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8"/>
  </p:notesMasterIdLst>
  <p:handoutMasterIdLst>
    <p:handoutMasterId r:id="rId59"/>
  </p:handoutMasterIdLst>
  <p:sldIdLst>
    <p:sldId id="256" r:id="rId2"/>
    <p:sldId id="257" r:id="rId3"/>
    <p:sldId id="294" r:id="rId4"/>
    <p:sldId id="295" r:id="rId5"/>
    <p:sldId id="296" r:id="rId6"/>
    <p:sldId id="297" r:id="rId7"/>
    <p:sldId id="299" r:id="rId8"/>
    <p:sldId id="260" r:id="rId9"/>
    <p:sldId id="266" r:id="rId10"/>
    <p:sldId id="285" r:id="rId11"/>
    <p:sldId id="301" r:id="rId12"/>
    <p:sldId id="289" r:id="rId13"/>
    <p:sldId id="288" r:id="rId14"/>
    <p:sldId id="290" r:id="rId15"/>
    <p:sldId id="302" r:id="rId16"/>
    <p:sldId id="262" r:id="rId17"/>
    <p:sldId id="284" r:id="rId18"/>
    <p:sldId id="320" r:id="rId19"/>
    <p:sldId id="303" r:id="rId20"/>
    <p:sldId id="319" r:id="rId21"/>
    <p:sldId id="270" r:id="rId22"/>
    <p:sldId id="268" r:id="rId23"/>
    <p:sldId id="269" r:id="rId24"/>
    <p:sldId id="271" r:id="rId25"/>
    <p:sldId id="272" r:id="rId26"/>
    <p:sldId id="293" r:id="rId27"/>
    <p:sldId id="281" r:id="rId28"/>
    <p:sldId id="280" r:id="rId29"/>
    <p:sldId id="276" r:id="rId30"/>
    <p:sldId id="275" r:id="rId31"/>
    <p:sldId id="273" r:id="rId32"/>
    <p:sldId id="278" r:id="rId33"/>
    <p:sldId id="265" r:id="rId34"/>
    <p:sldId id="292" r:id="rId35"/>
    <p:sldId id="274" r:id="rId36"/>
    <p:sldId id="287"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21" r:id="rId50"/>
    <p:sldId id="316" r:id="rId51"/>
    <p:sldId id="291" r:id="rId52"/>
    <p:sldId id="317" r:id="rId53"/>
    <p:sldId id="283" r:id="rId54"/>
    <p:sldId id="298" r:id="rId55"/>
    <p:sldId id="318" r:id="rId56"/>
    <p:sldId id="300"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974931"/>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5" autoAdjust="0"/>
    <p:restoredTop sz="66427" autoAdjust="0"/>
  </p:normalViewPr>
  <p:slideViewPr>
    <p:cSldViewPr snapToGrid="0">
      <p:cViewPr varScale="1">
        <p:scale>
          <a:sx n="46" d="100"/>
          <a:sy n="46" d="100"/>
        </p:scale>
        <p:origin x="1062" y="42"/>
      </p:cViewPr>
      <p:guideLst/>
    </p:cSldViewPr>
  </p:slideViewPr>
  <p:notesTextViewPr>
    <p:cViewPr>
      <p:scale>
        <a:sx n="1" d="1"/>
        <a:sy n="1" d="1"/>
      </p:scale>
      <p:origin x="0" y="0"/>
    </p:cViewPr>
  </p:notesTextViewPr>
  <p:sorterViewPr>
    <p:cViewPr>
      <p:scale>
        <a:sx n="82" d="100"/>
        <a:sy n="82" d="100"/>
      </p:scale>
      <p:origin x="0" y="-12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4CC4E60-3D07-4B85-A209-2D5FABD79F6D}" type="datetimeFigureOut">
              <a:rPr lang="en-US" smtClean="0"/>
              <a:t>6/5/2015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C797CA0-B36E-4CB4-8B63-8BBE03CF0756}" type="slidenum">
              <a:rPr lang="en-US" smtClean="0"/>
              <a:t>‹#›</a:t>
            </a:fld>
            <a:endParaRPr lang="en-US"/>
          </a:p>
        </p:txBody>
      </p:sp>
    </p:spTree>
    <p:extLst>
      <p:ext uri="{BB962C8B-B14F-4D97-AF65-F5344CB8AC3E}">
        <p14:creationId xmlns:p14="http://schemas.microsoft.com/office/powerpoint/2010/main" val="3474582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D3C02F-55EF-4BD1-B24E-4B96B4722DA1}" type="datetimeFigureOut">
              <a:rPr lang="en-US" smtClean="0"/>
              <a:t>6/5/2015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E7B5364-78D5-4631-B2E1-86BB1C83F699}" type="slidenum">
              <a:rPr lang="en-US" smtClean="0"/>
              <a:t>‹#›</a:t>
            </a:fld>
            <a:endParaRPr lang="en-US"/>
          </a:p>
        </p:txBody>
      </p:sp>
    </p:spTree>
    <p:extLst>
      <p:ext uri="{BB962C8B-B14F-4D97-AF65-F5344CB8AC3E}">
        <p14:creationId xmlns:p14="http://schemas.microsoft.com/office/powerpoint/2010/main" val="363779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7B5364-78D5-4631-B2E1-86BB1C83F699}" type="slidenum">
              <a:rPr lang="en-US" smtClean="0"/>
              <a:t>1</a:t>
            </a:fld>
            <a:endParaRPr lang="en-US"/>
          </a:p>
        </p:txBody>
      </p:sp>
    </p:spTree>
    <p:extLst>
      <p:ext uri="{BB962C8B-B14F-4D97-AF65-F5344CB8AC3E}">
        <p14:creationId xmlns:p14="http://schemas.microsoft.com/office/powerpoint/2010/main" val="353524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a:t>
            </a:fld>
            <a:endParaRPr lang="en-US"/>
          </a:p>
        </p:txBody>
      </p:sp>
    </p:spTree>
    <p:extLst>
      <p:ext uri="{BB962C8B-B14F-4D97-AF65-F5344CB8AC3E}">
        <p14:creationId xmlns:p14="http://schemas.microsoft.com/office/powerpoint/2010/main" val="125677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COMMON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Whe</a:t>
            </a:r>
            <a:r>
              <a:rPr lang="en-US" sz="1200" b="1" kern="1200" baseline="0" dirty="0" smtClean="0">
                <a:solidFill>
                  <a:schemeClr val="tx1"/>
                </a:solidFill>
                <a:effectLst/>
                <a:latin typeface="+mn-lt"/>
                <a:ea typeface="+mn-ea"/>
                <a:cs typeface="+mn-cs"/>
              </a:rPr>
              <a:t>n Integrating</a:t>
            </a:r>
          </a:p>
          <a:p>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Checking COA existence</a:t>
            </a:r>
          </a:p>
          <a:p>
            <a:r>
              <a:rPr lang="en-US" sz="1200" b="0" kern="1200" baseline="0" dirty="0" smtClean="0">
                <a:solidFill>
                  <a:schemeClr val="tx1"/>
                </a:solidFill>
                <a:effectLst/>
                <a:latin typeface="+mn-lt"/>
                <a:ea typeface="+mn-ea"/>
                <a:cs typeface="+mn-cs"/>
              </a:rPr>
              <a:t>  Confirming Sufficient funds</a:t>
            </a:r>
          </a:p>
          <a:p>
            <a:r>
              <a:rPr lang="en-US" sz="1200" b="0" kern="1200" baseline="0" dirty="0" smtClean="0">
                <a:solidFill>
                  <a:schemeClr val="tx1"/>
                </a:solidFill>
                <a:effectLst/>
                <a:latin typeface="+mn-lt"/>
                <a:ea typeface="+mn-ea"/>
                <a:cs typeface="+mn-cs"/>
              </a:rPr>
              <a:t>  AFIS document code will contain PZ </a:t>
            </a:r>
          </a:p>
          <a:p>
            <a:r>
              <a:rPr lang="en-US" sz="1200" b="0" kern="1200" baseline="0" dirty="0" smtClean="0">
                <a:solidFill>
                  <a:schemeClr val="tx1"/>
                </a:solidFill>
                <a:effectLst/>
                <a:latin typeface="+mn-lt"/>
                <a:ea typeface="+mn-ea"/>
                <a:cs typeface="+mn-cs"/>
              </a:rPr>
              <a:t>  Cannot edit documents interfaced from ProcureAZ to AFIS</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Near</a:t>
            </a:r>
            <a:r>
              <a:rPr lang="en-US" sz="1200" b="1" kern="1200" baseline="0" dirty="0" smtClean="0">
                <a:solidFill>
                  <a:schemeClr val="tx1"/>
                </a:solidFill>
                <a:effectLst/>
                <a:latin typeface="+mn-lt"/>
                <a:ea typeface="+mn-ea"/>
                <a:cs typeface="+mn-cs"/>
              </a:rPr>
              <a:t> Real-time integration – Payments TOO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PreEncumbrance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all documents other than an RPA, the conversion of a ProcureAZ Requisition to a ProcureAZ Purchase Order will result in an AFIS integration.  That successful integration will create a PreEncumbrance in AFIS.</a:t>
            </a:r>
          </a:p>
          <a:p>
            <a:r>
              <a:rPr lang="en-US" sz="1200" b="1" kern="1200" dirty="0" smtClean="0">
                <a:solidFill>
                  <a:schemeClr val="tx1"/>
                </a:solidFill>
                <a:effectLst/>
                <a:latin typeface="+mn-lt"/>
                <a:ea typeface="+mn-ea"/>
                <a:cs typeface="+mn-cs"/>
              </a:rPr>
              <a:t>Encumbrance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Sending a Purchase Order to the Vendor will trigger an integration to AFIS.  For documents other than RPA, this integration will release the PreEncumbrance and create an Encumbrance in AFIS.</a:t>
            </a:r>
          </a:p>
          <a:p>
            <a:r>
              <a:rPr lang="en-US" sz="1200" b="1" kern="1200" dirty="0" smtClean="0">
                <a:solidFill>
                  <a:schemeClr val="tx1"/>
                </a:solidFill>
                <a:effectLst/>
                <a:latin typeface="+mn-lt"/>
                <a:ea typeface="+mn-ea"/>
                <a:cs typeface="+mn-cs"/>
              </a:rPr>
              <a:t>Encumbrance Modifications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Change orders that have financial impacts (adding items, changing accounting) will result in a Encumbrance modifications being sent to AFIS.</a:t>
            </a:r>
          </a:p>
          <a:p>
            <a:r>
              <a:rPr lang="en-US" sz="1200" b="1" kern="1200" dirty="0" smtClean="0">
                <a:solidFill>
                  <a:schemeClr val="tx1"/>
                </a:solidFill>
                <a:effectLst/>
                <a:latin typeface="+mn-lt"/>
                <a:ea typeface="+mn-ea"/>
                <a:cs typeface="+mn-cs"/>
              </a:rPr>
              <a:t>Payable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 approval of a ProcureAZ Invoice will result in an integration to AFIS.  That integration will release the Encumbrance and create the Payable in AFIS. Invoices interfaced individually – not summarized/batch</a:t>
            </a:r>
          </a:p>
          <a:p>
            <a:endParaRPr lang="en-US" dirty="0" smtClean="0"/>
          </a:p>
          <a:p>
            <a:r>
              <a:rPr lang="en-US" sz="1800" b="1" dirty="0" smtClean="0"/>
              <a:t>DIFFERENCE</a:t>
            </a:r>
          </a:p>
          <a:p>
            <a:r>
              <a:rPr lang="en-US" sz="1200" b="1" kern="1200" dirty="0" smtClean="0">
                <a:solidFill>
                  <a:schemeClr val="tx1"/>
                </a:solidFill>
                <a:effectLst/>
                <a:latin typeface="+mn-lt"/>
                <a:ea typeface="+mn-ea"/>
                <a:cs typeface="+mn-cs"/>
              </a:rPr>
              <a:t>PreEncumbrances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ProcureAZ Open Market Requisitions create a PreEncumbrance in AFIS.  The ProcureAZ Open Market Requisition is the only ProcureAZ Requisition document that creates a PreEncumbrance.  When the Open Market Requisition is converted to a Purchase Order, the original PreEncumbrance will be released and a new PreEncumbrance will be established on the Purchase Order.</a:t>
            </a:r>
          </a:p>
          <a:p>
            <a:r>
              <a:rPr lang="en-US" sz="1200" kern="1200" dirty="0" smtClean="0">
                <a:solidFill>
                  <a:schemeClr val="tx1"/>
                </a:solidFill>
                <a:effectLst/>
                <a:latin typeface="+mn-lt"/>
                <a:ea typeface="+mn-ea"/>
                <a:cs typeface="+mn-cs"/>
              </a:rPr>
              <a:t>The RPA document does not create a PreEncumbrance in AFIS.  This is because an RPA is an after the fact purchase authorization and there is no need to PreEncumber funds.</a:t>
            </a:r>
          </a:p>
          <a:p>
            <a:r>
              <a:rPr lang="en-US" sz="1200" b="1" kern="1200" dirty="0" smtClean="0">
                <a:solidFill>
                  <a:schemeClr val="tx1"/>
                </a:solidFill>
                <a:effectLst/>
                <a:latin typeface="+mn-lt"/>
                <a:ea typeface="+mn-ea"/>
                <a:cs typeface="+mn-cs"/>
              </a:rPr>
              <a:t>PreEncumbrance Modifications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Market Purchase Orders and Standard Release Purchase Orders can be modified by the Basic Purchasing user before they are converted to a Purchase Order.  Modifications that have financial impacts (adding items, changing accounting) will result in a PreEncumbrance modification being sent to AFIS.</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22</a:t>
            </a:fld>
            <a:endParaRPr lang="en-US" dirty="0"/>
          </a:p>
        </p:txBody>
      </p:sp>
      <p:sp>
        <p:nvSpPr>
          <p:cNvPr id="5" name="Footer Placeholder 4"/>
          <p:cNvSpPr>
            <a:spLocks noGrp="1"/>
          </p:cNvSpPr>
          <p:nvPr>
            <p:ph type="ftr" sz="quarter" idx="11"/>
          </p:nvPr>
        </p:nvSpPr>
        <p:spPr/>
        <p:txBody>
          <a:bodyPr/>
          <a:lstStyle/>
          <a:p>
            <a:r>
              <a:rPr lang="en-US" dirty="0" smtClean="0"/>
              <a:t>Rev.1</a:t>
            </a:r>
            <a:endParaRPr lang="en-US" dirty="0"/>
          </a:p>
        </p:txBody>
      </p:sp>
    </p:spTree>
    <p:extLst>
      <p:ext uri="{BB962C8B-B14F-4D97-AF65-F5344CB8AC3E}">
        <p14:creationId xmlns:p14="http://schemas.microsoft.com/office/powerpoint/2010/main" val="281181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Regardless of the integration point, the methodology is the same.  The ProcureAZ document will display a string in the Alternate ID Field.   That string will include a prefix that identifies the AFIS document type.</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&gt; When the ProcureAZ Alternate ID field is prefixed by RQ, this indicates that a Requisition document has been created in AFIS and a corresponding PreEncumbrance has been established for that amount.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&gt; An Alternate ID field prefixed by PO indicates that an AFIS Purchase Order has been created and that AFIS includes an Encumbrance for that amount.  This further indicates that the PreEncumbrance was released before the Encumbrance was created.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&gt; ProcureAZ Alternate IDs prefixed by PR indicate that an AFIS Payment Request was created.  The AFIS Encumbrance will be released prior to the AFIS Payment request creation.</a:t>
            </a:r>
          </a:p>
          <a:p>
            <a:endParaRPr lang="en-US" dirty="0"/>
          </a:p>
        </p:txBody>
      </p:sp>
      <p:sp>
        <p:nvSpPr>
          <p:cNvPr id="4" name="Footer Placeholder 3"/>
          <p:cNvSpPr>
            <a:spLocks noGrp="1"/>
          </p:cNvSpPr>
          <p:nvPr>
            <p:ph type="ftr" sz="quarter" idx="10"/>
          </p:nvPr>
        </p:nvSpPr>
        <p:spPr/>
        <p:txBody>
          <a:bodyPr/>
          <a:lstStyle/>
          <a:p>
            <a:r>
              <a:rPr lang="en-US" dirty="0" smtClean="0"/>
              <a:t>Rev.1</a:t>
            </a:r>
            <a:endParaRPr lang="en-US" dirty="0"/>
          </a:p>
        </p:txBody>
      </p:sp>
      <p:sp>
        <p:nvSpPr>
          <p:cNvPr id="5" name="Slide Number Placeholder 4"/>
          <p:cNvSpPr>
            <a:spLocks noGrp="1"/>
          </p:cNvSpPr>
          <p:nvPr>
            <p:ph type="sldNum" sz="quarter" idx="11"/>
          </p:nvPr>
        </p:nvSpPr>
        <p:spPr/>
        <p:txBody>
          <a:bodyPr/>
          <a:lstStyle/>
          <a:p>
            <a:fld id="{6E7B5364-78D5-4631-B2E1-86BB1C83F699}" type="slidenum">
              <a:rPr lang="en-US" smtClean="0"/>
              <a:t>23</a:t>
            </a:fld>
            <a:endParaRPr lang="en-US" dirty="0"/>
          </a:p>
        </p:txBody>
      </p:sp>
    </p:spTree>
    <p:extLst>
      <p:ext uri="{BB962C8B-B14F-4D97-AF65-F5344CB8AC3E}">
        <p14:creationId xmlns:p14="http://schemas.microsoft.com/office/powerpoint/2010/main" val="383697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 </a:t>
            </a:r>
            <a:r>
              <a:rPr lang="en-US" dirty="0"/>
              <a:t>is automatically interfaced to AFIS. If the accounting codes are legitimate and sufficient funds are available in the account to pay for the requested Items, the document should successfully interface to AFIS. Successful integration will create a pre-encumbrance in AFIS. The ProcureAZ </a:t>
            </a:r>
            <a:r>
              <a:rPr lang="en-US" dirty="0" smtClean="0"/>
              <a:t>document’s alternate </a:t>
            </a:r>
            <a:r>
              <a:rPr lang="en-US" dirty="0"/>
              <a:t>ID field will display a string/value that begins with </a:t>
            </a:r>
            <a:r>
              <a:rPr lang="en-US" dirty="0" smtClean="0"/>
              <a:t>RQ for PreEncumbrance.</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24</a:t>
            </a:fld>
            <a:endParaRPr lang="en-US" dirty="0"/>
          </a:p>
        </p:txBody>
      </p:sp>
      <p:sp>
        <p:nvSpPr>
          <p:cNvPr id="5" name="Footer Placeholder 4"/>
          <p:cNvSpPr>
            <a:spLocks noGrp="1"/>
          </p:cNvSpPr>
          <p:nvPr>
            <p:ph type="ftr" sz="quarter" idx="11"/>
          </p:nvPr>
        </p:nvSpPr>
        <p:spPr/>
        <p:txBody>
          <a:bodyPr/>
          <a:lstStyle/>
          <a:p>
            <a:r>
              <a:rPr lang="en-US" dirty="0" smtClean="0"/>
              <a:t>Rev.1</a:t>
            </a:r>
            <a:endParaRPr lang="en-US" dirty="0"/>
          </a:p>
        </p:txBody>
      </p:sp>
    </p:spTree>
    <p:extLst>
      <p:ext uri="{BB962C8B-B14F-4D97-AF65-F5344CB8AC3E}">
        <p14:creationId xmlns:p14="http://schemas.microsoft.com/office/powerpoint/2010/main" val="53723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Search for the RQ number in AFIS to locate the ProcureAZ Purchase Order that was interfaced to create an AFIS Requisition.  This AFIS requisition will pre-encumber the total amount of the ProcureAZ PO.</a:t>
            </a:r>
          </a:p>
          <a:p>
            <a:pPr defTabSz="931774">
              <a:defRPr/>
            </a:pPr>
            <a:endParaRPr lang="en-US" dirty="0"/>
          </a:p>
          <a:p>
            <a:pPr defTabSz="931774">
              <a:defRPr/>
            </a:pPr>
            <a:r>
              <a:rPr lang="en-US" dirty="0"/>
              <a:t>The ProcureAZ Purchase Order number will be mapped to the AFIS Document Header’s Document Name field.  This may assist the agency with back-tracking to the ProcureAZ document number if research begins in AFIS.</a:t>
            </a:r>
            <a:endParaRPr lang="en-US" b="1" dirty="0"/>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solidFill>
                  <a:prstClr val="black"/>
                </a:solidFill>
              </a:rPr>
              <a:pPr/>
              <a:t>25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Rev.1</a:t>
            </a:r>
            <a:endParaRPr lang="en-US" dirty="0"/>
          </a:p>
        </p:txBody>
      </p:sp>
    </p:spTree>
    <p:extLst>
      <p:ext uri="{BB962C8B-B14F-4D97-AF65-F5344CB8AC3E}">
        <p14:creationId xmlns:p14="http://schemas.microsoft.com/office/powerpoint/2010/main" val="7668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smtClean="0">
                <a:solidFill>
                  <a:schemeClr val="tx1"/>
                </a:solidFill>
                <a:effectLst/>
                <a:latin typeface="+mn-lt"/>
                <a:ea typeface="+mn-ea"/>
                <a:cs typeface="+mn-cs"/>
              </a:rPr>
              <a:t>When the agency selects the PCard as the payment method, there is NO INTEGRATION to AFIS.  This is due to the State’s PCard payment methodology.  The Alternate ID field may evidence a string, but a search for that document in AFIS will not yield any results.  Consult with your agency to learn specific PCard payment processing steps for your Agency.</a:t>
            </a:r>
          </a:p>
          <a:p>
            <a:endParaRPr lang="en-US" dirty="0"/>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26</a:t>
            </a:fld>
            <a:endParaRPr lang="en-US" dirty="0"/>
          </a:p>
        </p:txBody>
      </p:sp>
      <p:sp>
        <p:nvSpPr>
          <p:cNvPr id="5" name="Footer Placeholder 4"/>
          <p:cNvSpPr>
            <a:spLocks noGrp="1"/>
          </p:cNvSpPr>
          <p:nvPr>
            <p:ph type="ftr" sz="quarter" idx="11"/>
          </p:nvPr>
        </p:nvSpPr>
        <p:spPr/>
        <p:txBody>
          <a:bodyPr/>
          <a:lstStyle/>
          <a:p>
            <a:r>
              <a:rPr lang="en-US" dirty="0" smtClean="0"/>
              <a:t>Rev.1</a:t>
            </a:r>
            <a:endParaRPr lang="en-US" dirty="0"/>
          </a:p>
        </p:txBody>
      </p:sp>
    </p:spTree>
    <p:extLst>
      <p:ext uri="{BB962C8B-B14F-4D97-AF65-F5344CB8AC3E}">
        <p14:creationId xmlns:p14="http://schemas.microsoft.com/office/powerpoint/2010/main" val="299566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7B5364-78D5-4631-B2E1-86BB1C83F699}" type="slidenum">
              <a:rPr lang="en-US" smtClean="0"/>
              <a:t>37</a:t>
            </a:fld>
            <a:endParaRPr lang="en-US"/>
          </a:p>
        </p:txBody>
      </p:sp>
    </p:spTree>
    <p:extLst>
      <p:ext uri="{BB962C8B-B14F-4D97-AF65-F5344CB8AC3E}">
        <p14:creationId xmlns:p14="http://schemas.microsoft.com/office/powerpoint/2010/main" val="408984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p>
          <a:p>
            <a:r>
              <a:rPr lang="en-US" dirty="0"/>
              <a:t>Payments for goods and services received are recorded by Accounts Payable users in ProcureAZ using an Invoice document. After an Invoice has been created, submitted, and approved, the payment request is processed through an interface with AFIS to create a Payment Request document. Once the payment has been made, the result of that process is then interfaced back to ProcureAZ in order to record the payment. This lesson details the steps and new features involved in the creation, submission, and processing of an Invoice as well as the Invoice search methods and Credit Memo application process.</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38</a:t>
            </a:fld>
            <a:endParaRPr lang="en-US"/>
          </a:p>
        </p:txBody>
      </p:sp>
    </p:spTree>
    <p:extLst>
      <p:ext uri="{BB962C8B-B14F-4D97-AF65-F5344CB8AC3E}">
        <p14:creationId xmlns:p14="http://schemas.microsoft.com/office/powerpoint/2010/main" val="2829660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bg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62626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354854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406762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vl1pPr>
            <a:lvl2pPr marL="855663" indent="-406400">
              <a:defRPr/>
            </a:lvl2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173968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bg2">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26E052D-924D-4A83-8A35-677187B086DD}"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160162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marL="457200" indent="-457200">
              <a:defRPr/>
            </a:lvl1pPr>
            <a:lvl2pPr marL="855663" indent="-406400">
              <a:defRPr/>
            </a:lvl2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lvl1pPr marL="457200" indent="-457200">
              <a:defRPr/>
            </a:lvl1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26E052D-924D-4A83-8A35-677187B086DD}"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89972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6E052D-924D-4A83-8A35-677187B086DD}" type="datetimeFigureOut">
              <a:rPr lang="en-US" smtClean="0"/>
              <a:t>6/5/2015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153357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6E052D-924D-4A83-8A35-677187B086DD}" type="datetimeFigureOut">
              <a:rPr lang="en-US" smtClean="0"/>
              <a:t>6/5/2015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410598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1" name="Rectangle 10"/>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6E052D-924D-4A83-8A35-677187B086DD}" type="datetimeFigureOut">
              <a:rPr lang="en-US" smtClean="0"/>
              <a:t>6/5/2015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92140CB-6A47-4EC7-B4ED-277741DE7DEC}"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52352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6E052D-924D-4A83-8A35-677187B086DD}" type="datetimeFigureOut">
              <a:rPr lang="en-US" smtClean="0"/>
              <a:t>6/5/2015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2140CB-6A47-4EC7-B4ED-277741DE7DEC}"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238660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chemeClr val="tx1">
                    <a:lumMod val="75000"/>
                    <a:lumOff val="25000"/>
                  </a:schemeClr>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6E052D-924D-4A83-8A35-677187B086DD}"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140CB-6A47-4EC7-B4ED-277741DE7DEC}"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115664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6E052D-924D-4A83-8A35-677187B086DD}" type="datetimeFigureOut">
              <a:rPr lang="en-US" smtClean="0"/>
              <a:t>6/5/2015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92140CB-6A47-4EC7-B4ED-277741DE7DE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98864" y="185738"/>
            <a:ext cx="2846832" cy="1242254"/>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28829350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457200" indent="-457200" algn="l" defTabSz="914400" rtl="0" eaLnBrk="1" latinLnBrk="0" hangingPunct="1">
        <a:lnSpc>
          <a:spcPct val="100000"/>
        </a:lnSpc>
        <a:spcBef>
          <a:spcPts val="600"/>
        </a:spcBef>
        <a:spcAft>
          <a:spcPts val="600"/>
        </a:spcAft>
        <a:buClr>
          <a:schemeClr val="bg2">
            <a:lumMod val="50000"/>
          </a:schemeClr>
        </a:buClr>
        <a:buSzPct val="100000"/>
        <a:buFont typeface="Wingdings" panose="05000000000000000000" pitchFamily="2" charset="2"/>
        <a:buChar char="v"/>
        <a:defRPr sz="2800" kern="1200">
          <a:solidFill>
            <a:schemeClr val="tx1">
              <a:lumMod val="75000"/>
              <a:lumOff val="25000"/>
            </a:schemeClr>
          </a:solidFill>
          <a:latin typeface="+mj-lt"/>
          <a:ea typeface="+mn-ea"/>
          <a:cs typeface="+mn-cs"/>
        </a:defRPr>
      </a:lvl1pPr>
      <a:lvl2pPr marL="855663" indent="-406400"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Ø"/>
        <a:defRPr sz="2400" kern="1200">
          <a:solidFill>
            <a:schemeClr val="tx1">
              <a:lumMod val="75000"/>
              <a:lumOff val="25000"/>
            </a:schemeClr>
          </a:solidFill>
          <a:latin typeface="+mj-lt"/>
          <a:ea typeface="+mn-ea"/>
          <a:cs typeface="+mn-cs"/>
        </a:defRPr>
      </a:lvl2pPr>
      <a:lvl3pPr marL="1201738" indent="-338138" algn="l" defTabSz="914400" rtl="0" eaLnBrk="1" latinLnBrk="0" hangingPunct="1">
        <a:lnSpc>
          <a:spcPct val="100000"/>
        </a:lnSpc>
        <a:spcBef>
          <a:spcPts val="600"/>
        </a:spcBef>
        <a:spcAft>
          <a:spcPts val="600"/>
        </a:spcAft>
        <a:buClr>
          <a:schemeClr val="bg2">
            <a:lumMod val="50000"/>
          </a:schemeClr>
        </a:buClr>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490663" indent="-288925"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
        <a:defRPr sz="1800" kern="1200">
          <a:solidFill>
            <a:schemeClr val="tx1">
              <a:lumMod val="75000"/>
              <a:lumOff val="25000"/>
            </a:schemeClr>
          </a:solidFill>
          <a:latin typeface="+mj-lt"/>
          <a:ea typeface="+mn-ea"/>
          <a:cs typeface="+mn-cs"/>
        </a:defRPr>
      </a:lvl4pPr>
      <a:lvl5pPr marL="1770063" indent="-284163" algn="l" defTabSz="914400" rtl="0" eaLnBrk="1" latinLnBrk="0" hangingPunct="1">
        <a:lnSpc>
          <a:spcPct val="100000"/>
        </a:lnSpc>
        <a:spcBef>
          <a:spcPts val="600"/>
        </a:spcBef>
        <a:spcAft>
          <a:spcPts val="600"/>
        </a:spcAft>
        <a:buClr>
          <a:schemeClr val="bg2">
            <a:lumMod val="50000"/>
          </a:schemeClr>
        </a:buClr>
        <a:buFont typeface="Courier New" panose="02070309020205020404" pitchFamily="49" charset="0"/>
        <a:buChar char="o"/>
        <a:defRPr sz="16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attendee.gotowebinar.com/register/641107014957760973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mailto:ProcureAZCentral@azdo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ProcureAZ Tech Leads</a:t>
            </a:r>
            <a:endParaRPr lang="en-US" dirty="0"/>
          </a:p>
        </p:txBody>
      </p:sp>
      <p:sp>
        <p:nvSpPr>
          <p:cNvPr id="3" name="Subtitle 2"/>
          <p:cNvSpPr>
            <a:spLocks noGrp="1"/>
          </p:cNvSpPr>
          <p:nvPr>
            <p:ph type="subTitle" idx="1"/>
          </p:nvPr>
        </p:nvSpPr>
        <p:spPr>
          <a:xfrm>
            <a:off x="1100051" y="4455619"/>
            <a:ext cx="10058400" cy="1614441"/>
          </a:xfrm>
        </p:spPr>
        <p:txBody>
          <a:bodyPr>
            <a:normAutofit lnSpcReduction="10000"/>
          </a:bodyPr>
          <a:lstStyle/>
          <a:p>
            <a:r>
              <a:rPr lang="en-US" sz="4400" dirty="0" smtClean="0"/>
              <a:t>Go Live role,  Job aides and .....</a:t>
            </a:r>
          </a:p>
          <a:p>
            <a:r>
              <a:rPr lang="en-US" sz="4400" dirty="0"/>
              <a:t> </a:t>
            </a:r>
            <a:r>
              <a:rPr lang="en-US" sz="4400" dirty="0" smtClean="0"/>
              <a:t>       </a:t>
            </a:r>
            <a:r>
              <a:rPr lang="en-US" sz="4400" dirty="0" smtClean="0"/>
              <a:t>the Kitchen sink</a:t>
            </a:r>
            <a:endParaRPr lang="en-US" sz="4400" dirty="0" smtClean="0"/>
          </a:p>
          <a:p>
            <a:endParaRPr lang="en-US" sz="4400" dirty="0"/>
          </a:p>
        </p:txBody>
      </p:sp>
    </p:spTree>
    <p:extLst>
      <p:ext uri="{BB962C8B-B14F-4D97-AF65-F5344CB8AC3E}">
        <p14:creationId xmlns:p14="http://schemas.microsoft.com/office/powerpoint/2010/main" val="481566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Lead Role During Go Live</a:t>
            </a:r>
          </a:p>
        </p:txBody>
      </p:sp>
      <p:sp>
        <p:nvSpPr>
          <p:cNvPr id="3" name="Content Placeholder 2"/>
          <p:cNvSpPr>
            <a:spLocks noGrp="1"/>
          </p:cNvSpPr>
          <p:nvPr>
            <p:ph idx="1"/>
          </p:nvPr>
        </p:nvSpPr>
        <p:spPr/>
        <p:txBody>
          <a:bodyPr/>
          <a:lstStyle/>
          <a:p>
            <a:pPr>
              <a:spcBef>
                <a:spcPts val="1800"/>
              </a:spcBef>
            </a:pPr>
            <a:r>
              <a:rPr lang="en-US" dirty="0" smtClean="0"/>
              <a:t>Distribute Go </a:t>
            </a:r>
            <a:r>
              <a:rPr lang="en-US" dirty="0"/>
              <a:t>Live communications to agency staff</a:t>
            </a:r>
          </a:p>
          <a:p>
            <a:pPr lvl="1"/>
            <a:r>
              <a:rPr lang="en-US" dirty="0"/>
              <a:t>SPO will issue Hot Topics (Hot Sheets)  if necessary to document trends / issue resolution</a:t>
            </a:r>
          </a:p>
          <a:p>
            <a:pPr lvl="1">
              <a:spcAft>
                <a:spcPts val="3000"/>
              </a:spcAft>
            </a:pPr>
            <a:r>
              <a:rPr lang="en-US" dirty="0" smtClean="0"/>
              <a:t>Establish your outward </a:t>
            </a:r>
            <a:r>
              <a:rPr lang="en-US" dirty="0"/>
              <a:t>communication </a:t>
            </a:r>
            <a:r>
              <a:rPr lang="en-US" dirty="0" smtClean="0"/>
              <a:t>channels</a:t>
            </a:r>
          </a:p>
          <a:p>
            <a:r>
              <a:rPr lang="en-US" dirty="0" smtClean="0"/>
              <a:t>Tell us how we can support you better</a:t>
            </a:r>
          </a:p>
          <a:p>
            <a:pPr marL="0" indent="0" algn="ctr">
              <a:buNone/>
            </a:pPr>
            <a:r>
              <a:rPr lang="en-US" b="1" dirty="0" smtClean="0">
                <a:solidFill>
                  <a:srgbClr val="0000FF"/>
                </a:solidFill>
              </a:rPr>
              <a:t>Breathe Deep, Remain Calm, We will figure it out together!</a:t>
            </a:r>
            <a:endParaRPr lang="en-US" b="1" dirty="0">
              <a:solidFill>
                <a:srgbClr val="0000FF"/>
              </a:solidFill>
            </a:endParaRPr>
          </a:p>
          <a:p>
            <a:endParaRPr lang="en-US" dirty="0"/>
          </a:p>
        </p:txBody>
      </p:sp>
    </p:spTree>
    <p:extLst>
      <p:ext uri="{BB962C8B-B14F-4D97-AF65-F5344CB8AC3E}">
        <p14:creationId xmlns:p14="http://schemas.microsoft.com/office/powerpoint/2010/main" val="3105529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SPO Command Center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15385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 Go Live </a:t>
            </a:r>
            <a:r>
              <a:rPr lang="en-US" dirty="0" smtClean="0"/>
              <a:t>Command Center</a:t>
            </a:r>
            <a:endParaRPr lang="en-US" dirty="0"/>
          </a:p>
        </p:txBody>
      </p:sp>
      <p:sp>
        <p:nvSpPr>
          <p:cNvPr id="3" name="Content Placeholder 2"/>
          <p:cNvSpPr>
            <a:spLocks noGrp="1"/>
          </p:cNvSpPr>
          <p:nvPr>
            <p:ph idx="1"/>
          </p:nvPr>
        </p:nvSpPr>
        <p:spPr/>
        <p:txBody>
          <a:bodyPr>
            <a:normAutofit/>
          </a:bodyPr>
          <a:lstStyle/>
          <a:p>
            <a:r>
              <a:rPr lang="en-US" dirty="0"/>
              <a:t>SPO Training Room will be our </a:t>
            </a:r>
            <a:r>
              <a:rPr lang="en-US" dirty="0" smtClean="0"/>
              <a:t>Command Center</a:t>
            </a:r>
            <a:endParaRPr lang="en-US" dirty="0"/>
          </a:p>
          <a:p>
            <a:pPr>
              <a:spcAft>
                <a:spcPts val="1200"/>
              </a:spcAft>
            </a:pPr>
            <a:r>
              <a:rPr lang="en-US" dirty="0" smtClean="0"/>
              <a:t>SPO </a:t>
            </a:r>
            <a:r>
              <a:rPr lang="en-US" dirty="0"/>
              <a:t>Help Desk Team (4 staff) answers vendor calls and may have limited availability</a:t>
            </a:r>
          </a:p>
          <a:p>
            <a:pPr>
              <a:spcAft>
                <a:spcPts val="1200"/>
              </a:spcAft>
            </a:pPr>
            <a:r>
              <a:rPr lang="en-US" dirty="0"/>
              <a:t>Additional SPO staff will man the </a:t>
            </a:r>
            <a:r>
              <a:rPr lang="en-US" dirty="0" smtClean="0"/>
              <a:t>Command Center </a:t>
            </a:r>
            <a:r>
              <a:rPr lang="en-US" dirty="0"/>
              <a:t>phones in shifts but numbers are limited</a:t>
            </a:r>
          </a:p>
          <a:p>
            <a:pPr>
              <a:spcAft>
                <a:spcPts val="1200"/>
              </a:spcAft>
            </a:pPr>
            <a:r>
              <a:rPr lang="en-US" dirty="0" smtClean="0"/>
              <a:t>v12.5 SME will also be in the room to assist the attendants</a:t>
            </a:r>
          </a:p>
          <a:p>
            <a:pPr>
              <a:spcAft>
                <a:spcPts val="1200"/>
              </a:spcAft>
            </a:pPr>
            <a:r>
              <a:rPr lang="en-US" dirty="0" smtClean="0"/>
              <a:t>Phone Coverage will be 7 am -  6 pm</a:t>
            </a:r>
            <a:endParaRPr lang="en-US" dirty="0"/>
          </a:p>
        </p:txBody>
      </p:sp>
    </p:spTree>
    <p:extLst>
      <p:ext uri="{BB962C8B-B14F-4D97-AF65-F5344CB8AC3E}">
        <p14:creationId xmlns:p14="http://schemas.microsoft.com/office/powerpoint/2010/main" val="1824035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Reporting</a:t>
            </a:r>
            <a:endParaRPr lang="en-US" dirty="0"/>
          </a:p>
        </p:txBody>
      </p:sp>
      <p:sp>
        <p:nvSpPr>
          <p:cNvPr id="3" name="Content Placeholder 2"/>
          <p:cNvSpPr>
            <a:spLocks noGrp="1"/>
          </p:cNvSpPr>
          <p:nvPr>
            <p:ph idx="1"/>
          </p:nvPr>
        </p:nvSpPr>
        <p:spPr>
          <a:xfrm>
            <a:off x="1097280" y="1845733"/>
            <a:ext cx="11094720" cy="4399423"/>
          </a:xfrm>
        </p:spPr>
        <p:txBody>
          <a:bodyPr>
            <a:normAutofit fontScale="92500" lnSpcReduction="10000"/>
          </a:bodyPr>
          <a:lstStyle/>
          <a:p>
            <a:r>
              <a:rPr lang="en-US" dirty="0"/>
              <a:t>If the Agency Tech Leads are unable to resolve the issue, call a State </a:t>
            </a:r>
            <a:r>
              <a:rPr lang="en-US" dirty="0" smtClean="0"/>
              <a:t>Help Desk </a:t>
            </a:r>
            <a:endParaRPr lang="en-US" dirty="0"/>
          </a:p>
          <a:p>
            <a:pPr lvl="1">
              <a:spcAft>
                <a:spcPts val="1200"/>
              </a:spcAft>
            </a:pPr>
            <a:r>
              <a:rPr lang="en-US" b="1" dirty="0">
                <a:solidFill>
                  <a:srgbClr val="FF0000"/>
                </a:solidFill>
              </a:rPr>
              <a:t>Do Not call Periscope Help Desk</a:t>
            </a:r>
          </a:p>
          <a:p>
            <a:pPr>
              <a:spcAft>
                <a:spcPts val="0"/>
              </a:spcAft>
            </a:pPr>
            <a:r>
              <a:rPr lang="en-US" dirty="0"/>
              <a:t>Central Phone Number w/menu 602-542-7600 Opt  2</a:t>
            </a:r>
          </a:p>
          <a:p>
            <a:pPr lvl="1">
              <a:spcAft>
                <a:spcPts val="0"/>
              </a:spcAft>
            </a:pPr>
            <a:r>
              <a:rPr lang="en-US" dirty="0"/>
              <a:t>Hold for next Attendant or Leave message</a:t>
            </a:r>
          </a:p>
          <a:p>
            <a:pPr lvl="1">
              <a:spcAft>
                <a:spcPts val="1200"/>
              </a:spcAft>
            </a:pPr>
            <a:r>
              <a:rPr lang="en-US" dirty="0" smtClean="0"/>
              <a:t>SPO Help Desk Use </a:t>
            </a:r>
            <a:r>
              <a:rPr lang="en-US" dirty="0" err="1"/>
              <a:t>GoToAssist</a:t>
            </a:r>
            <a:r>
              <a:rPr lang="en-US" dirty="0"/>
              <a:t> to watch user system interactions /entry</a:t>
            </a:r>
          </a:p>
          <a:p>
            <a:pPr>
              <a:spcAft>
                <a:spcPts val="0"/>
              </a:spcAft>
            </a:pPr>
            <a:r>
              <a:rPr lang="en-US" dirty="0" smtClean="0"/>
              <a:t>Email Issue Reporting during Go Live: </a:t>
            </a:r>
            <a:r>
              <a:rPr lang="en-US" dirty="0"/>
              <a:t>ProcureAZCentral@azdoa.gov</a:t>
            </a:r>
          </a:p>
          <a:p>
            <a:pPr lvl="1">
              <a:spcAft>
                <a:spcPts val="1200"/>
              </a:spcAft>
            </a:pPr>
            <a:r>
              <a:rPr lang="en-US" dirty="0"/>
              <a:t>Issue </a:t>
            </a:r>
            <a:r>
              <a:rPr lang="en-US" dirty="0" smtClean="0"/>
              <a:t>Reporting </a:t>
            </a:r>
            <a:r>
              <a:rPr lang="en-US" dirty="0"/>
              <a:t>Form Required</a:t>
            </a:r>
          </a:p>
          <a:p>
            <a:pPr>
              <a:spcAft>
                <a:spcPts val="0"/>
              </a:spcAft>
            </a:pPr>
            <a:r>
              <a:rPr lang="en-US" dirty="0"/>
              <a:t>Bugs will be reported to Periscope by State Help Desk </a:t>
            </a:r>
          </a:p>
          <a:p>
            <a:pPr lvl="1"/>
            <a:r>
              <a:rPr lang="en-US" dirty="0"/>
              <a:t>SPO / BREAZ team will determine when Periscope needs to be engaged in issue resolution</a:t>
            </a:r>
            <a:endParaRPr lang="en-US" dirty="0"/>
          </a:p>
        </p:txBody>
      </p:sp>
    </p:spTree>
    <p:extLst>
      <p:ext uri="{BB962C8B-B14F-4D97-AF65-F5344CB8AC3E}">
        <p14:creationId xmlns:p14="http://schemas.microsoft.com/office/powerpoint/2010/main" val="1418585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Live Communications</a:t>
            </a:r>
            <a:endParaRPr lang="en-US" dirty="0"/>
          </a:p>
        </p:txBody>
      </p:sp>
      <p:sp>
        <p:nvSpPr>
          <p:cNvPr id="3" name="Content Placeholder 2"/>
          <p:cNvSpPr>
            <a:spLocks noGrp="1"/>
          </p:cNvSpPr>
          <p:nvPr>
            <p:ph idx="1"/>
          </p:nvPr>
        </p:nvSpPr>
        <p:spPr>
          <a:xfrm>
            <a:off x="1097280" y="1845734"/>
            <a:ext cx="10058400" cy="4321602"/>
          </a:xfrm>
        </p:spPr>
        <p:txBody>
          <a:bodyPr>
            <a:normAutofit fontScale="92500" lnSpcReduction="20000"/>
          </a:bodyPr>
          <a:lstStyle/>
          <a:p>
            <a:pPr marL="0" indent="0">
              <a:buNone/>
            </a:pPr>
            <a:r>
              <a:rPr lang="en-US" b="1" u="sng" dirty="0"/>
              <a:t>Tech Leads</a:t>
            </a:r>
          </a:p>
          <a:p>
            <a:pPr>
              <a:spcBef>
                <a:spcPts val="0"/>
              </a:spcBef>
            </a:pPr>
            <a:r>
              <a:rPr lang="en-US" dirty="0" smtClean="0"/>
              <a:t>Attend </a:t>
            </a:r>
            <a:r>
              <a:rPr lang="en-US" dirty="0"/>
              <a:t>Daily Checkpoint Calls during Go Live</a:t>
            </a:r>
          </a:p>
          <a:p>
            <a:pPr lvl="1">
              <a:spcBef>
                <a:spcPts val="0"/>
              </a:spcBef>
            </a:pPr>
            <a:r>
              <a:rPr lang="en-US" dirty="0"/>
              <a:t>Will assess frequency and adjust as needed</a:t>
            </a:r>
          </a:p>
          <a:p>
            <a:r>
              <a:rPr lang="en-US" dirty="0"/>
              <a:t>SPO Website Tech Leads page for Communications</a:t>
            </a:r>
          </a:p>
          <a:p>
            <a:pPr lvl="1">
              <a:spcAft>
                <a:spcPts val="1200"/>
              </a:spcAft>
            </a:pPr>
            <a:r>
              <a:rPr lang="en-US" dirty="0"/>
              <a:t>Hot Sheets / Tips if trends are noted</a:t>
            </a:r>
          </a:p>
          <a:p>
            <a:pPr marL="0" indent="0">
              <a:buNone/>
            </a:pPr>
            <a:r>
              <a:rPr lang="en-US" b="1" u="sng" dirty="0"/>
              <a:t>General Communications</a:t>
            </a:r>
          </a:p>
          <a:p>
            <a:pPr>
              <a:spcBef>
                <a:spcPts val="0"/>
              </a:spcBef>
            </a:pPr>
            <a:r>
              <a:rPr lang="en-US" dirty="0"/>
              <a:t>ProcureAZ Alerts </a:t>
            </a:r>
          </a:p>
          <a:p>
            <a:pPr lvl="1">
              <a:spcBef>
                <a:spcPts val="0"/>
              </a:spcBef>
              <a:spcAft>
                <a:spcPts val="0"/>
              </a:spcAft>
            </a:pPr>
            <a:r>
              <a:rPr lang="en-US" dirty="0"/>
              <a:t>Email communication directly to users that have registered</a:t>
            </a:r>
          </a:p>
          <a:p>
            <a:r>
              <a:rPr lang="en-US" dirty="0"/>
              <a:t>ProcureAZ News Posting</a:t>
            </a:r>
          </a:p>
          <a:p>
            <a:pPr lvl="1">
              <a:spcBef>
                <a:spcPts val="0"/>
              </a:spcBef>
            </a:pPr>
            <a:r>
              <a:rPr lang="en-US" dirty="0"/>
              <a:t>Posting within ProcureAZ to provide link over to posted information</a:t>
            </a:r>
          </a:p>
        </p:txBody>
      </p:sp>
    </p:spTree>
    <p:extLst>
      <p:ext uri="{BB962C8B-B14F-4D97-AF65-F5344CB8AC3E}">
        <p14:creationId xmlns:p14="http://schemas.microsoft.com/office/powerpoint/2010/main" val="3904960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Preparation, </a:t>
            </a:r>
            <a:br>
              <a:rPr lang="en-US" dirty="0" smtClean="0"/>
            </a:br>
            <a:r>
              <a:rPr lang="en-US" dirty="0"/>
              <a:t> </a:t>
            </a:r>
            <a:r>
              <a:rPr lang="en-US" dirty="0" smtClean="0"/>
              <a:t>  Not Perspiration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66333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Training</a:t>
            </a:r>
            <a:endParaRPr lang="en-US" dirty="0"/>
          </a:p>
        </p:txBody>
      </p:sp>
      <p:sp>
        <p:nvSpPr>
          <p:cNvPr id="3" name="Content Placeholder 2"/>
          <p:cNvSpPr>
            <a:spLocks noGrp="1"/>
          </p:cNvSpPr>
          <p:nvPr>
            <p:ph idx="1"/>
          </p:nvPr>
        </p:nvSpPr>
        <p:spPr>
          <a:xfrm>
            <a:off x="1097280" y="1845734"/>
            <a:ext cx="10058400" cy="4379968"/>
          </a:xfrm>
        </p:spPr>
        <p:txBody>
          <a:bodyPr>
            <a:normAutofit/>
          </a:bodyPr>
          <a:lstStyle/>
          <a:p>
            <a:r>
              <a:rPr lang="en-US" dirty="0" smtClean="0"/>
              <a:t>Attend On / Off Contract Training at least once</a:t>
            </a:r>
          </a:p>
          <a:p>
            <a:pPr lvl="1"/>
            <a:r>
              <a:rPr lang="en-US" dirty="0" smtClean="0"/>
              <a:t>Classes still available this week and next week</a:t>
            </a:r>
          </a:p>
          <a:p>
            <a:r>
              <a:rPr lang="en-US" dirty="0" smtClean="0"/>
              <a:t>New Features in v12.5 Training</a:t>
            </a:r>
          </a:p>
          <a:p>
            <a:pPr lvl="1"/>
            <a:r>
              <a:rPr lang="en-US" dirty="0" smtClean="0"/>
              <a:t>Listen to the recording if you have not attended</a:t>
            </a:r>
          </a:p>
          <a:p>
            <a:pPr marL="449263" lvl="1" indent="0">
              <a:buNone/>
            </a:pPr>
            <a:r>
              <a:rPr lang="en-US" u="sng" dirty="0" smtClean="0">
                <a:hlinkClick r:id="rId2"/>
              </a:rPr>
              <a:t>https</a:t>
            </a:r>
            <a:r>
              <a:rPr lang="en-US" u="sng" dirty="0">
                <a:hlinkClick r:id="rId2"/>
              </a:rPr>
              <a:t>://</a:t>
            </a:r>
            <a:r>
              <a:rPr lang="en-US" u="sng" dirty="0" smtClean="0">
                <a:hlinkClick r:id="rId2"/>
              </a:rPr>
              <a:t>attendee.gotowebinar.com/register/6411070149577609730</a:t>
            </a:r>
            <a:endParaRPr lang="en-US" u="sng" dirty="0" smtClean="0"/>
          </a:p>
          <a:p>
            <a:pPr lvl="1"/>
            <a:r>
              <a:rPr lang="en-US" dirty="0" smtClean="0"/>
              <a:t>Review the questions and answers from the sessions</a:t>
            </a:r>
          </a:p>
          <a:p>
            <a:r>
              <a:rPr lang="en-US" dirty="0" smtClean="0"/>
              <a:t>Complete the Open (Hands-on) Lab Activities</a:t>
            </a:r>
          </a:p>
          <a:p>
            <a:pPr lvl="1"/>
            <a:r>
              <a:rPr lang="en-US" dirty="0" smtClean="0"/>
              <a:t>Activities will be posted to the SPO website</a:t>
            </a:r>
            <a:endParaRPr lang="en-US" dirty="0"/>
          </a:p>
        </p:txBody>
      </p:sp>
    </p:spTree>
    <p:extLst>
      <p:ext uri="{BB962C8B-B14F-4D97-AF65-F5344CB8AC3E}">
        <p14:creationId xmlns:p14="http://schemas.microsoft.com/office/powerpoint/2010/main" val="3202439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Availability</a:t>
            </a:r>
            <a:endParaRPr lang="en-US" dirty="0"/>
          </a:p>
        </p:txBody>
      </p:sp>
      <p:sp>
        <p:nvSpPr>
          <p:cNvPr id="3" name="Content Placeholder 2"/>
          <p:cNvSpPr>
            <a:spLocks noGrp="1"/>
          </p:cNvSpPr>
          <p:nvPr>
            <p:ph idx="1"/>
          </p:nvPr>
        </p:nvSpPr>
        <p:spPr>
          <a:xfrm>
            <a:off x="1097280" y="1845733"/>
            <a:ext cx="10058400" cy="4360513"/>
          </a:xfrm>
        </p:spPr>
        <p:txBody>
          <a:bodyPr>
            <a:normAutofit/>
          </a:bodyPr>
          <a:lstStyle/>
          <a:p>
            <a:r>
              <a:rPr lang="en-US" dirty="0" smtClean="0"/>
              <a:t>TRAIN remains available</a:t>
            </a:r>
          </a:p>
          <a:p>
            <a:pPr lvl="1"/>
            <a:r>
              <a:rPr lang="en-US" dirty="0" smtClean="0"/>
              <a:t>Great place to PRACTICE transactions.</a:t>
            </a:r>
          </a:p>
          <a:p>
            <a:pPr lvl="1"/>
            <a:r>
              <a:rPr lang="en-US" dirty="0" smtClean="0"/>
              <a:t>Use the Generic User IDs and can use the Training/Activity Lab Exercises</a:t>
            </a:r>
          </a:p>
          <a:p>
            <a:r>
              <a:rPr lang="en-US" dirty="0" smtClean="0"/>
              <a:t>UAT</a:t>
            </a:r>
          </a:p>
          <a:p>
            <a:pPr lvl="1"/>
            <a:r>
              <a:rPr lang="en-US" dirty="0" smtClean="0"/>
              <a:t>Has COA more recent than TRAIN</a:t>
            </a:r>
          </a:p>
          <a:p>
            <a:pPr lvl="1"/>
            <a:r>
              <a:rPr lang="en-US" dirty="0" smtClean="0"/>
              <a:t>Also has the Generic User IDs</a:t>
            </a:r>
            <a:endParaRPr lang="en-US" dirty="0"/>
          </a:p>
        </p:txBody>
      </p:sp>
      <p:sp>
        <p:nvSpPr>
          <p:cNvPr id="4" name="TextBox 3"/>
          <p:cNvSpPr txBox="1"/>
          <p:nvPr/>
        </p:nvSpPr>
        <p:spPr>
          <a:xfrm>
            <a:off x="1892030" y="5361562"/>
            <a:ext cx="6576609" cy="523220"/>
          </a:xfrm>
          <a:prstGeom prst="rect">
            <a:avLst/>
          </a:prstGeom>
          <a:noFill/>
        </p:spPr>
        <p:txBody>
          <a:bodyPr wrap="none" rtlCol="0">
            <a:spAutoFit/>
          </a:bodyPr>
          <a:lstStyle/>
          <a:p>
            <a:r>
              <a:rPr lang="en-US" sz="2800" b="1" dirty="0" smtClean="0">
                <a:solidFill>
                  <a:srgbClr val="0000FF"/>
                </a:solidFill>
              </a:rPr>
              <a:t>Both will </a:t>
            </a:r>
            <a:r>
              <a:rPr lang="en-US" sz="2800" b="1" dirty="0" smtClean="0">
                <a:solidFill>
                  <a:srgbClr val="0000FF"/>
                </a:solidFill>
              </a:rPr>
              <a:t>Remain Available </a:t>
            </a:r>
            <a:r>
              <a:rPr lang="en-US" sz="2800" b="1" dirty="0" smtClean="0">
                <a:solidFill>
                  <a:srgbClr val="0000FF"/>
                </a:solidFill>
              </a:rPr>
              <a:t>through Go Live</a:t>
            </a:r>
            <a:endParaRPr lang="en-US" sz="2800" b="1" dirty="0">
              <a:solidFill>
                <a:srgbClr val="0000FF"/>
              </a:solidFill>
            </a:endParaRPr>
          </a:p>
        </p:txBody>
      </p:sp>
    </p:spTree>
    <p:extLst>
      <p:ext uri="{BB962C8B-B14F-4D97-AF65-F5344CB8AC3E}">
        <p14:creationId xmlns:p14="http://schemas.microsoft.com/office/powerpoint/2010/main" val="16356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Materials that we Hope  will Support You</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25462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Materials</a:t>
            </a:r>
            <a:endParaRPr lang="en-US" dirty="0"/>
          </a:p>
        </p:txBody>
      </p:sp>
      <p:sp>
        <p:nvSpPr>
          <p:cNvPr id="3" name="Content Placeholder 2"/>
          <p:cNvSpPr>
            <a:spLocks noGrp="1"/>
          </p:cNvSpPr>
          <p:nvPr>
            <p:ph idx="1"/>
          </p:nvPr>
        </p:nvSpPr>
        <p:spPr/>
        <p:txBody>
          <a:bodyPr/>
          <a:lstStyle/>
          <a:p>
            <a:pPr>
              <a:spcAft>
                <a:spcPts val="1200"/>
              </a:spcAft>
            </a:pPr>
            <a:r>
              <a:rPr lang="en-US" dirty="0" smtClean="0"/>
              <a:t>Review the “References on the SPO Website” Listing</a:t>
            </a:r>
          </a:p>
          <a:p>
            <a:pPr>
              <a:spcAft>
                <a:spcPts val="1200"/>
              </a:spcAft>
            </a:pPr>
            <a:r>
              <a:rPr lang="en-US" dirty="0" smtClean="0"/>
              <a:t>Understand the Integration Methodology </a:t>
            </a:r>
          </a:p>
          <a:p>
            <a:pPr>
              <a:spcAft>
                <a:spcPts val="1200"/>
              </a:spcAft>
            </a:pPr>
            <a:r>
              <a:rPr lang="en-US" dirty="0" smtClean="0"/>
              <a:t>Change Order Constraints</a:t>
            </a:r>
          </a:p>
          <a:p>
            <a:pPr>
              <a:spcAft>
                <a:spcPts val="1200"/>
              </a:spcAft>
            </a:pPr>
            <a:r>
              <a:rPr lang="en-US" dirty="0" smtClean="0"/>
              <a:t>“Working as Designed” scenarios</a:t>
            </a:r>
          </a:p>
          <a:p>
            <a:pPr>
              <a:spcAft>
                <a:spcPts val="1200"/>
              </a:spcAft>
            </a:pPr>
            <a:r>
              <a:rPr lang="en-US" dirty="0" smtClean="0"/>
              <a:t>Starter List of Error Messages</a:t>
            </a:r>
          </a:p>
          <a:p>
            <a:r>
              <a:rPr lang="en-US" dirty="0" smtClean="0"/>
              <a:t>Invoice Review Aide</a:t>
            </a:r>
            <a:endParaRPr lang="en-US" dirty="0"/>
          </a:p>
        </p:txBody>
      </p:sp>
    </p:spTree>
    <p:extLst>
      <p:ext uri="{BB962C8B-B14F-4D97-AF65-F5344CB8AC3E}">
        <p14:creationId xmlns:p14="http://schemas.microsoft.com/office/powerpoint/2010/main" val="4055201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Agenda</a:t>
            </a:r>
            <a:endParaRPr lang="en-US" dirty="0"/>
          </a:p>
        </p:txBody>
      </p:sp>
      <p:sp>
        <p:nvSpPr>
          <p:cNvPr id="3" name="Content Placeholder 2"/>
          <p:cNvSpPr>
            <a:spLocks noGrp="1"/>
          </p:cNvSpPr>
          <p:nvPr>
            <p:ph idx="1"/>
          </p:nvPr>
        </p:nvSpPr>
        <p:spPr>
          <a:xfrm>
            <a:off x="1097280" y="1845734"/>
            <a:ext cx="10058400" cy="4224326"/>
          </a:xfrm>
        </p:spPr>
        <p:txBody>
          <a:bodyPr>
            <a:normAutofit/>
          </a:bodyPr>
          <a:lstStyle/>
          <a:p>
            <a:pPr>
              <a:spcAft>
                <a:spcPts val="1800"/>
              </a:spcAft>
            </a:pPr>
            <a:r>
              <a:rPr lang="en-US" dirty="0"/>
              <a:t>Key Reminders</a:t>
            </a:r>
          </a:p>
          <a:p>
            <a:pPr lvl="0">
              <a:spcAft>
                <a:spcPts val="1800"/>
              </a:spcAft>
            </a:pPr>
            <a:r>
              <a:rPr lang="en-US" dirty="0" smtClean="0"/>
              <a:t>Tech Leads – Our Go Live Heroes</a:t>
            </a:r>
          </a:p>
          <a:p>
            <a:pPr lvl="0">
              <a:spcAft>
                <a:spcPts val="1800"/>
              </a:spcAft>
            </a:pPr>
            <a:r>
              <a:rPr lang="en-US" dirty="0" smtClean="0"/>
              <a:t>SPO Command Center</a:t>
            </a:r>
          </a:p>
          <a:p>
            <a:pPr lvl="0">
              <a:spcAft>
                <a:spcPts val="1800"/>
              </a:spcAft>
            </a:pPr>
            <a:r>
              <a:rPr lang="en-US" dirty="0" smtClean="0"/>
              <a:t>Steps to Prepared</a:t>
            </a:r>
            <a:endParaRPr lang="en-US" dirty="0" smtClean="0"/>
          </a:p>
          <a:p>
            <a:pPr>
              <a:spcAft>
                <a:spcPts val="1800"/>
              </a:spcAft>
            </a:pPr>
            <a:r>
              <a:rPr lang="en-US" dirty="0" smtClean="0"/>
              <a:t>Reference </a:t>
            </a:r>
            <a:r>
              <a:rPr lang="en-US" dirty="0"/>
              <a:t>Materials to Support you in your </a:t>
            </a:r>
            <a:r>
              <a:rPr lang="en-US" dirty="0" smtClean="0"/>
              <a:t>Role</a:t>
            </a:r>
          </a:p>
          <a:p>
            <a:r>
              <a:rPr lang="en-US" dirty="0" smtClean="0"/>
              <a:t>Wrap it up</a:t>
            </a:r>
            <a:endParaRPr lang="en-US" dirty="0"/>
          </a:p>
        </p:txBody>
      </p:sp>
    </p:spTree>
    <p:extLst>
      <p:ext uri="{BB962C8B-B14F-4D97-AF65-F5344CB8AC3E}">
        <p14:creationId xmlns:p14="http://schemas.microsoft.com/office/powerpoint/2010/main" val="568737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12.5 Reference Listing</a:t>
            </a:r>
            <a:endParaRPr lang="en-US" dirty="0"/>
          </a:p>
        </p:txBody>
      </p:sp>
      <p:sp>
        <p:nvSpPr>
          <p:cNvPr id="3" name="Content Placeholder 2"/>
          <p:cNvSpPr>
            <a:spLocks noGrp="1"/>
          </p:cNvSpPr>
          <p:nvPr>
            <p:ph idx="1"/>
          </p:nvPr>
        </p:nvSpPr>
        <p:spPr/>
        <p:txBody>
          <a:bodyPr/>
          <a:lstStyle/>
          <a:p>
            <a:pPr>
              <a:spcAft>
                <a:spcPts val="2400"/>
              </a:spcAft>
            </a:pPr>
            <a:r>
              <a:rPr lang="en-US" dirty="0" smtClean="0"/>
              <a:t>List of Topics </a:t>
            </a:r>
          </a:p>
          <a:p>
            <a:pPr>
              <a:spcAft>
                <a:spcPts val="2400"/>
              </a:spcAft>
            </a:pPr>
            <a:r>
              <a:rPr lang="en-US" dirty="0" smtClean="0"/>
              <a:t>Links to SPO Website Locations</a:t>
            </a:r>
          </a:p>
          <a:p>
            <a:r>
              <a:rPr lang="en-US" dirty="0" smtClean="0"/>
              <a:t>May benefit all your ProcureAZ Users</a:t>
            </a:r>
          </a:p>
        </p:txBody>
      </p:sp>
    </p:spTree>
    <p:extLst>
      <p:ext uri="{BB962C8B-B14F-4D97-AF65-F5344CB8AC3E}">
        <p14:creationId xmlns:p14="http://schemas.microsoft.com/office/powerpoint/2010/main" val="2262494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Integration Highlights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415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Integration by Document typ</a:t>
            </a:r>
            <a:r>
              <a:rPr lang="en-US" dirty="0"/>
              <a:t>e</a:t>
            </a:r>
          </a:p>
        </p:txBody>
      </p:sp>
      <p:sp>
        <p:nvSpPr>
          <p:cNvPr id="8" name="Date Placeholder 7"/>
          <p:cNvSpPr>
            <a:spLocks noGrp="1"/>
          </p:cNvSpPr>
          <p:nvPr>
            <p:ph type="dt" sz="half" idx="10"/>
          </p:nvPr>
        </p:nvSpPr>
        <p:spPr/>
        <p:txBody>
          <a:bodyPr/>
          <a:lstStyle/>
          <a:p>
            <a:r>
              <a:rPr lang="en-US" dirty="0" smtClean="0"/>
              <a:t>4/14/2015 Rev 1</a:t>
            </a:r>
            <a:endParaRPr lang="en-US" dirty="0"/>
          </a:p>
        </p:txBody>
      </p:sp>
      <p:sp>
        <p:nvSpPr>
          <p:cNvPr id="2" name="Content Placeholder 1"/>
          <p:cNvSpPr>
            <a:spLocks noGrp="1"/>
          </p:cNvSpPr>
          <p:nvPr>
            <p:ph sz="half" idx="1"/>
          </p:nvPr>
        </p:nvSpPr>
        <p:spPr>
          <a:xfrm>
            <a:off x="1097278" y="1845734"/>
            <a:ext cx="10770871" cy="4023360"/>
          </a:xfrm>
        </p:spPr>
        <p:txBody>
          <a:bodyPr/>
          <a:lstStyle/>
          <a:p>
            <a:pPr marL="0" indent="0">
              <a:buNone/>
            </a:pP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845734"/>
            <a:ext cx="10553699" cy="3888315"/>
          </a:xfrm>
          <a:prstGeom prst="rect">
            <a:avLst/>
          </a:prstGeom>
          <a:noFill/>
          <a:ln>
            <a:noFill/>
          </a:ln>
        </p:spPr>
      </p:pic>
    </p:spTree>
    <p:extLst>
      <p:ext uri="{BB962C8B-B14F-4D97-AF65-F5344CB8AC3E}">
        <p14:creationId xmlns:p14="http://schemas.microsoft.com/office/powerpoint/2010/main" val="2178945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Alternate Id Content</a:t>
            </a:r>
            <a:br>
              <a:rPr lang="en-US" dirty="0" smtClean="0"/>
            </a:br>
            <a:r>
              <a:rPr lang="en-US" dirty="0" smtClean="0"/>
              <a:t>  AFIS Document Numbers</a:t>
            </a:r>
            <a:endParaRPr lang="en-US" dirty="0"/>
          </a:p>
        </p:txBody>
      </p:sp>
      <p:sp>
        <p:nvSpPr>
          <p:cNvPr id="5" name="Date Placeholder 4"/>
          <p:cNvSpPr>
            <a:spLocks noGrp="1"/>
          </p:cNvSpPr>
          <p:nvPr>
            <p:ph type="dt" sz="half" idx="10"/>
          </p:nvPr>
        </p:nvSpPr>
        <p:spPr/>
        <p:txBody>
          <a:bodyPr/>
          <a:lstStyle/>
          <a:p>
            <a:r>
              <a:rPr lang="en-US" dirty="0" smtClean="0"/>
              <a:t>4/14/2015 Rev 1</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9" name="Picture 8"/>
          <p:cNvPicPr>
            <a:picLocks noChangeAspect="1"/>
          </p:cNvPicPr>
          <p:nvPr/>
        </p:nvPicPr>
        <p:blipFill>
          <a:blip r:embed="rId3"/>
          <a:stretch>
            <a:fillRect/>
          </a:stretch>
        </p:blipFill>
        <p:spPr>
          <a:xfrm>
            <a:off x="2333415" y="1845734"/>
            <a:ext cx="8144085" cy="4391229"/>
          </a:xfrm>
          <a:prstGeom prst="rect">
            <a:avLst/>
          </a:prstGeom>
        </p:spPr>
      </p:pic>
    </p:spTree>
    <p:extLst>
      <p:ext uri="{BB962C8B-B14F-4D97-AF65-F5344CB8AC3E}">
        <p14:creationId xmlns:p14="http://schemas.microsoft.com/office/powerpoint/2010/main" val="2175330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Integration </a:t>
            </a:r>
            <a:endParaRPr lang="en-US" dirty="0"/>
          </a:p>
        </p:txBody>
      </p:sp>
      <p:sp>
        <p:nvSpPr>
          <p:cNvPr id="2" name="Content Placeholder 1"/>
          <p:cNvSpPr>
            <a:spLocks noGrp="1"/>
          </p:cNvSpPr>
          <p:nvPr>
            <p:ph sz="half" idx="1"/>
          </p:nvPr>
        </p:nvSpPr>
        <p:spPr>
          <a:xfrm>
            <a:off x="1097279" y="1845734"/>
            <a:ext cx="4937760" cy="1545165"/>
          </a:xfrm>
        </p:spPr>
        <p:txBody>
          <a:bodyPr>
            <a:normAutofit lnSpcReduction="10000"/>
          </a:bodyPr>
          <a:lstStyle/>
          <a:p>
            <a:r>
              <a:rPr lang="en-US" dirty="0" smtClean="0"/>
              <a:t>Interface to AFIS</a:t>
            </a:r>
          </a:p>
          <a:p>
            <a:pPr lvl="1"/>
            <a:r>
              <a:rPr lang="en-US" dirty="0" smtClean="0"/>
              <a:t>Accounting Codes</a:t>
            </a:r>
          </a:p>
          <a:p>
            <a:pPr lvl="1"/>
            <a:r>
              <a:rPr lang="en-US" dirty="0" smtClean="0"/>
              <a:t>Sufficient Funds</a:t>
            </a:r>
          </a:p>
        </p:txBody>
      </p:sp>
      <p:sp>
        <p:nvSpPr>
          <p:cNvPr id="8" name="Content Placeholder 7"/>
          <p:cNvSpPr>
            <a:spLocks noGrp="1"/>
          </p:cNvSpPr>
          <p:nvPr>
            <p:ph sz="half" idx="2"/>
          </p:nvPr>
        </p:nvSpPr>
        <p:spPr>
          <a:xfrm>
            <a:off x="6217920" y="1845735"/>
            <a:ext cx="4937760" cy="1545165"/>
          </a:xfrm>
        </p:spPr>
        <p:txBody>
          <a:bodyPr>
            <a:normAutofit lnSpcReduction="10000"/>
          </a:bodyPr>
          <a:lstStyle/>
          <a:p>
            <a:r>
              <a:rPr lang="en-US" dirty="0"/>
              <a:t>Alternate </a:t>
            </a:r>
            <a:r>
              <a:rPr lang="en-US" dirty="0" smtClean="0"/>
              <a:t>ID </a:t>
            </a:r>
            <a:endParaRPr lang="en-US" dirty="0" smtClean="0"/>
          </a:p>
          <a:p>
            <a:pPr lvl="1"/>
            <a:r>
              <a:rPr lang="en-US" dirty="0" smtClean="0"/>
              <a:t>Link to AFIS document</a:t>
            </a:r>
            <a:endParaRPr lang="en-US" dirty="0"/>
          </a:p>
          <a:p>
            <a:endParaRPr lang="en-US" dirty="0"/>
          </a:p>
        </p:txBody>
      </p:sp>
      <p:sp>
        <p:nvSpPr>
          <p:cNvPr id="6" name="Teardrop 5"/>
          <p:cNvSpPr/>
          <p:nvPr/>
        </p:nvSpPr>
        <p:spPr>
          <a:xfrm>
            <a:off x="311146" y="2371514"/>
            <a:ext cx="603250" cy="586105"/>
          </a:xfrm>
          <a:prstGeom prst="teardrop">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tabLst>
                <a:tab pos="114300" algn="l"/>
                <a:tab pos="228600" algn="l"/>
              </a:tabLst>
            </a:pPr>
            <a:r>
              <a:rPr lang="en-US" sz="2400" b="1" i="1" dirty="0">
                <a:effectLst>
                  <a:outerShdw blurRad="50800" dist="38100" dir="2700000" algn="tl">
                    <a:srgbClr val="000000">
                      <a:alpha val="40000"/>
                    </a:srgbClr>
                  </a:outerShdw>
                </a:effectLst>
                <a:ea typeface="Calibri" panose="020F0502020204030204" pitchFamily="34" charset="0"/>
                <a:cs typeface="Times New Roman" panose="02020603050405020304" pitchFamily="18" charset="0"/>
              </a:rPr>
              <a:t>i</a:t>
            </a:r>
            <a:endParaRPr lang="en-US" sz="1100" dirty="0">
              <a:effectLs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612771" y="3390898"/>
            <a:ext cx="11372057" cy="2457451"/>
          </a:xfrm>
          <a:prstGeom prst="rect">
            <a:avLst/>
          </a:prstGeom>
        </p:spPr>
      </p:pic>
      <p:sp>
        <p:nvSpPr>
          <p:cNvPr id="7" name="Date Placeholder 6"/>
          <p:cNvSpPr>
            <a:spLocks noGrp="1"/>
          </p:cNvSpPr>
          <p:nvPr>
            <p:ph type="dt" sz="half" idx="10"/>
          </p:nvPr>
        </p:nvSpPr>
        <p:spPr/>
        <p:txBody>
          <a:bodyPr/>
          <a:lstStyle/>
          <a:p>
            <a:r>
              <a:rPr lang="en-US" dirty="0" smtClean="0"/>
              <a:t>4/14/2015 Rev 1</a:t>
            </a:r>
            <a:endParaRPr lang="en-US" dirty="0"/>
          </a:p>
        </p:txBody>
      </p:sp>
    </p:spTree>
    <p:extLst>
      <p:ext uri="{BB962C8B-B14F-4D97-AF65-F5344CB8AC3E}">
        <p14:creationId xmlns:p14="http://schemas.microsoft.com/office/powerpoint/2010/main" val="2012011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AFIS Integration</a:t>
            </a:r>
            <a:endParaRPr lang="en-US" dirty="0"/>
          </a:p>
        </p:txBody>
      </p:sp>
      <p:sp>
        <p:nvSpPr>
          <p:cNvPr id="3" name="Content Placeholder 2"/>
          <p:cNvSpPr>
            <a:spLocks noGrp="1"/>
          </p:cNvSpPr>
          <p:nvPr>
            <p:ph idx="1"/>
          </p:nvPr>
        </p:nvSpPr>
        <p:spPr>
          <a:xfrm>
            <a:off x="1097280" y="1845734"/>
            <a:ext cx="5093970" cy="4023360"/>
          </a:xfrm>
        </p:spPr>
        <p:txBody>
          <a:bodyPr/>
          <a:lstStyle/>
          <a:p>
            <a:r>
              <a:rPr lang="en-US" dirty="0" smtClean="0"/>
              <a:t>Document Successfully  </a:t>
            </a:r>
            <a:r>
              <a:rPr lang="en-US" dirty="0" smtClean="0"/>
              <a:t>Established</a:t>
            </a:r>
          </a:p>
          <a:p>
            <a:pPr lvl="1"/>
            <a:r>
              <a:rPr lang="en-US" dirty="0" smtClean="0"/>
              <a:t>Search for Alternate ID</a:t>
            </a:r>
          </a:p>
          <a:p>
            <a:pPr lvl="1"/>
            <a:r>
              <a:rPr lang="en-US" dirty="0" smtClean="0"/>
              <a:t>Document Name field on General tab contains the ProcureAZ Document number</a:t>
            </a:r>
            <a:endParaRPr lang="en-US" dirty="0"/>
          </a:p>
        </p:txBody>
      </p:sp>
      <p:pic>
        <p:nvPicPr>
          <p:cNvPr id="2" name="Picture 1"/>
          <p:cNvPicPr>
            <a:picLocks noChangeAspect="1"/>
          </p:cNvPicPr>
          <p:nvPr/>
        </p:nvPicPr>
        <p:blipFill>
          <a:blip r:embed="rId3"/>
          <a:stretch>
            <a:fillRect/>
          </a:stretch>
        </p:blipFill>
        <p:spPr>
          <a:xfrm>
            <a:off x="6783705" y="2014537"/>
            <a:ext cx="5040096" cy="3700463"/>
          </a:xfrm>
          <a:prstGeom prst="rect">
            <a:avLst/>
          </a:prstGeom>
        </p:spPr>
      </p:pic>
      <p:sp>
        <p:nvSpPr>
          <p:cNvPr id="7" name="Date Placeholder 6"/>
          <p:cNvSpPr>
            <a:spLocks noGrp="1"/>
          </p:cNvSpPr>
          <p:nvPr>
            <p:ph type="dt" sz="half" idx="10"/>
          </p:nvPr>
        </p:nvSpPr>
        <p:spPr/>
        <p:txBody>
          <a:bodyPr/>
          <a:lstStyle/>
          <a:p>
            <a:r>
              <a:rPr lang="en-US" dirty="0" smtClean="0"/>
              <a:t>4/14/2015 Rev 1</a:t>
            </a:r>
            <a:endParaRPr lang="en-US" dirty="0"/>
          </a:p>
        </p:txBody>
      </p:sp>
    </p:spTree>
    <p:extLst>
      <p:ext uri="{BB962C8B-B14F-4D97-AF65-F5344CB8AC3E}">
        <p14:creationId xmlns:p14="http://schemas.microsoft.com/office/powerpoint/2010/main" val="1288350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PCard Affects on Integration</a:t>
            </a:r>
            <a:endParaRPr lang="en-US" dirty="0"/>
          </a:p>
        </p:txBody>
      </p:sp>
      <p:sp>
        <p:nvSpPr>
          <p:cNvPr id="4" name="Content Placeholder 3"/>
          <p:cNvSpPr>
            <a:spLocks noGrp="1"/>
          </p:cNvSpPr>
          <p:nvPr>
            <p:ph sz="half" idx="1"/>
          </p:nvPr>
        </p:nvSpPr>
        <p:spPr>
          <a:xfrm>
            <a:off x="1097278" y="1845734"/>
            <a:ext cx="10485121" cy="4023360"/>
          </a:xfrm>
        </p:spPr>
        <p:txBody>
          <a:bodyPr/>
          <a:lstStyle/>
          <a:p>
            <a:r>
              <a:rPr lang="en-US" b="1" dirty="0" smtClean="0">
                <a:solidFill>
                  <a:srgbClr val="FF0000"/>
                </a:solidFill>
              </a:rPr>
              <a:t>No integration if PCard is used </a:t>
            </a:r>
            <a:r>
              <a:rPr lang="en-US" dirty="0" smtClean="0"/>
              <a:t>on the ProcureAZ document</a:t>
            </a:r>
          </a:p>
          <a:p>
            <a:pPr lvl="1"/>
            <a:r>
              <a:rPr lang="en-US" dirty="0" smtClean="0"/>
              <a:t>Consult with your agency on PCard payment processing methodology</a:t>
            </a:r>
          </a:p>
          <a:p>
            <a:pPr marL="0" indent="0">
              <a:buNone/>
            </a:pPr>
            <a:endParaRPr lang="en-US" dirty="0"/>
          </a:p>
        </p:txBody>
      </p:sp>
      <p:sp>
        <p:nvSpPr>
          <p:cNvPr id="7" name="Date Placeholder 6"/>
          <p:cNvSpPr>
            <a:spLocks noGrp="1"/>
          </p:cNvSpPr>
          <p:nvPr>
            <p:ph type="dt" sz="half" idx="10"/>
          </p:nvPr>
        </p:nvSpPr>
        <p:spPr/>
        <p:txBody>
          <a:bodyPr/>
          <a:lstStyle/>
          <a:p>
            <a:r>
              <a:rPr lang="en-US" dirty="0" smtClean="0"/>
              <a:t>4/14/2015 Rev 1</a:t>
            </a:r>
            <a:endParaRPr lang="en-US" dirty="0"/>
          </a:p>
        </p:txBody>
      </p:sp>
      <p:pic>
        <p:nvPicPr>
          <p:cNvPr id="8" name="Picture 7"/>
          <p:cNvPicPr>
            <a:picLocks noChangeAspect="1"/>
          </p:cNvPicPr>
          <p:nvPr/>
        </p:nvPicPr>
        <p:blipFill>
          <a:blip r:embed="rId3"/>
          <a:stretch>
            <a:fillRect/>
          </a:stretch>
        </p:blipFill>
        <p:spPr>
          <a:xfrm>
            <a:off x="1592580" y="2890072"/>
            <a:ext cx="8675370" cy="3332063"/>
          </a:xfrm>
          <a:prstGeom prst="rect">
            <a:avLst/>
          </a:prstGeom>
        </p:spPr>
      </p:pic>
    </p:spTree>
    <p:extLst>
      <p:ext uri="{BB962C8B-B14F-4D97-AF65-F5344CB8AC3E}">
        <p14:creationId xmlns:p14="http://schemas.microsoft.com/office/powerpoint/2010/main" val="891911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Orders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7695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7" y="286603"/>
            <a:ext cx="10858263" cy="1334027"/>
          </a:xfrm>
        </p:spPr>
        <p:txBody>
          <a:bodyPr/>
          <a:lstStyle/>
          <a:p>
            <a:r>
              <a:rPr lang="en-US" dirty="0" smtClean="0"/>
              <a:t>Change Order “Rules” </a:t>
            </a:r>
            <a:endParaRPr lang="en-US" dirty="0"/>
          </a:p>
        </p:txBody>
      </p:sp>
      <p:pic>
        <p:nvPicPr>
          <p:cNvPr id="9" name="Picture 8"/>
          <p:cNvPicPr>
            <a:picLocks noChangeAspect="1"/>
          </p:cNvPicPr>
          <p:nvPr/>
        </p:nvPicPr>
        <p:blipFill>
          <a:blip r:embed="rId2"/>
          <a:stretch>
            <a:fillRect/>
          </a:stretch>
        </p:blipFill>
        <p:spPr>
          <a:xfrm>
            <a:off x="147187" y="1498571"/>
            <a:ext cx="11817833" cy="4766040"/>
          </a:xfrm>
          <a:prstGeom prst="rect">
            <a:avLst/>
          </a:prstGeom>
        </p:spPr>
      </p:pic>
    </p:spTree>
    <p:extLst>
      <p:ext uri="{BB962C8B-B14F-4D97-AF65-F5344CB8AC3E}">
        <p14:creationId xmlns:p14="http://schemas.microsoft.com/office/powerpoint/2010/main" val="200740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as Designed ;&lt;)</a:t>
            </a:r>
            <a:endParaRPr lang="en-US" dirty="0"/>
          </a:p>
        </p:txBody>
      </p:sp>
      <p:sp>
        <p:nvSpPr>
          <p:cNvPr id="3" name="Text Placeholder 2"/>
          <p:cNvSpPr>
            <a:spLocks noGrp="1"/>
          </p:cNvSpPr>
          <p:nvPr>
            <p:ph type="body" idx="1"/>
          </p:nvPr>
        </p:nvSpPr>
        <p:spPr/>
        <p:txBody>
          <a:bodyPr/>
          <a:lstStyle/>
          <a:p>
            <a:r>
              <a:rPr lang="en-US" dirty="0" smtClean="0"/>
              <a:t>Situations that your users may encounter </a:t>
            </a:r>
            <a:endParaRPr lang="en-US" dirty="0"/>
          </a:p>
        </p:txBody>
      </p:sp>
    </p:spTree>
    <p:extLst>
      <p:ext uri="{BB962C8B-B14F-4D97-AF65-F5344CB8AC3E}">
        <p14:creationId xmlns:p14="http://schemas.microsoft.com/office/powerpoint/2010/main" val="263205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Reminders</a:t>
            </a:r>
            <a:endParaRPr lang="en-US" dirty="0"/>
          </a:p>
        </p:txBody>
      </p:sp>
      <p:sp>
        <p:nvSpPr>
          <p:cNvPr id="5" name="Text Placeholder 4"/>
          <p:cNvSpPr>
            <a:spLocks noGrp="1"/>
          </p:cNvSpPr>
          <p:nvPr>
            <p:ph type="body" idx="1"/>
          </p:nvPr>
        </p:nvSpPr>
        <p:spPr/>
        <p:txBody>
          <a:bodyPr/>
          <a:lstStyle/>
          <a:p>
            <a:r>
              <a:rPr lang="en-US" dirty="0" smtClean="0"/>
              <a:t>Spread the word / Plan accordingly</a:t>
            </a:r>
            <a:endParaRPr lang="en-US" dirty="0"/>
          </a:p>
        </p:txBody>
      </p:sp>
    </p:spTree>
    <p:extLst>
      <p:ext uri="{BB962C8B-B14F-4D97-AF65-F5344CB8AC3E}">
        <p14:creationId xmlns:p14="http://schemas.microsoft.com/office/powerpoint/2010/main" val="658617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 Your Users may Present</a:t>
            </a:r>
            <a:endParaRPr lang="en-US" dirty="0"/>
          </a:p>
        </p:txBody>
      </p:sp>
      <p:sp>
        <p:nvSpPr>
          <p:cNvPr id="3" name="Content Placeholder 2"/>
          <p:cNvSpPr>
            <a:spLocks noGrp="1"/>
          </p:cNvSpPr>
          <p:nvPr>
            <p:ph idx="1"/>
          </p:nvPr>
        </p:nvSpPr>
        <p:spPr>
          <a:xfrm>
            <a:off x="1097280" y="1845733"/>
            <a:ext cx="10058400" cy="4535611"/>
          </a:xfrm>
        </p:spPr>
        <p:txBody>
          <a:bodyPr>
            <a:normAutofit lnSpcReduction="10000"/>
          </a:bodyPr>
          <a:lstStyle/>
          <a:p>
            <a:pPr marL="0" indent="0">
              <a:buNone/>
            </a:pPr>
            <a:r>
              <a:rPr lang="en-US" b="1" dirty="0">
                <a:solidFill>
                  <a:srgbClr val="0000FF"/>
                </a:solidFill>
              </a:rPr>
              <a:t>FILE: </a:t>
            </a:r>
            <a:r>
              <a:rPr lang="en-US" b="1" dirty="0" smtClean="0">
                <a:solidFill>
                  <a:srgbClr val="0000FF"/>
                </a:solidFill>
              </a:rPr>
              <a:t>Working as Designed Scenarios (Tech Leads Page)</a:t>
            </a:r>
            <a:endParaRPr lang="en-US" b="1" dirty="0">
              <a:solidFill>
                <a:srgbClr val="0000FF"/>
              </a:solidFill>
            </a:endParaRPr>
          </a:p>
          <a:p>
            <a:r>
              <a:rPr lang="en-US" dirty="0" smtClean="0"/>
              <a:t>Items that we have encountered that ‘could be’ considered errors but the system is working according to its current design.</a:t>
            </a:r>
          </a:p>
          <a:p>
            <a:r>
              <a:rPr lang="en-US" dirty="0" smtClean="0"/>
              <a:t>Row 2 – User will not be able to see an AFIS error message when you return the Release Requisition for correction </a:t>
            </a:r>
          </a:p>
          <a:p>
            <a:r>
              <a:rPr lang="en-US" dirty="0" smtClean="0"/>
              <a:t>Row 6 – COA error on RPA – Cannot correct – Cancel / Clone</a:t>
            </a:r>
          </a:p>
          <a:p>
            <a:r>
              <a:rPr lang="en-US" dirty="0" smtClean="0"/>
              <a:t>Row 9 – Cloned PO does not contain the accounting</a:t>
            </a:r>
          </a:p>
          <a:p>
            <a:r>
              <a:rPr lang="en-US" dirty="0" smtClean="0"/>
              <a:t>Row 16 – Cannot find Maximo PO Number in ProcureAZ – Note case when searching</a:t>
            </a:r>
            <a:endParaRPr lang="en-US" dirty="0"/>
          </a:p>
        </p:txBody>
      </p:sp>
    </p:spTree>
    <p:extLst>
      <p:ext uri="{BB962C8B-B14F-4D97-AF65-F5344CB8AC3E}">
        <p14:creationId xmlns:p14="http://schemas.microsoft.com/office/powerpoint/2010/main" val="3183159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Error Messages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62472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AFIS Limitations on </a:t>
            </a:r>
            <a:r>
              <a:rPr lang="en-US" dirty="0"/>
              <a:t/>
            </a:r>
            <a:br>
              <a:rPr lang="en-US" dirty="0"/>
            </a:br>
            <a:r>
              <a:rPr lang="en-US" dirty="0" smtClean="0"/>
              <a:t>   ProcureAZ Document Content</a:t>
            </a:r>
            <a:endParaRPr lang="en-US" dirty="0"/>
          </a:p>
        </p:txBody>
      </p:sp>
      <p:sp>
        <p:nvSpPr>
          <p:cNvPr id="3" name="Content Placeholder 2"/>
          <p:cNvSpPr>
            <a:spLocks noGrp="1"/>
          </p:cNvSpPr>
          <p:nvPr>
            <p:ph sz="half" idx="1"/>
          </p:nvPr>
        </p:nvSpPr>
        <p:spPr>
          <a:xfrm>
            <a:off x="419100" y="1845733"/>
            <a:ext cx="5615939" cy="4364565"/>
          </a:xfrm>
        </p:spPr>
        <p:txBody>
          <a:bodyPr>
            <a:normAutofit/>
          </a:bodyPr>
          <a:lstStyle/>
          <a:p>
            <a:r>
              <a:rPr lang="en-US" dirty="0" smtClean="0"/>
              <a:t>Thresholds will be in place </a:t>
            </a:r>
          </a:p>
          <a:p>
            <a:pPr lvl="1"/>
            <a:r>
              <a:rPr lang="en-US" dirty="0" smtClean="0"/>
              <a:t>Maximum of 25 items</a:t>
            </a:r>
          </a:p>
          <a:p>
            <a:pPr lvl="1">
              <a:spcAft>
                <a:spcPts val="3000"/>
              </a:spcAft>
            </a:pPr>
            <a:r>
              <a:rPr lang="en-US" dirty="0" smtClean="0"/>
              <a:t>Maximum of 75 accounting lines</a:t>
            </a:r>
          </a:p>
          <a:p>
            <a:r>
              <a:rPr lang="en-US" dirty="0" smtClean="0"/>
              <a:t>If EITHER are exceeded the document will be rejected by AFIS at the attempted integration</a:t>
            </a:r>
            <a:endParaRPr lang="en-US" dirty="0"/>
          </a:p>
        </p:txBody>
      </p:sp>
      <p:sp>
        <p:nvSpPr>
          <p:cNvPr id="4" name="Content Placeholder 3"/>
          <p:cNvSpPr>
            <a:spLocks noGrp="1"/>
          </p:cNvSpPr>
          <p:nvPr>
            <p:ph sz="half" idx="2"/>
          </p:nvPr>
        </p:nvSpPr>
        <p:spPr>
          <a:xfrm>
            <a:off x="6217920" y="1845734"/>
            <a:ext cx="5593080" cy="4364565"/>
          </a:xfrm>
        </p:spPr>
        <p:txBody>
          <a:bodyPr>
            <a:normAutofit/>
          </a:bodyPr>
          <a:lstStyle/>
          <a:p>
            <a:r>
              <a:rPr lang="en-US" dirty="0" smtClean="0"/>
              <a:t>Examples of unsuccessful Docs</a:t>
            </a:r>
          </a:p>
          <a:p>
            <a:pPr lvl="1"/>
            <a:r>
              <a:rPr lang="en-US" dirty="0" smtClean="0"/>
              <a:t>1 item w/ 76 accounting lines</a:t>
            </a:r>
          </a:p>
          <a:p>
            <a:pPr lvl="1">
              <a:spcAft>
                <a:spcPts val="3000"/>
              </a:spcAft>
            </a:pPr>
            <a:r>
              <a:rPr lang="en-US" dirty="0" smtClean="0"/>
              <a:t>25 items w/ 4 accounting lines each </a:t>
            </a:r>
          </a:p>
          <a:p>
            <a:r>
              <a:rPr lang="en-US" dirty="0" smtClean="0"/>
              <a:t>Rejections of </a:t>
            </a:r>
            <a:r>
              <a:rPr lang="en-US" dirty="0" err="1" smtClean="0"/>
              <a:t>Punchouts</a:t>
            </a:r>
            <a:r>
              <a:rPr lang="en-US" dirty="0" smtClean="0"/>
              <a:t> will require the user to cancel and begin the item selection process all over – cannot edit </a:t>
            </a:r>
            <a:r>
              <a:rPr lang="en-US" dirty="0" err="1" smtClean="0"/>
              <a:t>Punchouts</a:t>
            </a:r>
            <a:endParaRPr lang="en-US" dirty="0"/>
          </a:p>
        </p:txBody>
      </p:sp>
      <p:sp>
        <p:nvSpPr>
          <p:cNvPr id="5" name="Date Placeholder 4"/>
          <p:cNvSpPr>
            <a:spLocks noGrp="1"/>
          </p:cNvSpPr>
          <p:nvPr>
            <p:ph type="dt" sz="half" idx="10"/>
          </p:nvPr>
        </p:nvSpPr>
        <p:spPr/>
        <p:txBody>
          <a:bodyPr/>
          <a:lstStyle/>
          <a:p>
            <a:r>
              <a:rPr lang="en-US" smtClean="0"/>
              <a:t>4/14/2015 Rev 1</a:t>
            </a:r>
            <a:endParaRPr lang="en-US" dirty="0"/>
          </a:p>
        </p:txBody>
      </p:sp>
    </p:spTree>
    <p:extLst>
      <p:ext uri="{BB962C8B-B14F-4D97-AF65-F5344CB8AC3E}">
        <p14:creationId xmlns:p14="http://schemas.microsoft.com/office/powerpoint/2010/main" val="383508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Accounting Error</a:t>
            </a:r>
            <a:endParaRPr lang="en-US" dirty="0"/>
          </a:p>
        </p:txBody>
      </p:sp>
      <p:sp>
        <p:nvSpPr>
          <p:cNvPr id="3" name="Content Placeholder 2"/>
          <p:cNvSpPr>
            <a:spLocks noGrp="1"/>
          </p:cNvSpPr>
          <p:nvPr>
            <p:ph idx="1"/>
          </p:nvPr>
        </p:nvSpPr>
        <p:spPr>
          <a:xfrm>
            <a:off x="1097280" y="2861596"/>
            <a:ext cx="10807032" cy="2508072"/>
          </a:xfrm>
        </p:spPr>
        <p:txBody>
          <a:bodyPr>
            <a:normAutofit lnSpcReduction="10000"/>
          </a:bodyPr>
          <a:lstStyle/>
          <a:p>
            <a:pPr marL="0" indent="0">
              <a:buNone/>
            </a:pPr>
            <a:r>
              <a:rPr lang="en-US" sz="3200" b="1" dirty="0">
                <a:solidFill>
                  <a:srgbClr val="FF9900"/>
                </a:solidFill>
              </a:rPr>
              <a:t>COMM=1</a:t>
            </a:r>
            <a:endParaRPr lang="en-US" sz="3200" b="1" dirty="0" smtClean="0">
              <a:solidFill>
                <a:srgbClr val="FF9900"/>
              </a:solidFill>
            </a:endParaRPr>
          </a:p>
          <a:p>
            <a:pPr>
              <a:spcAft>
                <a:spcPts val="2400"/>
              </a:spcAft>
            </a:pPr>
            <a:r>
              <a:rPr lang="en-US" dirty="0" smtClean="0"/>
              <a:t>Identifies which ITEM has the error</a:t>
            </a:r>
          </a:p>
          <a:p>
            <a:pPr marL="0" indent="0">
              <a:buNone/>
            </a:pPr>
            <a:r>
              <a:rPr lang="en-US" sz="3200" b="1" dirty="0">
                <a:solidFill>
                  <a:srgbClr val="00B050"/>
                </a:solidFill>
              </a:rPr>
              <a:t>ACTG=2</a:t>
            </a:r>
            <a:r>
              <a:rPr lang="en-US" dirty="0"/>
              <a:t> </a:t>
            </a:r>
            <a:endParaRPr lang="en-US" dirty="0" smtClean="0"/>
          </a:p>
          <a:p>
            <a:r>
              <a:rPr lang="en-US" dirty="0" smtClean="0"/>
              <a:t>Identifies which ACCOUNTING LINE on the item is evidencing the error</a:t>
            </a:r>
            <a:endParaRPr lang="en-US" dirty="0"/>
          </a:p>
        </p:txBody>
      </p:sp>
      <p:sp>
        <p:nvSpPr>
          <p:cNvPr id="4" name="TextBox 3"/>
          <p:cNvSpPr txBox="1"/>
          <p:nvPr/>
        </p:nvSpPr>
        <p:spPr>
          <a:xfrm>
            <a:off x="1097279" y="1945535"/>
            <a:ext cx="10420269" cy="707886"/>
          </a:xfrm>
          <a:prstGeom prst="rect">
            <a:avLst/>
          </a:prstGeom>
          <a:noFill/>
        </p:spPr>
        <p:txBody>
          <a:bodyPr wrap="square" rtlCol="0">
            <a:spAutoFit/>
          </a:bodyPr>
          <a:lstStyle/>
          <a:p>
            <a:pPr algn="ctr"/>
            <a:r>
              <a:rPr lang="en-US" sz="4000" dirty="0"/>
              <a:t>ERROR : </a:t>
            </a:r>
            <a:r>
              <a:rPr lang="en-US" sz="4000" dirty="0" smtClean="0"/>
              <a:t>COMMGP=1,</a:t>
            </a:r>
            <a:r>
              <a:rPr lang="en-US" sz="4000" b="1" dirty="0" smtClean="0">
                <a:solidFill>
                  <a:srgbClr val="FF9900"/>
                </a:solidFill>
              </a:rPr>
              <a:t>COMM=1</a:t>
            </a:r>
            <a:r>
              <a:rPr lang="en-US" sz="4000" dirty="0" smtClean="0"/>
              <a:t>,</a:t>
            </a:r>
            <a:r>
              <a:rPr lang="en-US" sz="4000" b="1" dirty="0" smtClean="0">
                <a:solidFill>
                  <a:srgbClr val="00B050"/>
                </a:solidFill>
              </a:rPr>
              <a:t>ACTG=2</a:t>
            </a:r>
            <a:r>
              <a:rPr lang="en-US" sz="4000" dirty="0" smtClean="0"/>
              <a:t> </a:t>
            </a:r>
            <a:r>
              <a:rPr lang="en-US" sz="4000" dirty="0"/>
              <a:t>: </a:t>
            </a:r>
          </a:p>
        </p:txBody>
      </p:sp>
      <p:sp>
        <p:nvSpPr>
          <p:cNvPr id="5" name="TextBox 4"/>
          <p:cNvSpPr txBox="1"/>
          <p:nvPr/>
        </p:nvSpPr>
        <p:spPr>
          <a:xfrm>
            <a:off x="348648" y="5577843"/>
            <a:ext cx="11555664" cy="584775"/>
          </a:xfrm>
          <a:prstGeom prst="rect">
            <a:avLst/>
          </a:prstGeom>
          <a:noFill/>
        </p:spPr>
        <p:txBody>
          <a:bodyPr wrap="none" rtlCol="0">
            <a:spAutoFit/>
          </a:bodyPr>
          <a:lstStyle/>
          <a:p>
            <a:r>
              <a:rPr lang="en-US" sz="3200" b="1" dirty="0" smtClean="0">
                <a:solidFill>
                  <a:srgbClr val="0000FF"/>
                </a:solidFill>
              </a:rPr>
              <a:t>This will enable you to determine which COA needs to be reviewed</a:t>
            </a:r>
            <a:endParaRPr lang="en-US" sz="3200" b="1" dirty="0">
              <a:solidFill>
                <a:srgbClr val="0000FF"/>
              </a:solidFill>
            </a:endParaRPr>
          </a:p>
        </p:txBody>
      </p:sp>
    </p:spTree>
    <p:extLst>
      <p:ext uri="{BB962C8B-B14F-4D97-AF65-F5344CB8AC3E}">
        <p14:creationId xmlns:p14="http://schemas.microsoft.com/office/powerpoint/2010/main" val="2883839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the words</a:t>
            </a:r>
            <a:endParaRPr lang="en-US" dirty="0"/>
          </a:p>
        </p:txBody>
      </p:sp>
      <p:sp>
        <p:nvSpPr>
          <p:cNvPr id="3" name="Content Placeholder 2"/>
          <p:cNvSpPr>
            <a:spLocks noGrp="1"/>
          </p:cNvSpPr>
          <p:nvPr>
            <p:ph idx="1"/>
          </p:nvPr>
        </p:nvSpPr>
        <p:spPr>
          <a:xfrm>
            <a:off x="1097280" y="1845733"/>
            <a:ext cx="10058400" cy="4457789"/>
          </a:xfrm>
        </p:spPr>
        <p:txBody>
          <a:bodyPr>
            <a:normAutofit lnSpcReduction="10000"/>
          </a:bodyPr>
          <a:lstStyle/>
          <a:p>
            <a:r>
              <a:rPr lang="en-US" dirty="0"/>
              <a:t>Fund is </a:t>
            </a:r>
            <a:r>
              <a:rPr lang="en-US" dirty="0" smtClean="0"/>
              <a:t>required; Unit </a:t>
            </a:r>
            <a:r>
              <a:rPr lang="en-US" dirty="0"/>
              <a:t>is </a:t>
            </a:r>
            <a:r>
              <a:rPr lang="en-US" dirty="0" smtClean="0"/>
              <a:t>required; </a:t>
            </a:r>
            <a:r>
              <a:rPr lang="en-US" dirty="0" err="1" smtClean="0"/>
              <a:t>Appr</a:t>
            </a:r>
            <a:r>
              <a:rPr lang="en-US" dirty="0" smtClean="0"/>
              <a:t> </a:t>
            </a:r>
            <a:r>
              <a:rPr lang="en-US" dirty="0"/>
              <a:t>Unit is </a:t>
            </a:r>
            <a:r>
              <a:rPr lang="en-US" dirty="0" smtClean="0"/>
              <a:t>required;  </a:t>
            </a:r>
            <a:r>
              <a:rPr lang="en-US" dirty="0"/>
              <a:t>Task is </a:t>
            </a:r>
            <a:r>
              <a:rPr lang="en-US" dirty="0" smtClean="0"/>
              <a:t>required</a:t>
            </a:r>
          </a:p>
          <a:p>
            <a:r>
              <a:rPr lang="en-US" dirty="0" smtClean="0"/>
              <a:t>Object </a:t>
            </a:r>
            <a:r>
              <a:rPr lang="en-US" dirty="0"/>
              <a:t>is </a:t>
            </a:r>
            <a:r>
              <a:rPr lang="en-US" dirty="0" smtClean="0"/>
              <a:t>required</a:t>
            </a:r>
          </a:p>
          <a:p>
            <a:r>
              <a:rPr lang="en-US" dirty="0" smtClean="0"/>
              <a:t>Budget </a:t>
            </a:r>
            <a:r>
              <a:rPr lang="en-US" dirty="0"/>
              <a:t>line not found for </a:t>
            </a:r>
            <a:r>
              <a:rPr lang="en-US" dirty="0" smtClean="0"/>
              <a:t>.....</a:t>
            </a:r>
          </a:p>
          <a:p>
            <a:r>
              <a:rPr lang="en-US" dirty="0"/>
              <a:t>The Current Fiscal Year, Department and Function does not exist on the Function Table</a:t>
            </a:r>
            <a:r>
              <a:rPr lang="en-US" dirty="0" smtClean="0"/>
              <a:t>.</a:t>
            </a:r>
          </a:p>
          <a:p>
            <a:r>
              <a:rPr lang="en-US" dirty="0"/>
              <a:t>Fiscal Year, Document Code and Object exist on the Invalid Document Code and Object Combination </a:t>
            </a:r>
            <a:r>
              <a:rPr lang="en-US" dirty="0" smtClean="0"/>
              <a:t>table</a:t>
            </a:r>
          </a:p>
          <a:p>
            <a:r>
              <a:rPr lang="en-US" dirty="0"/>
              <a:t>The Commodity does not exist on the Commodity Code Table</a:t>
            </a:r>
          </a:p>
        </p:txBody>
      </p:sp>
    </p:spTree>
    <p:extLst>
      <p:ext uri="{BB962C8B-B14F-4D97-AF65-F5344CB8AC3E}">
        <p14:creationId xmlns:p14="http://schemas.microsoft.com/office/powerpoint/2010/main" val="811000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Message Compilation</a:t>
            </a:r>
            <a:endParaRPr lang="en-US" dirty="0"/>
          </a:p>
        </p:txBody>
      </p:sp>
      <p:sp>
        <p:nvSpPr>
          <p:cNvPr id="3" name="Content Placeholder 2"/>
          <p:cNvSpPr>
            <a:spLocks noGrp="1"/>
          </p:cNvSpPr>
          <p:nvPr>
            <p:ph idx="1"/>
          </p:nvPr>
        </p:nvSpPr>
        <p:spPr>
          <a:xfrm>
            <a:off x="1097280" y="1845733"/>
            <a:ext cx="10058400" cy="4360513"/>
          </a:xfrm>
        </p:spPr>
        <p:txBody>
          <a:bodyPr>
            <a:normAutofit/>
          </a:bodyPr>
          <a:lstStyle/>
          <a:p>
            <a:pPr marL="0" indent="0">
              <a:buNone/>
            </a:pPr>
            <a:r>
              <a:rPr lang="en-US" b="1" dirty="0" smtClean="0">
                <a:solidFill>
                  <a:srgbClr val="0000FF"/>
                </a:solidFill>
              </a:rPr>
              <a:t>FILE: ProcureAZ Error Message Starter List (Tech Leads Page)</a:t>
            </a:r>
            <a:endParaRPr lang="en-US" dirty="0" smtClean="0"/>
          </a:p>
          <a:p>
            <a:r>
              <a:rPr lang="en-US" dirty="0" smtClean="0"/>
              <a:t>Will need to continue to grow the list over time – 20+ entries</a:t>
            </a:r>
          </a:p>
          <a:p>
            <a:r>
              <a:rPr lang="en-US" dirty="0" smtClean="0"/>
              <a:t>Worksheet outlines</a:t>
            </a:r>
          </a:p>
          <a:p>
            <a:pPr lvl="1"/>
            <a:r>
              <a:rPr lang="en-US" dirty="0" smtClean="0"/>
              <a:t>ProcureAZ Document that displayed error</a:t>
            </a:r>
            <a:endParaRPr lang="en-US" dirty="0"/>
          </a:p>
          <a:p>
            <a:pPr lvl="1"/>
            <a:r>
              <a:rPr lang="en-US" dirty="0" smtClean="0"/>
              <a:t>Source – ProcureAZ or AFIS generated message</a:t>
            </a:r>
            <a:endParaRPr lang="en-US" dirty="0"/>
          </a:p>
          <a:p>
            <a:pPr lvl="1"/>
            <a:r>
              <a:rPr lang="en-US" dirty="0"/>
              <a:t>System Error(s</a:t>
            </a:r>
            <a:r>
              <a:rPr lang="en-US" dirty="0" smtClean="0"/>
              <a:t>) – The error message</a:t>
            </a:r>
            <a:endParaRPr lang="en-US" dirty="0"/>
          </a:p>
          <a:p>
            <a:pPr lvl="1"/>
            <a:r>
              <a:rPr lang="en-US" dirty="0" smtClean="0"/>
              <a:t>Cause – The reason we believe the error occurred</a:t>
            </a:r>
            <a:endParaRPr lang="en-US" dirty="0"/>
          </a:p>
          <a:p>
            <a:pPr lvl="1"/>
            <a:r>
              <a:rPr lang="en-US" dirty="0" smtClean="0"/>
              <a:t>Resolution – Possible action to resolve the error</a:t>
            </a:r>
            <a:endParaRPr lang="en-US" dirty="0"/>
          </a:p>
          <a:p>
            <a:endParaRPr lang="en-US" dirty="0"/>
          </a:p>
        </p:txBody>
      </p:sp>
    </p:spTree>
    <p:extLst>
      <p:ext uri="{BB962C8B-B14F-4D97-AF65-F5344CB8AC3E}">
        <p14:creationId xmlns:p14="http://schemas.microsoft.com/office/powerpoint/2010/main" val="2323310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Message Examples</a:t>
            </a:r>
            <a:endParaRPr lang="en-US" dirty="0"/>
          </a:p>
        </p:txBody>
      </p:sp>
      <p:sp>
        <p:nvSpPr>
          <p:cNvPr id="3" name="Content Placeholder 2"/>
          <p:cNvSpPr>
            <a:spLocks noGrp="1"/>
          </p:cNvSpPr>
          <p:nvPr>
            <p:ph idx="1"/>
          </p:nvPr>
        </p:nvSpPr>
        <p:spPr/>
        <p:txBody>
          <a:bodyPr/>
          <a:lstStyle/>
          <a:p>
            <a:pPr>
              <a:spcAft>
                <a:spcPts val="2400"/>
              </a:spcAft>
            </a:pPr>
            <a:r>
              <a:rPr lang="en-US" dirty="0" smtClean="0"/>
              <a:t>Row 2 – AFIS - System Down</a:t>
            </a:r>
          </a:p>
          <a:p>
            <a:pPr>
              <a:spcAft>
                <a:spcPts val="2400"/>
              </a:spcAft>
            </a:pPr>
            <a:r>
              <a:rPr lang="en-US" dirty="0" smtClean="0"/>
              <a:t>Row 7 – ProcureAZ – COA Conditional Logic</a:t>
            </a:r>
          </a:p>
          <a:p>
            <a:pPr>
              <a:spcAft>
                <a:spcPts val="2400"/>
              </a:spcAft>
            </a:pPr>
            <a:r>
              <a:rPr lang="en-US" dirty="0" smtClean="0"/>
              <a:t>Row 11 – ProcureAZ – </a:t>
            </a:r>
            <a:r>
              <a:rPr lang="en-US" dirty="0" err="1" smtClean="0"/>
              <a:t>Req</a:t>
            </a:r>
            <a:r>
              <a:rPr lang="en-US" dirty="0" smtClean="0"/>
              <a:t>/PO Accounting Tab Error</a:t>
            </a:r>
          </a:p>
          <a:p>
            <a:pPr>
              <a:spcAft>
                <a:spcPts val="2400"/>
              </a:spcAft>
            </a:pPr>
            <a:r>
              <a:rPr lang="en-US" dirty="0" smtClean="0"/>
              <a:t>Row 19 – AFIS – Invoice Item Entry Error</a:t>
            </a:r>
          </a:p>
          <a:p>
            <a:r>
              <a:rPr lang="en-US" dirty="0" smtClean="0"/>
              <a:t>Row 20 – AFIS – Invoice Payment for Remaining Quantity</a:t>
            </a:r>
            <a:endParaRPr lang="en-US" dirty="0"/>
          </a:p>
        </p:txBody>
      </p:sp>
    </p:spTree>
    <p:extLst>
      <p:ext uri="{BB962C8B-B14F-4D97-AF65-F5344CB8AC3E}">
        <p14:creationId xmlns:p14="http://schemas.microsoft.com/office/powerpoint/2010/main" val="3895947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ProcureAZ</a:t>
            </a:r>
            <a:endParaRPr lang="en-US" dirty="0"/>
          </a:p>
        </p:txBody>
      </p:sp>
      <p:sp>
        <p:nvSpPr>
          <p:cNvPr id="3" name="Subtitle 2"/>
          <p:cNvSpPr>
            <a:spLocks noGrp="1"/>
          </p:cNvSpPr>
          <p:nvPr>
            <p:ph type="subTitle" idx="1"/>
          </p:nvPr>
        </p:nvSpPr>
        <p:spPr>
          <a:xfrm>
            <a:off x="1100050" y="4455620"/>
            <a:ext cx="10901449" cy="1386380"/>
          </a:xfrm>
        </p:spPr>
        <p:txBody>
          <a:bodyPr>
            <a:normAutofit fontScale="92500" lnSpcReduction="20000"/>
          </a:bodyPr>
          <a:lstStyle/>
          <a:p>
            <a:r>
              <a:rPr lang="en-US" sz="4400" dirty="0" smtClean="0"/>
              <a:t>DRAFT</a:t>
            </a:r>
          </a:p>
          <a:p>
            <a:r>
              <a:rPr lang="en-US" sz="4400" dirty="0" smtClean="0"/>
              <a:t>Invoice </a:t>
            </a:r>
            <a:r>
              <a:rPr lang="en-US" sz="4400" dirty="0" smtClean="0"/>
              <a:t>– Item entry </a:t>
            </a:r>
            <a:r>
              <a:rPr lang="en-US" sz="4400" dirty="0" smtClean="0"/>
              <a:t>/ Review Aid</a:t>
            </a:r>
            <a:endParaRPr lang="en-US" sz="4400" dirty="0" smtClean="0"/>
          </a:p>
          <a:p>
            <a:endParaRPr lang="en-US" sz="4400" dirty="0"/>
          </a:p>
        </p:txBody>
      </p:sp>
    </p:spTree>
    <p:extLst>
      <p:ext uri="{BB962C8B-B14F-4D97-AF65-F5344CB8AC3E}">
        <p14:creationId xmlns:p14="http://schemas.microsoft.com/office/powerpoint/2010/main" val="2693225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Invoice Integration Challenges</a:t>
            </a:r>
            <a:endParaRPr lang="en-US" dirty="0"/>
          </a:p>
        </p:txBody>
      </p:sp>
      <p:sp>
        <p:nvSpPr>
          <p:cNvPr id="3" name="Content Placeholder 2"/>
          <p:cNvSpPr>
            <a:spLocks noGrp="1"/>
          </p:cNvSpPr>
          <p:nvPr>
            <p:ph idx="1"/>
          </p:nvPr>
        </p:nvSpPr>
        <p:spPr>
          <a:xfrm>
            <a:off x="1097280" y="1845734"/>
            <a:ext cx="10637520" cy="4023360"/>
          </a:xfrm>
        </p:spPr>
        <p:txBody>
          <a:bodyPr/>
          <a:lstStyle/>
          <a:p>
            <a:pPr lvl="0"/>
            <a:r>
              <a:rPr lang="en-US" dirty="0" smtClean="0"/>
              <a:t>Most Invoices do not include entire item order from PO</a:t>
            </a:r>
          </a:p>
          <a:p>
            <a:pPr lvl="0"/>
            <a:r>
              <a:rPr lang="en-US" dirty="0" smtClean="0"/>
              <a:t>Most invoices for Items/Goods include Tax</a:t>
            </a:r>
          </a:p>
          <a:p>
            <a:pPr lvl="0"/>
            <a:r>
              <a:rPr lang="en-US" dirty="0" smtClean="0"/>
              <a:t>Requires AP Clerk to successfully determine values </a:t>
            </a:r>
          </a:p>
          <a:p>
            <a:pPr lvl="1"/>
            <a:r>
              <a:rPr lang="en-US" dirty="0" smtClean="0"/>
              <a:t>Invoice Amount – w/ Tax</a:t>
            </a:r>
          </a:p>
          <a:p>
            <a:pPr lvl="1"/>
            <a:r>
              <a:rPr lang="en-US" dirty="0" smtClean="0"/>
              <a:t>Unit Cost -  w/o Tax</a:t>
            </a:r>
          </a:p>
          <a:p>
            <a:pPr lvl="0"/>
            <a:r>
              <a:rPr lang="en-US" dirty="0" smtClean="0"/>
              <a:t>Invoice entry error messages not known until AFTER final approval</a:t>
            </a:r>
          </a:p>
          <a:p>
            <a:pPr lvl="1"/>
            <a:r>
              <a:rPr lang="en-US" dirty="0" smtClean="0"/>
              <a:t>Likely to impact Invoice Payment throughput </a:t>
            </a:r>
          </a:p>
        </p:txBody>
      </p:sp>
    </p:spTree>
    <p:extLst>
      <p:ext uri="{BB962C8B-B14F-4D97-AF65-F5344CB8AC3E}">
        <p14:creationId xmlns:p14="http://schemas.microsoft.com/office/powerpoint/2010/main" val="3575215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that it Could Play</a:t>
            </a:r>
            <a:endParaRPr lang="en-US" dirty="0"/>
          </a:p>
        </p:txBody>
      </p:sp>
      <p:sp>
        <p:nvSpPr>
          <p:cNvPr id="3" name="Content Placeholder 2"/>
          <p:cNvSpPr>
            <a:spLocks noGrp="1"/>
          </p:cNvSpPr>
          <p:nvPr>
            <p:ph idx="1"/>
          </p:nvPr>
        </p:nvSpPr>
        <p:spPr>
          <a:xfrm>
            <a:off x="1097280" y="1845734"/>
            <a:ext cx="10058400" cy="4288366"/>
          </a:xfrm>
        </p:spPr>
        <p:txBody>
          <a:bodyPr>
            <a:normAutofit lnSpcReduction="10000"/>
          </a:bodyPr>
          <a:lstStyle/>
          <a:p>
            <a:pPr marL="0" indent="0">
              <a:buNone/>
            </a:pPr>
            <a:r>
              <a:rPr lang="en-US" b="1" dirty="0" smtClean="0"/>
              <a:t>Adoption by Supervisors</a:t>
            </a:r>
          </a:p>
          <a:p>
            <a:r>
              <a:rPr lang="en-US" dirty="0" smtClean="0"/>
              <a:t>Tool for AP Supervisor to provide course correction to staff</a:t>
            </a:r>
          </a:p>
          <a:p>
            <a:r>
              <a:rPr lang="en-US" dirty="0" smtClean="0"/>
              <a:t>Increase Invoice Entry Understanding</a:t>
            </a:r>
          </a:p>
          <a:p>
            <a:pPr marL="0" indent="0">
              <a:buNone/>
            </a:pPr>
            <a:r>
              <a:rPr lang="en-US" b="1" dirty="0" smtClean="0"/>
              <a:t>Adoption by AP Clerks</a:t>
            </a:r>
          </a:p>
          <a:p>
            <a:r>
              <a:rPr lang="en-US" dirty="0" smtClean="0"/>
              <a:t>Build/Reinforce process for determining Invoice field amounts for situations other than payment equal to full PO order</a:t>
            </a:r>
          </a:p>
          <a:p>
            <a:r>
              <a:rPr lang="en-US" dirty="0" smtClean="0"/>
              <a:t>Reduce Errors to maintain agency throughput</a:t>
            </a:r>
          </a:p>
          <a:p>
            <a:r>
              <a:rPr lang="en-US" dirty="0" smtClean="0"/>
              <a:t>Morale Boost</a:t>
            </a:r>
          </a:p>
          <a:p>
            <a:endParaRPr lang="en-US" dirty="0" smtClean="0"/>
          </a:p>
          <a:p>
            <a:endParaRPr lang="en-US" dirty="0"/>
          </a:p>
        </p:txBody>
      </p:sp>
    </p:spTree>
    <p:extLst>
      <p:ext uri="{BB962C8B-B14F-4D97-AF65-F5344CB8AC3E}">
        <p14:creationId xmlns:p14="http://schemas.microsoft.com/office/powerpoint/2010/main" val="3817767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Reminders</a:t>
            </a:r>
            <a:endParaRPr lang="en-US" dirty="0"/>
          </a:p>
        </p:txBody>
      </p:sp>
      <p:sp>
        <p:nvSpPr>
          <p:cNvPr id="3" name="Content Placeholder 2"/>
          <p:cNvSpPr>
            <a:spLocks noGrp="1"/>
          </p:cNvSpPr>
          <p:nvPr>
            <p:ph idx="1"/>
          </p:nvPr>
        </p:nvSpPr>
        <p:spPr>
          <a:xfrm>
            <a:off x="1097280" y="1787368"/>
            <a:ext cx="10058400" cy="4749620"/>
          </a:xfrm>
        </p:spPr>
        <p:txBody>
          <a:bodyPr>
            <a:normAutofit lnSpcReduction="10000"/>
          </a:bodyPr>
          <a:lstStyle/>
          <a:p>
            <a:r>
              <a:rPr lang="en-US" dirty="0" smtClean="0"/>
              <a:t>ProcureAZ will become unavailable on same schedule as AFIS</a:t>
            </a:r>
          </a:p>
          <a:p>
            <a:pPr lvl="1"/>
            <a:r>
              <a:rPr lang="en-US" dirty="0" smtClean="0"/>
              <a:t>System will go down evening of 6/30</a:t>
            </a:r>
          </a:p>
          <a:p>
            <a:pPr lvl="1"/>
            <a:r>
              <a:rPr lang="en-US" dirty="0" smtClean="0"/>
              <a:t>Earliest Go Live is July 7, 2015</a:t>
            </a:r>
          </a:p>
          <a:p>
            <a:r>
              <a:rPr lang="en-US" dirty="0" err="1" smtClean="0"/>
              <a:t>CanNOT</a:t>
            </a:r>
            <a:r>
              <a:rPr lang="en-US" dirty="0" smtClean="0"/>
              <a:t> begin entering documents for FY 2016 in ProcureAZ prior to Go Live</a:t>
            </a:r>
          </a:p>
          <a:p>
            <a:pPr lvl="1"/>
            <a:r>
              <a:rPr lang="en-US" dirty="0" smtClean="0"/>
              <a:t>Upgrade to v12.5 must be complete before documents can be created</a:t>
            </a:r>
          </a:p>
          <a:p>
            <a:pPr lvl="1"/>
            <a:r>
              <a:rPr lang="en-US" dirty="0" smtClean="0"/>
              <a:t>Will have to start all documents from scratch</a:t>
            </a:r>
          </a:p>
          <a:p>
            <a:r>
              <a:rPr lang="en-US" dirty="0" smtClean="0"/>
              <a:t>Current ProcureAZ documents are ....Dead to You</a:t>
            </a:r>
          </a:p>
          <a:p>
            <a:pPr lvl="1"/>
            <a:r>
              <a:rPr lang="en-US" dirty="0" smtClean="0"/>
              <a:t>You cannot clone those documents but can view after Go Live</a:t>
            </a:r>
          </a:p>
          <a:p>
            <a:pPr marL="863600" lvl="2" indent="0">
              <a:buNone/>
            </a:pPr>
            <a:endParaRPr lang="en-US" dirty="0"/>
          </a:p>
        </p:txBody>
      </p:sp>
    </p:spTree>
    <p:extLst>
      <p:ext uri="{BB962C8B-B14F-4D97-AF65-F5344CB8AC3E}">
        <p14:creationId xmlns:p14="http://schemas.microsoft.com/office/powerpoint/2010/main" val="40830886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3" name="Picture 12"/>
          <p:cNvPicPr>
            <a:picLocks noChangeAspect="1"/>
          </p:cNvPicPr>
          <p:nvPr/>
        </p:nvPicPr>
        <p:blipFill>
          <a:blip r:embed="rId2"/>
          <a:stretch>
            <a:fillRect/>
          </a:stretch>
        </p:blipFill>
        <p:spPr>
          <a:xfrm>
            <a:off x="266875" y="148167"/>
            <a:ext cx="6562725" cy="2114550"/>
          </a:xfrm>
          <a:prstGeom prst="rect">
            <a:avLst/>
          </a:prstGeom>
          <a:ln w="57150">
            <a:solidFill>
              <a:schemeClr val="tx1"/>
            </a:solidFill>
          </a:ln>
        </p:spPr>
      </p:pic>
      <p:pic>
        <p:nvPicPr>
          <p:cNvPr id="5" name="Picture 4"/>
          <p:cNvPicPr>
            <a:picLocks noChangeAspect="1"/>
          </p:cNvPicPr>
          <p:nvPr/>
        </p:nvPicPr>
        <p:blipFill>
          <a:blip r:embed="rId3"/>
          <a:stretch>
            <a:fillRect/>
          </a:stretch>
        </p:blipFill>
        <p:spPr>
          <a:xfrm>
            <a:off x="3299959" y="2650491"/>
            <a:ext cx="8622982" cy="3660368"/>
          </a:xfrm>
          <a:prstGeom prst="rect">
            <a:avLst/>
          </a:prstGeom>
        </p:spPr>
      </p:pic>
      <p:sp>
        <p:nvSpPr>
          <p:cNvPr id="4" name="TextBox 3"/>
          <p:cNvSpPr txBox="1"/>
          <p:nvPr/>
        </p:nvSpPr>
        <p:spPr>
          <a:xfrm>
            <a:off x="2174354" y="3655764"/>
            <a:ext cx="3963970" cy="523220"/>
          </a:xfrm>
          <a:prstGeom prst="rect">
            <a:avLst/>
          </a:prstGeom>
          <a:solidFill>
            <a:schemeClr val="bg1"/>
          </a:solidFill>
        </p:spPr>
        <p:txBody>
          <a:bodyPr wrap="none" rtlCol="0">
            <a:spAutoFit/>
          </a:bodyPr>
          <a:lstStyle/>
          <a:p>
            <a:r>
              <a:rPr lang="en-US" sz="2800" b="1" dirty="0" smtClean="0">
                <a:solidFill>
                  <a:srgbClr val="0000FF"/>
                </a:solidFill>
              </a:rPr>
              <a:t>Automatic Calculation --&gt;</a:t>
            </a:r>
            <a:endParaRPr lang="en-US" sz="2800" b="1" dirty="0">
              <a:solidFill>
                <a:srgbClr val="0000FF"/>
              </a:solidFill>
            </a:endParaRPr>
          </a:p>
        </p:txBody>
      </p:sp>
      <p:pic>
        <p:nvPicPr>
          <p:cNvPr id="16" name="Picture 15"/>
          <p:cNvPicPr>
            <a:picLocks noChangeAspect="1"/>
          </p:cNvPicPr>
          <p:nvPr/>
        </p:nvPicPr>
        <p:blipFill>
          <a:blip r:embed="rId4"/>
          <a:stretch>
            <a:fillRect/>
          </a:stretch>
        </p:blipFill>
        <p:spPr>
          <a:xfrm>
            <a:off x="9934355" y="3671982"/>
            <a:ext cx="1314450" cy="507002"/>
          </a:xfrm>
          <a:prstGeom prst="rect">
            <a:avLst/>
          </a:prstGeom>
        </p:spPr>
      </p:pic>
      <p:sp>
        <p:nvSpPr>
          <p:cNvPr id="7" name="Rectangle 6"/>
          <p:cNvSpPr/>
          <p:nvPr/>
        </p:nvSpPr>
        <p:spPr>
          <a:xfrm>
            <a:off x="9869710" y="3669318"/>
            <a:ext cx="1379095" cy="539646"/>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5440362" y="780521"/>
            <a:ext cx="1266825" cy="447675"/>
          </a:xfrm>
          <a:prstGeom prst="rect">
            <a:avLst/>
          </a:prstGeom>
        </p:spPr>
      </p:pic>
      <p:pic>
        <p:nvPicPr>
          <p:cNvPr id="15" name="Picture 14"/>
          <p:cNvPicPr>
            <a:picLocks noChangeAspect="1"/>
          </p:cNvPicPr>
          <p:nvPr/>
        </p:nvPicPr>
        <p:blipFill>
          <a:blip r:embed="rId6"/>
          <a:stretch>
            <a:fillRect/>
          </a:stretch>
        </p:blipFill>
        <p:spPr>
          <a:xfrm>
            <a:off x="3906837" y="1329585"/>
            <a:ext cx="885825" cy="390525"/>
          </a:xfrm>
          <a:prstGeom prst="rect">
            <a:avLst/>
          </a:prstGeom>
        </p:spPr>
      </p:pic>
    </p:spTree>
    <p:extLst>
      <p:ext uri="{BB962C8B-B14F-4D97-AF65-F5344CB8AC3E}">
        <p14:creationId xmlns:p14="http://schemas.microsoft.com/office/powerpoint/2010/main" val="26925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2.22222E-6 L 0.36328 0.29606 " pathEditMode="relative" rAng="0" ptsTypes="AA">
                                      <p:cBhvr>
                                        <p:cTn id="6" dur="2000" fill="hold"/>
                                        <p:tgtEl>
                                          <p:spTgt spid="14"/>
                                        </p:tgtEl>
                                        <p:attrNameLst>
                                          <p:attrName>ppt_x</p:attrName>
                                          <p:attrName>ppt_y</p:attrName>
                                        </p:attrNameLst>
                                      </p:cBhvr>
                                      <p:rCtr x="18164" y="1479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8.33333E-7 -3.7037E-6 L 0.50469 0.28311 " pathEditMode="relative" rAng="0" ptsTypes="AA">
                                      <p:cBhvr>
                                        <p:cTn id="10" dur="2000" fill="hold"/>
                                        <p:tgtEl>
                                          <p:spTgt spid="15"/>
                                        </p:tgtEl>
                                        <p:attrNameLst>
                                          <p:attrName>ppt_x</p:attrName>
                                          <p:attrName>ppt_y</p:attrName>
                                        </p:attrNameLst>
                                      </p:cBhvr>
                                      <p:rCtr x="25234" y="14144"/>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73986" y="476250"/>
            <a:ext cx="9020284" cy="1868744"/>
          </a:xfrm>
          <a:prstGeom prst="rect">
            <a:avLst/>
          </a:prstGeom>
        </p:spPr>
      </p:pic>
      <p:pic>
        <p:nvPicPr>
          <p:cNvPr id="11" name="Picture 10"/>
          <p:cNvPicPr>
            <a:picLocks noChangeAspect="1"/>
          </p:cNvPicPr>
          <p:nvPr/>
        </p:nvPicPr>
        <p:blipFill>
          <a:blip r:embed="rId3"/>
          <a:stretch>
            <a:fillRect/>
          </a:stretch>
        </p:blipFill>
        <p:spPr>
          <a:xfrm>
            <a:off x="3300984" y="2651760"/>
            <a:ext cx="8829964" cy="3657600"/>
          </a:xfrm>
          <a:prstGeom prst="rect">
            <a:avLst/>
          </a:prstGeom>
        </p:spPr>
      </p:pic>
      <p:pic>
        <p:nvPicPr>
          <p:cNvPr id="5" name="Picture 4"/>
          <p:cNvPicPr>
            <a:picLocks noChangeAspect="1"/>
          </p:cNvPicPr>
          <p:nvPr/>
        </p:nvPicPr>
        <p:blipFill>
          <a:blip r:embed="rId4"/>
          <a:stretch>
            <a:fillRect/>
          </a:stretch>
        </p:blipFill>
        <p:spPr>
          <a:xfrm>
            <a:off x="8486775" y="1986201"/>
            <a:ext cx="600770" cy="282715"/>
          </a:xfrm>
          <a:prstGeom prst="rect">
            <a:avLst/>
          </a:prstGeom>
        </p:spPr>
      </p:pic>
      <p:pic>
        <p:nvPicPr>
          <p:cNvPr id="12" name="Picture 11"/>
          <p:cNvPicPr>
            <a:picLocks noChangeAspect="1"/>
          </p:cNvPicPr>
          <p:nvPr/>
        </p:nvPicPr>
        <p:blipFill>
          <a:blip r:embed="rId5"/>
          <a:stretch>
            <a:fillRect/>
          </a:stretch>
        </p:blipFill>
        <p:spPr>
          <a:xfrm>
            <a:off x="3465576" y="2651761"/>
            <a:ext cx="8622792" cy="3641137"/>
          </a:xfrm>
          <a:prstGeom prst="rect">
            <a:avLst/>
          </a:prstGeom>
        </p:spPr>
      </p:pic>
      <p:sp>
        <p:nvSpPr>
          <p:cNvPr id="10" name="TextBox 9"/>
          <p:cNvSpPr txBox="1"/>
          <p:nvPr/>
        </p:nvSpPr>
        <p:spPr>
          <a:xfrm>
            <a:off x="2441185" y="4599588"/>
            <a:ext cx="3882217" cy="523220"/>
          </a:xfrm>
          <a:prstGeom prst="rect">
            <a:avLst/>
          </a:prstGeom>
          <a:solidFill>
            <a:schemeClr val="bg1"/>
          </a:solidFill>
        </p:spPr>
        <p:txBody>
          <a:bodyPr wrap="none" rtlCol="0">
            <a:spAutoFit/>
          </a:bodyPr>
          <a:lstStyle/>
          <a:p>
            <a:r>
              <a:rPr lang="en-US" sz="2800" b="1" dirty="0" smtClean="0">
                <a:solidFill>
                  <a:srgbClr val="0000FF"/>
                </a:solidFill>
              </a:rPr>
              <a:t>Automatic </a:t>
            </a:r>
            <a:r>
              <a:rPr lang="en-US" sz="2800" b="1" dirty="0" smtClean="0">
                <a:solidFill>
                  <a:srgbClr val="0000FF"/>
                </a:solidFill>
              </a:rPr>
              <a:t>Calculation-</a:t>
            </a:r>
            <a:r>
              <a:rPr lang="en-US" sz="2800" b="1" dirty="0" smtClean="0">
                <a:solidFill>
                  <a:srgbClr val="0000FF"/>
                </a:solidFill>
              </a:rPr>
              <a:t>-&gt;</a:t>
            </a:r>
            <a:endParaRPr lang="en-US" sz="2800" b="1" dirty="0">
              <a:solidFill>
                <a:srgbClr val="0000FF"/>
              </a:solidFill>
            </a:endParaRPr>
          </a:p>
        </p:txBody>
      </p:sp>
    </p:spTree>
    <p:extLst>
      <p:ext uri="{BB962C8B-B14F-4D97-AF65-F5344CB8AC3E}">
        <p14:creationId xmlns:p14="http://schemas.microsoft.com/office/powerpoint/2010/main" val="23168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25E-6 4.81481E-6 L 0.15977 0.3324 " pathEditMode="relative" rAng="0" ptsTypes="AA">
                                      <p:cBhvr>
                                        <p:cTn id="6" dur="2000" fill="hold"/>
                                        <p:tgtEl>
                                          <p:spTgt spid="5"/>
                                        </p:tgtEl>
                                        <p:attrNameLst>
                                          <p:attrName>ppt_x</p:attrName>
                                          <p:attrName>ppt_y</p:attrName>
                                        </p:attrNameLst>
                                      </p:cBhvr>
                                      <p:rCtr x="7982" y="16620"/>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par>
                                <p:cTn id="12" presetID="26"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1170433"/>
            <a:ext cx="8622792" cy="3641137"/>
          </a:xfrm>
          <a:prstGeom prst="rect">
            <a:avLst/>
          </a:prstGeom>
        </p:spPr>
      </p:pic>
      <p:pic>
        <p:nvPicPr>
          <p:cNvPr id="5" name="Picture 4"/>
          <p:cNvPicPr>
            <a:picLocks noChangeAspect="1"/>
          </p:cNvPicPr>
          <p:nvPr/>
        </p:nvPicPr>
        <p:blipFill>
          <a:blip r:embed="rId3"/>
          <a:stretch>
            <a:fillRect/>
          </a:stretch>
        </p:blipFill>
        <p:spPr>
          <a:xfrm>
            <a:off x="7920679" y="3155916"/>
            <a:ext cx="1085850" cy="390525"/>
          </a:xfrm>
          <a:prstGeom prst="rect">
            <a:avLst/>
          </a:prstGeom>
        </p:spPr>
      </p:pic>
      <p:pic>
        <p:nvPicPr>
          <p:cNvPr id="7" name="Picture 6"/>
          <p:cNvPicPr>
            <a:picLocks noChangeAspect="1"/>
          </p:cNvPicPr>
          <p:nvPr/>
        </p:nvPicPr>
        <p:blipFill>
          <a:blip r:embed="rId4"/>
          <a:stretch>
            <a:fillRect/>
          </a:stretch>
        </p:blipFill>
        <p:spPr>
          <a:xfrm>
            <a:off x="2846754" y="3771900"/>
            <a:ext cx="4366846" cy="467235"/>
          </a:xfrm>
          <a:prstGeom prst="rect">
            <a:avLst/>
          </a:prstGeom>
        </p:spPr>
      </p:pic>
    </p:spTree>
    <p:extLst>
      <p:ext uri="{BB962C8B-B14F-4D97-AF65-F5344CB8AC3E}">
        <p14:creationId xmlns:p14="http://schemas.microsoft.com/office/powerpoint/2010/main" val="408526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2.59259E-6 L 0.00026 0.09583 " pathEditMode="relative" rAng="0" ptsTypes="AA">
                                      <p:cBhvr>
                                        <p:cTn id="6" dur="2000" fill="hold"/>
                                        <p:tgtEl>
                                          <p:spTgt spid="5"/>
                                        </p:tgtEl>
                                        <p:attrNameLst>
                                          <p:attrName>ppt_x</p:attrName>
                                          <p:attrName>ppt_y</p:attrName>
                                        </p:attrNameLst>
                                      </p:cBhvr>
                                      <p:rCtr x="13" y="4792"/>
                                    </p:animMotion>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520875" y="427567"/>
            <a:ext cx="6562725" cy="2114550"/>
          </a:xfrm>
          <a:prstGeom prst="rect">
            <a:avLst/>
          </a:prstGeom>
        </p:spPr>
      </p:pic>
      <p:pic>
        <p:nvPicPr>
          <p:cNvPr id="8" name="Picture 7"/>
          <p:cNvPicPr>
            <a:picLocks noChangeAspect="1"/>
          </p:cNvPicPr>
          <p:nvPr/>
        </p:nvPicPr>
        <p:blipFill>
          <a:blip r:embed="rId3"/>
          <a:stretch>
            <a:fillRect/>
          </a:stretch>
        </p:blipFill>
        <p:spPr>
          <a:xfrm>
            <a:off x="3300984" y="2651761"/>
            <a:ext cx="8622792" cy="3604907"/>
          </a:xfrm>
          <a:prstGeom prst="rect">
            <a:avLst/>
          </a:prstGeom>
        </p:spPr>
      </p:pic>
      <p:pic>
        <p:nvPicPr>
          <p:cNvPr id="6" name="Picture 5"/>
          <p:cNvPicPr>
            <a:picLocks noChangeAspect="1"/>
          </p:cNvPicPr>
          <p:nvPr/>
        </p:nvPicPr>
        <p:blipFill>
          <a:blip r:embed="rId4"/>
          <a:stretch>
            <a:fillRect/>
          </a:stretch>
        </p:blipFill>
        <p:spPr>
          <a:xfrm>
            <a:off x="690078" y="1047348"/>
            <a:ext cx="923925" cy="485775"/>
          </a:xfrm>
          <a:prstGeom prst="rect">
            <a:avLst/>
          </a:prstGeom>
        </p:spPr>
      </p:pic>
      <p:pic>
        <p:nvPicPr>
          <p:cNvPr id="10" name="Picture 9"/>
          <p:cNvPicPr>
            <a:picLocks noChangeAspect="1"/>
          </p:cNvPicPr>
          <p:nvPr/>
        </p:nvPicPr>
        <p:blipFill>
          <a:blip r:embed="rId5"/>
          <a:stretch>
            <a:fillRect/>
          </a:stretch>
        </p:blipFill>
        <p:spPr>
          <a:xfrm>
            <a:off x="3300984" y="2664460"/>
            <a:ext cx="8622792" cy="3576190"/>
          </a:xfrm>
          <a:prstGeom prst="rect">
            <a:avLst/>
          </a:prstGeom>
        </p:spPr>
      </p:pic>
      <p:sp>
        <p:nvSpPr>
          <p:cNvPr id="9" name="TextBox 8"/>
          <p:cNvSpPr txBox="1"/>
          <p:nvPr/>
        </p:nvSpPr>
        <p:spPr>
          <a:xfrm>
            <a:off x="1080603" y="5682648"/>
            <a:ext cx="4519442" cy="523220"/>
          </a:xfrm>
          <a:prstGeom prst="rect">
            <a:avLst/>
          </a:prstGeom>
          <a:solidFill>
            <a:schemeClr val="bg1"/>
          </a:solidFill>
        </p:spPr>
        <p:txBody>
          <a:bodyPr wrap="none" rtlCol="0">
            <a:spAutoFit/>
          </a:bodyPr>
          <a:lstStyle/>
          <a:p>
            <a:r>
              <a:rPr lang="en-US" sz="2800" b="1" dirty="0" smtClean="0">
                <a:solidFill>
                  <a:srgbClr val="0000FF"/>
                </a:solidFill>
              </a:rPr>
              <a:t>Type Invoice Quantity Here-&gt;</a:t>
            </a:r>
            <a:endParaRPr lang="en-US" sz="2800" b="1" dirty="0">
              <a:solidFill>
                <a:srgbClr val="0000FF"/>
              </a:solidFill>
            </a:endParaRPr>
          </a:p>
        </p:txBody>
      </p:sp>
    </p:spTree>
    <p:extLst>
      <p:ext uri="{BB962C8B-B14F-4D97-AF65-F5344CB8AC3E}">
        <p14:creationId xmlns:p14="http://schemas.microsoft.com/office/powerpoint/2010/main" val="37894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96296E-6 L 0.77943 0.67107 " pathEditMode="relative" rAng="0" ptsTypes="AA">
                                      <p:cBhvr>
                                        <p:cTn id="6" dur="2000" fill="hold"/>
                                        <p:tgtEl>
                                          <p:spTgt spid="6"/>
                                        </p:tgtEl>
                                        <p:attrNameLst>
                                          <p:attrName>ppt_x</p:attrName>
                                          <p:attrName>ppt_y</p:attrName>
                                        </p:attrNameLst>
                                      </p:cBhvr>
                                      <p:rCtr x="38802" y="33611"/>
                                    </p:animMotion>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87675" y="828675"/>
            <a:ext cx="6115050" cy="5200650"/>
          </a:xfrm>
          <a:prstGeom prst="rect">
            <a:avLst/>
          </a:prstGeom>
        </p:spPr>
      </p:pic>
      <p:sp>
        <p:nvSpPr>
          <p:cNvPr id="7" name="TextBox 6"/>
          <p:cNvSpPr txBox="1"/>
          <p:nvPr/>
        </p:nvSpPr>
        <p:spPr>
          <a:xfrm>
            <a:off x="254001" y="3289300"/>
            <a:ext cx="2501900" cy="2246769"/>
          </a:xfrm>
          <a:prstGeom prst="rect">
            <a:avLst/>
          </a:prstGeom>
          <a:noFill/>
        </p:spPr>
        <p:txBody>
          <a:bodyPr wrap="square" rtlCol="0">
            <a:spAutoFit/>
          </a:bodyPr>
          <a:lstStyle/>
          <a:p>
            <a:r>
              <a:rPr lang="en-US" sz="2800" b="1" dirty="0" smtClean="0">
                <a:solidFill>
                  <a:srgbClr val="FF0000"/>
                </a:solidFill>
              </a:rPr>
              <a:t>Cross Check indicates that these values will cause an error in AFIS</a:t>
            </a:r>
            <a:endParaRPr lang="en-US" sz="2800" b="1" dirty="0">
              <a:solidFill>
                <a:srgbClr val="FF0000"/>
              </a:solidFill>
            </a:endParaRPr>
          </a:p>
        </p:txBody>
      </p:sp>
      <p:pic>
        <p:nvPicPr>
          <p:cNvPr id="8" name="Picture 7"/>
          <p:cNvPicPr>
            <a:picLocks noChangeAspect="1"/>
          </p:cNvPicPr>
          <p:nvPr/>
        </p:nvPicPr>
        <p:blipFill>
          <a:blip r:embed="rId3"/>
          <a:stretch>
            <a:fillRect/>
          </a:stretch>
        </p:blipFill>
        <p:spPr>
          <a:xfrm>
            <a:off x="2755901" y="2614612"/>
            <a:ext cx="4533900" cy="333375"/>
          </a:xfrm>
          <a:prstGeom prst="rect">
            <a:avLst/>
          </a:prstGeom>
        </p:spPr>
      </p:pic>
    </p:spTree>
    <p:extLst>
      <p:ext uri="{BB962C8B-B14F-4D97-AF65-F5344CB8AC3E}">
        <p14:creationId xmlns:p14="http://schemas.microsoft.com/office/powerpoint/2010/main" val="26053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0088" y="823912"/>
            <a:ext cx="6124575" cy="5210175"/>
          </a:xfrm>
          <a:prstGeom prst="rect">
            <a:avLst/>
          </a:prstGeom>
        </p:spPr>
      </p:pic>
      <p:sp>
        <p:nvSpPr>
          <p:cNvPr id="5" name="TextBox 4"/>
          <p:cNvSpPr txBox="1"/>
          <p:nvPr/>
        </p:nvSpPr>
        <p:spPr>
          <a:xfrm>
            <a:off x="508000" y="2491388"/>
            <a:ext cx="2828851" cy="523220"/>
          </a:xfrm>
          <a:prstGeom prst="rect">
            <a:avLst/>
          </a:prstGeom>
          <a:solidFill>
            <a:schemeClr val="bg1"/>
          </a:solidFill>
        </p:spPr>
        <p:txBody>
          <a:bodyPr wrap="none" rtlCol="0">
            <a:spAutoFit/>
          </a:bodyPr>
          <a:lstStyle/>
          <a:p>
            <a:r>
              <a:rPr lang="en-US" sz="2800" b="1" dirty="0" smtClean="0">
                <a:solidFill>
                  <a:srgbClr val="0000FF"/>
                </a:solidFill>
              </a:rPr>
              <a:t>Reduced by .01 -&gt;</a:t>
            </a:r>
            <a:endParaRPr lang="en-US" sz="2800" b="1" dirty="0">
              <a:solidFill>
                <a:srgbClr val="0000FF"/>
              </a:solidFill>
            </a:endParaRPr>
          </a:p>
        </p:txBody>
      </p:sp>
      <p:sp>
        <p:nvSpPr>
          <p:cNvPr id="6" name="TextBox 5"/>
          <p:cNvSpPr txBox="1"/>
          <p:nvPr/>
        </p:nvSpPr>
        <p:spPr>
          <a:xfrm>
            <a:off x="0" y="3428999"/>
            <a:ext cx="2844800" cy="2554545"/>
          </a:xfrm>
          <a:prstGeom prst="rect">
            <a:avLst/>
          </a:prstGeom>
          <a:noFill/>
        </p:spPr>
        <p:txBody>
          <a:bodyPr wrap="square" rtlCol="0">
            <a:spAutoFit/>
          </a:bodyPr>
          <a:lstStyle/>
          <a:p>
            <a:r>
              <a:rPr lang="en-US" sz="3200" dirty="0" smtClean="0">
                <a:solidFill>
                  <a:srgbClr val="00B050"/>
                </a:solidFill>
              </a:rPr>
              <a:t>Cross-check Indicates the </a:t>
            </a:r>
            <a:r>
              <a:rPr lang="en-US" sz="2800" dirty="0" smtClean="0">
                <a:solidFill>
                  <a:srgbClr val="00B050"/>
                </a:solidFill>
              </a:rPr>
              <a:t>reduced</a:t>
            </a:r>
            <a:r>
              <a:rPr lang="en-US" sz="3200" dirty="0" smtClean="0">
                <a:solidFill>
                  <a:srgbClr val="00B050"/>
                </a:solidFill>
              </a:rPr>
              <a:t> amount will integrate to AFIS</a:t>
            </a:r>
            <a:endParaRPr lang="en-US" sz="3200" dirty="0">
              <a:solidFill>
                <a:srgbClr val="00B050"/>
              </a:solidFill>
            </a:endParaRPr>
          </a:p>
        </p:txBody>
      </p:sp>
    </p:spTree>
    <p:extLst>
      <p:ext uri="{BB962C8B-B14F-4D97-AF65-F5344CB8AC3E}">
        <p14:creationId xmlns:p14="http://schemas.microsoft.com/office/powerpoint/2010/main" val="103949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74760" y="3213735"/>
            <a:ext cx="8176156" cy="3063079"/>
          </a:xfrm>
          <a:prstGeom prst="rect">
            <a:avLst/>
          </a:prstGeom>
        </p:spPr>
      </p:pic>
      <p:pic>
        <p:nvPicPr>
          <p:cNvPr id="3" name="Picture 2"/>
          <p:cNvPicPr>
            <a:picLocks noChangeAspect="1"/>
          </p:cNvPicPr>
          <p:nvPr/>
        </p:nvPicPr>
        <p:blipFill>
          <a:blip r:embed="rId3"/>
          <a:stretch>
            <a:fillRect/>
          </a:stretch>
        </p:blipFill>
        <p:spPr>
          <a:xfrm>
            <a:off x="331787" y="312497"/>
            <a:ext cx="6143625" cy="2457450"/>
          </a:xfrm>
          <a:prstGeom prst="rect">
            <a:avLst/>
          </a:prstGeom>
        </p:spPr>
      </p:pic>
      <p:pic>
        <p:nvPicPr>
          <p:cNvPr id="7" name="Picture 6"/>
          <p:cNvPicPr>
            <a:picLocks noChangeAspect="1"/>
          </p:cNvPicPr>
          <p:nvPr/>
        </p:nvPicPr>
        <p:blipFill>
          <a:blip r:embed="rId4"/>
          <a:stretch>
            <a:fillRect/>
          </a:stretch>
        </p:blipFill>
        <p:spPr>
          <a:xfrm>
            <a:off x="5058446" y="1268172"/>
            <a:ext cx="923925" cy="323850"/>
          </a:xfrm>
          <a:prstGeom prst="rect">
            <a:avLst/>
          </a:prstGeom>
        </p:spPr>
      </p:pic>
      <p:pic>
        <p:nvPicPr>
          <p:cNvPr id="8" name="Picture 7"/>
          <p:cNvPicPr>
            <a:picLocks noChangeAspect="1"/>
          </p:cNvPicPr>
          <p:nvPr/>
        </p:nvPicPr>
        <p:blipFill>
          <a:blip r:embed="rId5"/>
          <a:stretch>
            <a:fillRect/>
          </a:stretch>
        </p:blipFill>
        <p:spPr>
          <a:xfrm>
            <a:off x="5172745" y="1656753"/>
            <a:ext cx="695325" cy="314325"/>
          </a:xfrm>
          <a:prstGeom prst="rect">
            <a:avLst/>
          </a:prstGeom>
        </p:spPr>
      </p:pic>
      <p:pic>
        <p:nvPicPr>
          <p:cNvPr id="9" name="Picture 8"/>
          <p:cNvPicPr>
            <a:picLocks noChangeAspect="1"/>
          </p:cNvPicPr>
          <p:nvPr/>
        </p:nvPicPr>
        <p:blipFill>
          <a:blip r:embed="rId6"/>
          <a:stretch>
            <a:fillRect/>
          </a:stretch>
        </p:blipFill>
        <p:spPr>
          <a:xfrm>
            <a:off x="5058446" y="2023822"/>
            <a:ext cx="1085850" cy="314325"/>
          </a:xfrm>
          <a:prstGeom prst="rect">
            <a:avLst/>
          </a:prstGeom>
        </p:spPr>
      </p:pic>
    </p:spTree>
    <p:extLst>
      <p:ext uri="{BB962C8B-B14F-4D97-AF65-F5344CB8AC3E}">
        <p14:creationId xmlns:p14="http://schemas.microsoft.com/office/powerpoint/2010/main" val="391319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145 -4.81481E-6 L 0.43581 0.53866 " pathEditMode="relative" rAng="0" ptsTypes="AA">
                                      <p:cBhvr>
                                        <p:cTn id="6" dur="2000" fill="hold"/>
                                        <p:tgtEl>
                                          <p:spTgt spid="7"/>
                                        </p:tgtEl>
                                        <p:attrNameLst>
                                          <p:attrName>ppt_x</p:attrName>
                                          <p:attrName>ppt_y</p:attrName>
                                        </p:attrNameLst>
                                      </p:cBhvr>
                                      <p:rCtr x="22357" y="2692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375E-6 -3.33333E-6 L 0.24428 0.57986 " pathEditMode="relative" rAng="0" ptsTypes="AA">
                                      <p:cBhvr>
                                        <p:cTn id="10" dur="2000" fill="hold"/>
                                        <p:tgtEl>
                                          <p:spTgt spid="8"/>
                                        </p:tgtEl>
                                        <p:attrNameLst>
                                          <p:attrName>ppt_x</p:attrName>
                                          <p:attrName>ppt_y</p:attrName>
                                        </p:attrNameLst>
                                      </p:cBhvr>
                                      <p:rCtr x="12214" y="2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5E-6 4.44444E-6 L 0.25313 0.57824 " pathEditMode="relative" rAng="0" ptsTypes="AA">
                                      <p:cBhvr>
                                        <p:cTn id="14" dur="2000" fill="hold"/>
                                        <p:tgtEl>
                                          <p:spTgt spid="9"/>
                                        </p:tgtEl>
                                        <p:attrNameLst>
                                          <p:attrName>ppt_x</p:attrName>
                                          <p:attrName>ppt_y</p:attrName>
                                        </p:attrNameLst>
                                      </p:cBhvr>
                                      <p:rCtr x="12656" y="2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1787" y="312497"/>
            <a:ext cx="6143625" cy="2457450"/>
          </a:xfrm>
          <a:prstGeom prst="rect">
            <a:avLst/>
          </a:prstGeom>
        </p:spPr>
      </p:pic>
      <p:pic>
        <p:nvPicPr>
          <p:cNvPr id="7" name="Picture 6"/>
          <p:cNvPicPr>
            <a:picLocks noChangeAspect="1"/>
          </p:cNvPicPr>
          <p:nvPr/>
        </p:nvPicPr>
        <p:blipFill>
          <a:blip r:embed="rId3"/>
          <a:stretch>
            <a:fillRect/>
          </a:stretch>
        </p:blipFill>
        <p:spPr>
          <a:xfrm>
            <a:off x="1619249" y="3441700"/>
            <a:ext cx="10412413" cy="2600325"/>
          </a:xfrm>
          <a:prstGeom prst="rect">
            <a:avLst/>
          </a:prstGeom>
        </p:spPr>
      </p:pic>
      <p:pic>
        <p:nvPicPr>
          <p:cNvPr id="6" name="Picture 5"/>
          <p:cNvPicPr>
            <a:picLocks noChangeAspect="1"/>
          </p:cNvPicPr>
          <p:nvPr/>
        </p:nvPicPr>
        <p:blipFill>
          <a:blip r:embed="rId4"/>
          <a:stretch>
            <a:fillRect/>
          </a:stretch>
        </p:blipFill>
        <p:spPr>
          <a:xfrm>
            <a:off x="5184775" y="2369223"/>
            <a:ext cx="781050" cy="304800"/>
          </a:xfrm>
          <a:prstGeom prst="rect">
            <a:avLst/>
          </a:prstGeom>
        </p:spPr>
      </p:pic>
    </p:spTree>
    <p:extLst>
      <p:ext uri="{BB962C8B-B14F-4D97-AF65-F5344CB8AC3E}">
        <p14:creationId xmlns:p14="http://schemas.microsoft.com/office/powerpoint/2010/main" val="28051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2.59259E-6 L 0.39792 0.49167 " pathEditMode="relative" rAng="0" ptsTypes="AA">
                                      <p:cBhvr>
                                        <p:cTn id="6" dur="2000" fill="hold"/>
                                        <p:tgtEl>
                                          <p:spTgt spid="6"/>
                                        </p:tgtEl>
                                        <p:attrNameLst>
                                          <p:attrName>ppt_x</p:attrName>
                                          <p:attrName>ppt_y</p:attrName>
                                        </p:attrNameLst>
                                      </p:cBhvr>
                                      <p:rCtr x="19896" y="2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314" y="957802"/>
            <a:ext cx="11576079" cy="4719638"/>
          </a:xfrm>
          <a:prstGeom prst="rect">
            <a:avLst/>
          </a:prstGeom>
        </p:spPr>
      </p:pic>
      <p:sp>
        <p:nvSpPr>
          <p:cNvPr id="2" name="TextBox 1"/>
          <p:cNvSpPr txBox="1"/>
          <p:nvPr/>
        </p:nvSpPr>
        <p:spPr>
          <a:xfrm>
            <a:off x="778213" y="350199"/>
            <a:ext cx="10525327" cy="523220"/>
          </a:xfrm>
          <a:prstGeom prst="rect">
            <a:avLst/>
          </a:prstGeom>
          <a:noFill/>
        </p:spPr>
        <p:txBody>
          <a:bodyPr wrap="square" rtlCol="0">
            <a:spAutoFit/>
          </a:bodyPr>
          <a:lstStyle/>
          <a:p>
            <a:pPr algn="ctr"/>
            <a:r>
              <a:rPr lang="en-US" sz="2800" b="1" dirty="0" smtClean="0"/>
              <a:t>Detailed Worksheet for Review by AP Supervisor if Desired</a:t>
            </a:r>
            <a:endParaRPr lang="en-US" sz="2800" b="1" dirty="0"/>
          </a:p>
        </p:txBody>
      </p:sp>
    </p:spTree>
    <p:extLst>
      <p:ext uri="{BB962C8B-B14F-4D97-AF65-F5344CB8AC3E}">
        <p14:creationId xmlns:p14="http://schemas.microsoft.com/office/powerpoint/2010/main" val="3448642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 Item Entry/Review Tool </a:t>
            </a:r>
            <a:br>
              <a:rPr lang="en-US" dirty="0" smtClean="0"/>
            </a:br>
            <a:r>
              <a:rPr lang="en-US" dirty="0"/>
              <a:t> </a:t>
            </a:r>
            <a:r>
              <a:rPr lang="en-US" dirty="0" smtClean="0"/>
              <a:t>Needed</a:t>
            </a:r>
            <a:r>
              <a:rPr lang="en-US" dirty="0"/>
              <a:t> </a:t>
            </a:r>
            <a:r>
              <a:rPr lang="en-US" dirty="0" smtClean="0"/>
              <a:t>or Hype?</a:t>
            </a:r>
            <a:endParaRPr lang="en-US" dirty="0"/>
          </a:p>
        </p:txBody>
      </p:sp>
      <p:sp>
        <p:nvSpPr>
          <p:cNvPr id="3" name="Content Placeholder 2"/>
          <p:cNvSpPr>
            <a:spLocks noGrp="1"/>
          </p:cNvSpPr>
          <p:nvPr>
            <p:ph idx="1"/>
          </p:nvPr>
        </p:nvSpPr>
        <p:spPr/>
        <p:txBody>
          <a:bodyPr/>
          <a:lstStyle/>
          <a:p>
            <a:pPr marL="0" indent="0">
              <a:buNone/>
            </a:pPr>
            <a:r>
              <a:rPr lang="en-US" sz="3600" b="1" dirty="0" smtClean="0"/>
              <a:t>If Yes</a:t>
            </a:r>
          </a:p>
          <a:p>
            <a:pPr>
              <a:spcAft>
                <a:spcPts val="2400"/>
              </a:spcAft>
            </a:pPr>
            <a:r>
              <a:rPr lang="en-US" dirty="0" smtClean="0"/>
              <a:t>Who is best audience?</a:t>
            </a:r>
          </a:p>
          <a:p>
            <a:pPr>
              <a:spcAft>
                <a:spcPts val="2400"/>
              </a:spcAft>
            </a:pPr>
            <a:r>
              <a:rPr lang="en-US" dirty="0" smtClean="0"/>
              <a:t>How do we further hone it?</a:t>
            </a:r>
          </a:p>
          <a:p>
            <a:r>
              <a:rPr lang="en-US" dirty="0" smtClean="0"/>
              <a:t>What additional support is needed?</a:t>
            </a:r>
          </a:p>
          <a:p>
            <a:endParaRPr lang="en-US" dirty="0"/>
          </a:p>
        </p:txBody>
      </p:sp>
    </p:spTree>
    <p:extLst>
      <p:ext uri="{BB962C8B-B14F-4D97-AF65-F5344CB8AC3E}">
        <p14:creationId xmlns:p14="http://schemas.microsoft.com/office/powerpoint/2010/main" val="2461982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Reminders</a:t>
            </a:r>
            <a:endParaRPr lang="en-US" dirty="0"/>
          </a:p>
        </p:txBody>
      </p:sp>
      <p:sp>
        <p:nvSpPr>
          <p:cNvPr id="3" name="Content Placeholder 2"/>
          <p:cNvSpPr>
            <a:spLocks noGrp="1"/>
          </p:cNvSpPr>
          <p:nvPr>
            <p:ph idx="1"/>
          </p:nvPr>
        </p:nvSpPr>
        <p:spPr/>
        <p:txBody>
          <a:bodyPr/>
          <a:lstStyle/>
          <a:p>
            <a:r>
              <a:rPr lang="en-US" dirty="0" smtClean="0"/>
              <a:t>Approval Paths based on Accounting Segments must be updated after ProcureAZ conversion to v12.5</a:t>
            </a:r>
          </a:p>
          <a:p>
            <a:pPr lvl="1"/>
            <a:r>
              <a:rPr lang="en-US" dirty="0" smtClean="0"/>
              <a:t>We will notify you </a:t>
            </a:r>
            <a:r>
              <a:rPr lang="en-US" dirty="0"/>
              <a:t>i</a:t>
            </a:r>
            <a:r>
              <a:rPr lang="en-US" dirty="0" smtClean="0"/>
              <a:t>f there is any way to complete that prior to 7/7 </a:t>
            </a:r>
          </a:p>
          <a:p>
            <a:r>
              <a:rPr lang="en-US" b="1" dirty="0">
                <a:solidFill>
                  <a:srgbClr val="FF0000"/>
                </a:solidFill>
              </a:rPr>
              <a:t>Use all ProcureAZ Credit Memos before June 30</a:t>
            </a:r>
          </a:p>
          <a:p>
            <a:pPr lvl="1"/>
            <a:r>
              <a:rPr lang="en-US" dirty="0"/>
              <a:t>Unused Credit Memos will not be converted</a:t>
            </a:r>
          </a:p>
          <a:p>
            <a:pPr lvl="1"/>
            <a:r>
              <a:rPr lang="en-US" dirty="0"/>
              <a:t>You will have to re-enter them in ProcureAZ after Go Live if you did not use them</a:t>
            </a:r>
          </a:p>
          <a:p>
            <a:pPr lvl="1"/>
            <a:endParaRPr lang="en-US" dirty="0" smtClean="0"/>
          </a:p>
          <a:p>
            <a:endParaRPr lang="en-US" dirty="0"/>
          </a:p>
        </p:txBody>
      </p:sp>
    </p:spTree>
    <p:extLst>
      <p:ext uri="{BB962C8B-B14F-4D97-AF65-F5344CB8AC3E}">
        <p14:creationId xmlns:p14="http://schemas.microsoft.com/office/powerpoint/2010/main" val="8378487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Error Message</a:t>
            </a:r>
            <a:endParaRPr lang="en-US" dirty="0"/>
          </a:p>
        </p:txBody>
      </p:sp>
      <p:sp>
        <p:nvSpPr>
          <p:cNvPr id="3" name="Content Placeholder 2"/>
          <p:cNvSpPr>
            <a:spLocks noGrp="1"/>
          </p:cNvSpPr>
          <p:nvPr>
            <p:ph idx="1"/>
          </p:nvPr>
        </p:nvSpPr>
        <p:spPr/>
        <p:txBody>
          <a:bodyPr/>
          <a:lstStyle/>
          <a:p>
            <a:r>
              <a:rPr lang="en-US" dirty="0"/>
              <a:t>Row 20 – AFIS – Invoice Payment for Remaining Quantity</a:t>
            </a:r>
          </a:p>
          <a:p>
            <a:endParaRPr lang="en-US" dirty="0"/>
          </a:p>
        </p:txBody>
      </p:sp>
    </p:spTree>
    <p:extLst>
      <p:ext uri="{BB962C8B-B14F-4D97-AF65-F5344CB8AC3E}">
        <p14:creationId xmlns:p14="http://schemas.microsoft.com/office/powerpoint/2010/main" val="4155199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Practice Exercises for AP Staff ?</a:t>
            </a:r>
            <a:endParaRPr lang="en-US" dirty="0"/>
          </a:p>
        </p:txBody>
      </p:sp>
      <p:sp>
        <p:nvSpPr>
          <p:cNvPr id="3" name="Content Placeholder 2"/>
          <p:cNvSpPr>
            <a:spLocks noGrp="1"/>
          </p:cNvSpPr>
          <p:nvPr>
            <p:ph idx="1"/>
          </p:nvPr>
        </p:nvSpPr>
        <p:spPr>
          <a:xfrm>
            <a:off x="1097280" y="1845734"/>
            <a:ext cx="10058400" cy="3621211"/>
          </a:xfrm>
        </p:spPr>
        <p:txBody>
          <a:bodyPr/>
          <a:lstStyle/>
          <a:p>
            <a:r>
              <a:rPr lang="en-US" dirty="0"/>
              <a:t>Clone PO in </a:t>
            </a:r>
            <a:r>
              <a:rPr lang="en-US" dirty="0" smtClean="0"/>
              <a:t>TRAIN environment </a:t>
            </a:r>
            <a:r>
              <a:rPr lang="en-US" dirty="0"/>
              <a:t>/ Receive</a:t>
            </a:r>
          </a:p>
          <a:p>
            <a:pPr>
              <a:spcBef>
                <a:spcPts val="0"/>
              </a:spcBef>
              <a:spcAft>
                <a:spcPts val="0"/>
              </a:spcAft>
            </a:pPr>
            <a:r>
              <a:rPr lang="en-US" dirty="0"/>
              <a:t>7 activities</a:t>
            </a:r>
          </a:p>
          <a:p>
            <a:pPr lvl="1">
              <a:spcBef>
                <a:spcPts val="0"/>
              </a:spcBef>
              <a:spcAft>
                <a:spcPts val="0"/>
              </a:spcAft>
            </a:pPr>
            <a:r>
              <a:rPr lang="en-US" dirty="0"/>
              <a:t>Simple Invoice</a:t>
            </a:r>
          </a:p>
          <a:p>
            <a:pPr lvl="1">
              <a:spcBef>
                <a:spcPts val="0"/>
              </a:spcBef>
              <a:spcAft>
                <a:spcPts val="0"/>
              </a:spcAft>
            </a:pPr>
            <a:r>
              <a:rPr lang="en-US" dirty="0" smtClean="0"/>
              <a:t>Search for/Locate Your Invoice</a:t>
            </a:r>
            <a:endParaRPr lang="en-US" dirty="0"/>
          </a:p>
          <a:p>
            <a:pPr lvl="1">
              <a:spcBef>
                <a:spcPts val="0"/>
              </a:spcBef>
              <a:spcAft>
                <a:spcPts val="0"/>
              </a:spcAft>
            </a:pPr>
            <a:r>
              <a:rPr lang="en-US" dirty="0"/>
              <a:t>Create Credit Memo</a:t>
            </a:r>
          </a:p>
          <a:p>
            <a:pPr lvl="1">
              <a:spcBef>
                <a:spcPts val="0"/>
              </a:spcBef>
              <a:spcAft>
                <a:spcPts val="0"/>
              </a:spcAft>
            </a:pPr>
            <a:r>
              <a:rPr lang="en-US" dirty="0"/>
              <a:t>Adjust Payment terms/Payment date &amp; Add Credit memo</a:t>
            </a:r>
          </a:p>
          <a:p>
            <a:pPr lvl="1">
              <a:spcBef>
                <a:spcPts val="0"/>
              </a:spcBef>
              <a:spcAft>
                <a:spcPts val="0"/>
              </a:spcAft>
            </a:pPr>
            <a:r>
              <a:rPr lang="en-US" dirty="0" smtClean="0"/>
              <a:t>Process a </a:t>
            </a:r>
            <a:r>
              <a:rPr lang="en-US" dirty="0"/>
              <a:t>Receive by Dollars invoice </a:t>
            </a:r>
            <a:r>
              <a:rPr lang="en-US" dirty="0" smtClean="0"/>
              <a:t>Item &amp; </a:t>
            </a:r>
            <a:r>
              <a:rPr lang="en-US" dirty="0"/>
              <a:t>Add Use Tax</a:t>
            </a:r>
          </a:p>
          <a:p>
            <a:pPr lvl="1">
              <a:spcBef>
                <a:spcPts val="0"/>
              </a:spcBef>
              <a:spcAft>
                <a:spcPts val="0"/>
              </a:spcAft>
            </a:pPr>
            <a:r>
              <a:rPr lang="en-US" dirty="0"/>
              <a:t>Add Freight to Invoice</a:t>
            </a:r>
          </a:p>
          <a:p>
            <a:pPr lvl="1">
              <a:spcBef>
                <a:spcPts val="0"/>
              </a:spcBef>
              <a:spcAft>
                <a:spcPts val="0"/>
              </a:spcAft>
            </a:pPr>
            <a:r>
              <a:rPr lang="en-US" dirty="0"/>
              <a:t>Add Accounting Change order &amp; see Object </a:t>
            </a:r>
            <a:r>
              <a:rPr lang="en-US" dirty="0" smtClean="0"/>
              <a:t>Inference</a:t>
            </a:r>
          </a:p>
          <a:p>
            <a:pPr marL="449263" lvl="1" indent="0">
              <a:spcBef>
                <a:spcPts val="0"/>
              </a:spcBef>
              <a:spcAft>
                <a:spcPts val="0"/>
              </a:spcAft>
              <a:buNone/>
            </a:pPr>
            <a:endParaRPr lang="en-US" dirty="0"/>
          </a:p>
          <a:p>
            <a:pPr>
              <a:spcBef>
                <a:spcPts val="0"/>
              </a:spcBef>
              <a:spcAft>
                <a:spcPts val="0"/>
              </a:spcAft>
            </a:pPr>
            <a:endParaRPr lang="en-US" dirty="0"/>
          </a:p>
          <a:p>
            <a:pPr marL="457200" lvl="1" indent="0">
              <a:buNone/>
            </a:pPr>
            <a:endParaRPr lang="en-US" dirty="0"/>
          </a:p>
          <a:p>
            <a:endParaRPr lang="en-US" dirty="0"/>
          </a:p>
        </p:txBody>
      </p:sp>
      <p:sp>
        <p:nvSpPr>
          <p:cNvPr id="4" name="TextBox 3"/>
          <p:cNvSpPr txBox="1"/>
          <p:nvPr/>
        </p:nvSpPr>
        <p:spPr>
          <a:xfrm>
            <a:off x="348647" y="5577843"/>
            <a:ext cx="11343999" cy="584775"/>
          </a:xfrm>
          <a:prstGeom prst="rect">
            <a:avLst/>
          </a:prstGeom>
          <a:noFill/>
        </p:spPr>
        <p:txBody>
          <a:bodyPr wrap="square" rtlCol="0">
            <a:spAutoFit/>
          </a:bodyPr>
          <a:lstStyle/>
          <a:p>
            <a:pPr algn="ctr"/>
            <a:r>
              <a:rPr lang="en-US" sz="3200" b="1" dirty="0" smtClean="0">
                <a:solidFill>
                  <a:srgbClr val="0000FF"/>
                </a:solidFill>
              </a:rPr>
              <a:t>If you want this, email Elli.Balstad@azdoa.gov</a:t>
            </a:r>
            <a:endParaRPr lang="en-US" sz="3200" b="1" dirty="0">
              <a:solidFill>
                <a:srgbClr val="0000FF"/>
              </a:solidFill>
            </a:endParaRPr>
          </a:p>
        </p:txBody>
      </p:sp>
    </p:spTree>
    <p:extLst>
      <p:ext uri="{BB962C8B-B14F-4D97-AF65-F5344CB8AC3E}">
        <p14:creationId xmlns:p14="http://schemas.microsoft.com/office/powerpoint/2010/main" val="39572676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Wrap it Up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224226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BREAZ Training Room Location</a:t>
            </a:r>
            <a:br>
              <a:rPr lang="en-US" dirty="0" smtClean="0"/>
            </a:br>
            <a:r>
              <a:rPr lang="en-US" dirty="0"/>
              <a:t> </a:t>
            </a:r>
            <a:r>
              <a:rPr lang="en-US" dirty="0" smtClean="0"/>
              <a:t> for Walk-in Help</a:t>
            </a:r>
            <a:endParaRPr lang="en-US" dirty="0"/>
          </a:p>
        </p:txBody>
      </p:sp>
      <p:sp>
        <p:nvSpPr>
          <p:cNvPr id="3" name="Content Placeholder 2"/>
          <p:cNvSpPr>
            <a:spLocks noGrp="1"/>
          </p:cNvSpPr>
          <p:nvPr>
            <p:ph idx="1"/>
          </p:nvPr>
        </p:nvSpPr>
        <p:spPr>
          <a:xfrm>
            <a:off x="1097280" y="1845734"/>
            <a:ext cx="10058400" cy="1948053"/>
          </a:xfrm>
        </p:spPr>
        <p:txBody>
          <a:bodyPr/>
          <a:lstStyle/>
          <a:p>
            <a:pPr>
              <a:spcAft>
                <a:spcPts val="1800"/>
              </a:spcAft>
            </a:pPr>
            <a:r>
              <a:rPr lang="en-US" dirty="0" smtClean="0"/>
              <a:t>SPO Training room being used for Go Live Command Center</a:t>
            </a:r>
          </a:p>
          <a:p>
            <a:pPr>
              <a:spcAft>
                <a:spcPts val="1800"/>
              </a:spcAft>
            </a:pPr>
            <a:r>
              <a:rPr lang="en-US" dirty="0" smtClean="0"/>
              <a:t>BREAZ kind enough to offer their Training Room for scheduled “Help Sessions”</a:t>
            </a:r>
          </a:p>
          <a:p>
            <a:pPr marL="0" indent="0">
              <a:buNone/>
            </a:pPr>
            <a:endParaRPr lang="en-US" dirty="0"/>
          </a:p>
        </p:txBody>
      </p:sp>
      <p:sp>
        <p:nvSpPr>
          <p:cNvPr id="4" name="TextBox 3"/>
          <p:cNvSpPr txBox="1"/>
          <p:nvPr/>
        </p:nvSpPr>
        <p:spPr>
          <a:xfrm>
            <a:off x="1371250" y="4163438"/>
            <a:ext cx="9037603" cy="1754326"/>
          </a:xfrm>
          <a:prstGeom prst="rect">
            <a:avLst/>
          </a:prstGeom>
          <a:noFill/>
        </p:spPr>
        <p:txBody>
          <a:bodyPr wrap="none" rtlCol="0">
            <a:spAutoFit/>
          </a:bodyPr>
          <a:lstStyle/>
          <a:p>
            <a:pPr algn="ctr"/>
            <a:r>
              <a:rPr lang="en-US" sz="3600" b="1" dirty="0">
                <a:solidFill>
                  <a:srgbClr val="0000FF"/>
                </a:solidFill>
              </a:rPr>
              <a:t>Will you pick up your documents and </a:t>
            </a:r>
          </a:p>
          <a:p>
            <a:pPr algn="ctr"/>
            <a:r>
              <a:rPr lang="en-US" sz="3600" b="1" dirty="0">
                <a:solidFill>
                  <a:srgbClr val="0000FF"/>
                </a:solidFill>
              </a:rPr>
              <a:t>drive over to BREAZ to obtain SME assistance</a:t>
            </a:r>
            <a:r>
              <a:rPr lang="en-US" sz="3600" dirty="0">
                <a:solidFill>
                  <a:srgbClr val="0000FF"/>
                </a:solidFill>
              </a:rPr>
              <a:t>?</a:t>
            </a:r>
          </a:p>
          <a:p>
            <a:endParaRPr lang="en-US" sz="3600" dirty="0"/>
          </a:p>
        </p:txBody>
      </p:sp>
    </p:spTree>
    <p:extLst>
      <p:ext uri="{BB962C8B-B14F-4D97-AF65-F5344CB8AC3E}">
        <p14:creationId xmlns:p14="http://schemas.microsoft.com/office/powerpoint/2010/main" val="3163133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for Volunteers	</a:t>
            </a:r>
            <a:endParaRPr lang="en-US" dirty="0"/>
          </a:p>
        </p:txBody>
      </p:sp>
      <p:sp>
        <p:nvSpPr>
          <p:cNvPr id="3" name="Content Placeholder 2"/>
          <p:cNvSpPr>
            <a:spLocks noGrp="1"/>
          </p:cNvSpPr>
          <p:nvPr>
            <p:ph idx="1"/>
          </p:nvPr>
        </p:nvSpPr>
        <p:spPr/>
        <p:txBody>
          <a:bodyPr/>
          <a:lstStyle/>
          <a:p>
            <a:r>
              <a:rPr lang="en-US" dirty="0" smtClean="0"/>
              <a:t>Agencies to execute (real) transactions in PROD ProcureAZ to assist with shakedown testing post conversion/Prior to go live</a:t>
            </a:r>
            <a:endParaRPr lang="en-US" dirty="0"/>
          </a:p>
        </p:txBody>
      </p:sp>
    </p:spTree>
    <p:extLst>
      <p:ext uri="{BB962C8B-B14F-4D97-AF65-F5344CB8AC3E}">
        <p14:creationId xmlns:p14="http://schemas.microsoft.com/office/powerpoint/2010/main" val="4363881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Support...</a:t>
            </a:r>
            <a:endParaRPr lang="en-US" dirty="0"/>
          </a:p>
        </p:txBody>
      </p:sp>
      <p:sp>
        <p:nvSpPr>
          <p:cNvPr id="3" name="Text Placeholder 2"/>
          <p:cNvSpPr>
            <a:spLocks noGrp="1"/>
          </p:cNvSpPr>
          <p:nvPr>
            <p:ph type="body" idx="1"/>
          </p:nvPr>
        </p:nvSpPr>
        <p:spPr>
          <a:xfrm>
            <a:off x="1097279" y="4453128"/>
            <a:ext cx="10692643" cy="1143000"/>
          </a:xfrm>
        </p:spPr>
        <p:txBody>
          <a:bodyPr/>
          <a:lstStyle/>
          <a:p>
            <a:r>
              <a:rPr lang="en-US" dirty="0" smtClean="0"/>
              <a:t>Let us know what we can do to help you be successful</a:t>
            </a:r>
            <a:endParaRPr lang="en-US" dirty="0"/>
          </a:p>
        </p:txBody>
      </p:sp>
    </p:spTree>
    <p:extLst>
      <p:ext uri="{BB962C8B-B14F-4D97-AF65-F5344CB8AC3E}">
        <p14:creationId xmlns:p14="http://schemas.microsoft.com/office/powerpoint/2010/main" val="18052549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ProcureAZ Go Live Issue Reporting</a:t>
            </a:r>
            <a:endParaRPr lang="en-US" dirty="0"/>
          </a:p>
        </p:txBody>
      </p:sp>
      <p:sp>
        <p:nvSpPr>
          <p:cNvPr id="5" name="Content Placeholder 4"/>
          <p:cNvSpPr>
            <a:spLocks noGrp="1"/>
          </p:cNvSpPr>
          <p:nvPr>
            <p:ph idx="1"/>
          </p:nvPr>
        </p:nvSpPr>
        <p:spPr/>
        <p:txBody>
          <a:bodyPr/>
          <a:lstStyle/>
          <a:p>
            <a:pPr marL="0" indent="0">
              <a:buNone/>
            </a:pPr>
            <a:r>
              <a:rPr lang="en-US" sz="3200" b="1" dirty="0" smtClean="0">
                <a:solidFill>
                  <a:srgbClr val="0000FF"/>
                </a:solidFill>
              </a:rPr>
              <a:t>Contact Your Agency Tech Lead</a:t>
            </a:r>
          </a:p>
          <a:p>
            <a:r>
              <a:rPr lang="en-US" dirty="0" smtClean="0"/>
              <a:t>&lt;&lt;NAME&gt;    &lt;Contact Info&gt;</a:t>
            </a:r>
          </a:p>
          <a:p>
            <a:pPr marL="0" indent="0">
              <a:spcBef>
                <a:spcPts val="1800"/>
              </a:spcBef>
              <a:buNone/>
            </a:pPr>
            <a:r>
              <a:rPr lang="en-US" sz="3200" b="1" dirty="0" smtClean="0">
                <a:solidFill>
                  <a:srgbClr val="0000FF"/>
                </a:solidFill>
              </a:rPr>
              <a:t>If the Tech Lead Cannot </a:t>
            </a:r>
            <a:r>
              <a:rPr lang="en-US" sz="3200" b="1" dirty="0">
                <a:solidFill>
                  <a:srgbClr val="0000FF"/>
                </a:solidFill>
              </a:rPr>
              <a:t>R</a:t>
            </a:r>
            <a:r>
              <a:rPr lang="en-US" sz="3200" b="1" dirty="0" smtClean="0">
                <a:solidFill>
                  <a:srgbClr val="0000FF"/>
                </a:solidFill>
              </a:rPr>
              <a:t>esolve the Issue</a:t>
            </a:r>
          </a:p>
          <a:p>
            <a:r>
              <a:rPr lang="en-US" dirty="0" smtClean="0"/>
              <a:t>Phone: </a:t>
            </a:r>
            <a:r>
              <a:rPr lang="en-US" smtClean="0"/>
              <a:t>602-542-7600 Option  </a:t>
            </a:r>
            <a:r>
              <a:rPr lang="en-US" dirty="0" smtClean="0"/>
              <a:t>2</a:t>
            </a:r>
          </a:p>
          <a:p>
            <a:r>
              <a:rPr lang="en-US" dirty="0" smtClean="0"/>
              <a:t>Email: </a:t>
            </a:r>
            <a:r>
              <a:rPr lang="en-US" dirty="0" smtClean="0">
                <a:hlinkClick r:id="rId2"/>
              </a:rPr>
              <a:t>ProcureAZCentral@azdoa.gov</a:t>
            </a:r>
            <a:r>
              <a:rPr lang="en-US" dirty="0" smtClean="0"/>
              <a:t> </a:t>
            </a:r>
          </a:p>
          <a:p>
            <a:pPr lvl="1"/>
            <a:r>
              <a:rPr lang="en-US" dirty="0" smtClean="0"/>
              <a:t>Must attach Issue Reporting Form</a:t>
            </a:r>
            <a:endParaRPr lang="en-US" dirty="0"/>
          </a:p>
          <a:p>
            <a:endParaRPr lang="en-US" dirty="0"/>
          </a:p>
        </p:txBody>
      </p:sp>
    </p:spTree>
    <p:extLst>
      <p:ext uri="{BB962C8B-B14F-4D97-AF65-F5344CB8AC3E}">
        <p14:creationId xmlns:p14="http://schemas.microsoft.com/office/powerpoint/2010/main" val="2997562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Go Live System Schedule</a:t>
            </a:r>
            <a:endParaRPr lang="en-US" dirty="0"/>
          </a:p>
        </p:txBody>
      </p:sp>
      <p:sp>
        <p:nvSpPr>
          <p:cNvPr id="3" name="Content Placeholder 2"/>
          <p:cNvSpPr>
            <a:spLocks noGrp="1"/>
          </p:cNvSpPr>
          <p:nvPr>
            <p:ph idx="1"/>
          </p:nvPr>
        </p:nvSpPr>
        <p:spPr/>
        <p:txBody>
          <a:bodyPr>
            <a:normAutofit/>
          </a:bodyPr>
          <a:lstStyle/>
          <a:p>
            <a:r>
              <a:rPr lang="en-US" dirty="0" smtClean="0"/>
              <a:t>AFIS availability 6 am – 8 pm</a:t>
            </a:r>
          </a:p>
          <a:p>
            <a:pPr lvl="1">
              <a:spcAft>
                <a:spcPts val="3000"/>
              </a:spcAft>
            </a:pPr>
            <a:r>
              <a:rPr lang="en-US" dirty="0" smtClean="0"/>
              <a:t>No ProcureAZ Documents can be integrated after 8p</a:t>
            </a:r>
          </a:p>
          <a:p>
            <a:r>
              <a:rPr lang="en-US" dirty="0" smtClean="0"/>
              <a:t>AFIS to be up on weekends / holidays</a:t>
            </a:r>
          </a:p>
          <a:p>
            <a:pPr lvl="1"/>
            <a:r>
              <a:rPr lang="en-US" dirty="0" smtClean="0"/>
              <a:t>ProcureAZ transactions can be integrated</a:t>
            </a:r>
          </a:p>
          <a:p>
            <a:pPr lvl="1"/>
            <a:r>
              <a:rPr lang="en-US" dirty="0" smtClean="0"/>
              <a:t>No Help Desk / Support</a:t>
            </a:r>
            <a:endParaRPr lang="en-US" dirty="0"/>
          </a:p>
        </p:txBody>
      </p:sp>
    </p:spTree>
    <p:extLst>
      <p:ext uri="{BB962C8B-B14F-4D97-AF65-F5344CB8AC3E}">
        <p14:creationId xmlns:p14="http://schemas.microsoft.com/office/powerpoint/2010/main" val="452566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 Leads</a:t>
            </a:r>
            <a:endParaRPr lang="en-US" dirty="0"/>
          </a:p>
        </p:txBody>
      </p:sp>
      <p:sp>
        <p:nvSpPr>
          <p:cNvPr id="5" name="Text Placeholder 4"/>
          <p:cNvSpPr>
            <a:spLocks noGrp="1"/>
          </p:cNvSpPr>
          <p:nvPr>
            <p:ph type="body" idx="1"/>
          </p:nvPr>
        </p:nvSpPr>
        <p:spPr/>
        <p:txBody>
          <a:bodyPr/>
          <a:lstStyle/>
          <a:p>
            <a:r>
              <a:rPr lang="en-US" dirty="0" smtClean="0"/>
              <a:t>The agency focal point for go live</a:t>
            </a:r>
            <a:endParaRPr lang="en-US" dirty="0"/>
          </a:p>
        </p:txBody>
      </p:sp>
    </p:spTree>
    <p:extLst>
      <p:ext uri="{BB962C8B-B14F-4D97-AF65-F5344CB8AC3E}">
        <p14:creationId xmlns:p14="http://schemas.microsoft.com/office/powerpoint/2010/main" val="2781928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Lead Role </a:t>
            </a:r>
            <a:r>
              <a:rPr lang="en-US" dirty="0"/>
              <a:t/>
            </a:r>
            <a:br>
              <a:rPr lang="en-US" dirty="0"/>
            </a:br>
            <a:r>
              <a:rPr lang="en-US" dirty="0" smtClean="0"/>
              <a:t>  Focal Point for Agency Issues</a:t>
            </a:r>
          </a:p>
        </p:txBody>
      </p:sp>
      <p:sp>
        <p:nvSpPr>
          <p:cNvPr id="3" name="Content Placeholder 2"/>
          <p:cNvSpPr>
            <a:spLocks noGrp="1"/>
          </p:cNvSpPr>
          <p:nvPr>
            <p:ph idx="1"/>
          </p:nvPr>
        </p:nvSpPr>
        <p:spPr>
          <a:xfrm>
            <a:off x="1097280" y="1845734"/>
            <a:ext cx="10058400" cy="4438334"/>
          </a:xfrm>
        </p:spPr>
        <p:txBody>
          <a:bodyPr>
            <a:normAutofit/>
          </a:bodyPr>
          <a:lstStyle/>
          <a:p>
            <a:r>
              <a:rPr lang="en-US" dirty="0" smtClean="0"/>
              <a:t>First point of contact for Agency ProcureAZ Issues</a:t>
            </a:r>
          </a:p>
          <a:p>
            <a:pPr>
              <a:spcBef>
                <a:spcPts val="1800"/>
              </a:spcBef>
            </a:pPr>
            <a:r>
              <a:rPr lang="en-US" dirty="0" smtClean="0"/>
              <a:t>Identify how the agency staff should funnel their questions to you</a:t>
            </a:r>
          </a:p>
          <a:p>
            <a:pPr lvl="1"/>
            <a:r>
              <a:rPr lang="en-US" dirty="0" smtClean="0"/>
              <a:t>You need to communicate your strategy to your agency ProcureAZ users</a:t>
            </a:r>
          </a:p>
          <a:p>
            <a:pPr>
              <a:spcBef>
                <a:spcPts val="1800"/>
              </a:spcBef>
            </a:pPr>
            <a:r>
              <a:rPr lang="en-US" dirty="0" smtClean="0"/>
              <a:t>If you are unable to resolve agency ProcureAZ issues then contact the appropriate help desk</a:t>
            </a:r>
          </a:p>
          <a:p>
            <a:pPr lvl="1"/>
            <a:r>
              <a:rPr lang="en-US" dirty="0" smtClean="0"/>
              <a:t>Purchasing/Procurement staff contact SPO Help Desk</a:t>
            </a:r>
          </a:p>
          <a:p>
            <a:pPr lvl="1"/>
            <a:r>
              <a:rPr lang="en-US" dirty="0" smtClean="0"/>
              <a:t>Accounting staff contact GAO per BREAZ instructions</a:t>
            </a:r>
          </a:p>
        </p:txBody>
      </p:sp>
    </p:spTree>
    <p:extLst>
      <p:ext uri="{BB962C8B-B14F-4D97-AF65-F5344CB8AC3E}">
        <p14:creationId xmlns:p14="http://schemas.microsoft.com/office/powerpoint/2010/main" val="3635361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Lead Role During Go Live</a:t>
            </a:r>
          </a:p>
        </p:txBody>
      </p:sp>
      <p:sp>
        <p:nvSpPr>
          <p:cNvPr id="3" name="Content Placeholder 2"/>
          <p:cNvSpPr>
            <a:spLocks noGrp="1"/>
          </p:cNvSpPr>
          <p:nvPr>
            <p:ph idx="1"/>
          </p:nvPr>
        </p:nvSpPr>
        <p:spPr>
          <a:xfrm>
            <a:off x="1097279" y="1845733"/>
            <a:ext cx="10809375" cy="4360513"/>
          </a:xfrm>
        </p:spPr>
        <p:txBody>
          <a:bodyPr/>
          <a:lstStyle/>
          <a:p>
            <a:r>
              <a:rPr lang="en-US" dirty="0" smtClean="0"/>
              <a:t>Attend Go Live Status meetings</a:t>
            </a:r>
          </a:p>
          <a:p>
            <a:pPr lvl="1"/>
            <a:r>
              <a:rPr lang="en-US" dirty="0" smtClean="0"/>
              <a:t>SPO Team will host the calls</a:t>
            </a:r>
          </a:p>
          <a:p>
            <a:pPr lvl="1"/>
            <a:r>
              <a:rPr lang="en-US" dirty="0" smtClean="0"/>
              <a:t>Opportunity </a:t>
            </a:r>
            <a:r>
              <a:rPr lang="en-US" dirty="0"/>
              <a:t>to share trends / issue resolution </a:t>
            </a:r>
          </a:p>
          <a:p>
            <a:pPr lvl="1"/>
            <a:r>
              <a:rPr lang="en-US" dirty="0" smtClean="0"/>
              <a:t>Initial Frequency will be Daily</a:t>
            </a:r>
          </a:p>
          <a:p>
            <a:pPr lvl="2"/>
            <a:r>
              <a:rPr lang="en-US" dirty="0" smtClean="0"/>
              <a:t>Will assess if we can reduce dependent upon issue volume / communication needs</a:t>
            </a:r>
          </a:p>
        </p:txBody>
      </p:sp>
    </p:spTree>
    <p:extLst>
      <p:ext uri="{BB962C8B-B14F-4D97-AF65-F5344CB8AC3E}">
        <p14:creationId xmlns:p14="http://schemas.microsoft.com/office/powerpoint/2010/main" val="649940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17769</TotalTime>
  <Words>2365</Words>
  <Application>Microsoft Office PowerPoint</Application>
  <PresentationFormat>Widescreen</PresentationFormat>
  <Paragraphs>302</Paragraphs>
  <Slides>56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Courier New</vt:lpstr>
      <vt:lpstr>Times New Roman</vt:lpstr>
      <vt:lpstr>Wingdings</vt:lpstr>
      <vt:lpstr>Retrospect</vt:lpstr>
      <vt:lpstr>ProcureAZ Tech Leads</vt:lpstr>
      <vt:lpstr>Today’s Agenda</vt:lpstr>
      <vt:lpstr>Key Reminders</vt:lpstr>
      <vt:lpstr>Key Reminders</vt:lpstr>
      <vt:lpstr>Key Reminders</vt:lpstr>
      <vt:lpstr>Post Go Live System Schedule</vt:lpstr>
      <vt:lpstr>Tech Leads</vt:lpstr>
      <vt:lpstr>Tech Lead Role    Focal Point for Agency Issues</vt:lpstr>
      <vt:lpstr>Tech Lead Role During Go Live</vt:lpstr>
      <vt:lpstr>Tech Lead Role During Go Live</vt:lpstr>
      <vt:lpstr>SPO Command Center</vt:lpstr>
      <vt:lpstr>SPO Go Live Command Center</vt:lpstr>
      <vt:lpstr>Issue Reporting</vt:lpstr>
      <vt:lpstr>Go Live Communications</vt:lpstr>
      <vt:lpstr>Preparation,     Not Perspiration</vt:lpstr>
      <vt:lpstr>Complete Training</vt:lpstr>
      <vt:lpstr>Environment Availability</vt:lpstr>
      <vt:lpstr>Materials that we Hope  will Support You</vt:lpstr>
      <vt:lpstr>Reference Materials</vt:lpstr>
      <vt:lpstr>v12.5 Reference Listing</vt:lpstr>
      <vt:lpstr>Integration Highlights</vt:lpstr>
      <vt:lpstr>Integration by Document type</vt:lpstr>
      <vt:lpstr>Alternate Id Content   AFIS Document Numbers</vt:lpstr>
      <vt:lpstr>Integration </vt:lpstr>
      <vt:lpstr>AFIS Integration</vt:lpstr>
      <vt:lpstr>PCard Affects on Integration</vt:lpstr>
      <vt:lpstr>Change Orders</vt:lpstr>
      <vt:lpstr>Change Order “Rules” </vt:lpstr>
      <vt:lpstr>Working as Designed ;&lt;)</vt:lpstr>
      <vt:lpstr>Situations Your Users may Present</vt:lpstr>
      <vt:lpstr>Error Messages</vt:lpstr>
      <vt:lpstr>AFIS Limitations on     ProcureAZ Document Content</vt:lpstr>
      <vt:lpstr>Anatomy of an Accounting Error</vt:lpstr>
      <vt:lpstr>...the “rest” of the words</vt:lpstr>
      <vt:lpstr>Error Message Compilation</vt:lpstr>
      <vt:lpstr>Error Message Examples</vt:lpstr>
      <vt:lpstr>ProcureAZ</vt:lpstr>
      <vt:lpstr>Invoice Integration Challenges</vt:lpstr>
      <vt:lpstr>Role that it Could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Invoice Item Entry/Review Tool   Needed or Hype?</vt:lpstr>
      <vt:lpstr>Back to Error Message</vt:lpstr>
      <vt:lpstr>Need Practice Exercises for AP Staff ?</vt:lpstr>
      <vt:lpstr>Wrap it Up</vt:lpstr>
      <vt:lpstr>BREAZ Training Room Location   for Walk-in Help</vt:lpstr>
      <vt:lpstr>Request for Volunteers </vt:lpstr>
      <vt:lpstr>Additional Support...</vt:lpstr>
      <vt:lpstr>ProcureAZ Go Live Issue Reporting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ProcureAZ</dc:title>
  <dc:creator>David Shaw</dc:creator>
  <cp:lastModifiedBy>Elli Balstad</cp:lastModifiedBy>
  <cp:revision>273</cp:revision>
  <cp:lastPrinted>2015-06-09T03:41:27Z</cp:lastPrinted>
  <dcterms:created xsi:type="dcterms:W3CDTF">2015-01-07T21:40:45Z</dcterms:created>
  <dcterms:modified xsi:type="dcterms:W3CDTF">2015-06-09T04:39:22Z</dcterms:modified>
</cp:coreProperties>
</file>