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6"/>
    <p:sldMasterId id="2147483657" r:id="rId7"/>
    <p:sldMasterId id="214748366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Lst>
  <p:sldSz cy="6858000" cx="9144000"/>
  <p:notesSz cx="6858000" cy="9236075"/>
  <p:embeddedFontLst>
    <p:embeddedFont>
      <p:font typeface="Libre Franklin"/>
      <p:regular r:id="rId68"/>
      <p:bold r:id="rId69"/>
      <p:italic r:id="rId70"/>
      <p:boldItalic r:id="rId71"/>
    </p:embeddedFont>
    <p:embeddedFont>
      <p:font typeface="Libre Franklin Medium"/>
      <p:regular r:id="rId72"/>
      <p:bold r:id="rId73"/>
      <p:italic r:id="rId74"/>
      <p:boldItalic r:id="rId75"/>
    </p:embeddedFont>
    <p:embeddedFont>
      <p:font typeface="Helvetica Neue"/>
      <p:regular r:id="rId76"/>
      <p:bold r:id="rId77"/>
      <p:italic r:id="rId78"/>
      <p:boldItalic r:id="rId79"/>
    </p:embeddedFont>
    <p:embeddedFont>
      <p:font typeface="Open Sans Light"/>
      <p:regular r:id="rId80"/>
      <p:bold r:id="rId81"/>
      <p:italic r:id="rId82"/>
      <p:boldItalic r:id="rId8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84" roundtripDataSignature="AMtx7mhn/e/FqM1BJG2MFkTT111xNIqx3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John Jimenez"/>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6A26ED2-0FDF-4B19-8A29-BA4871EEDDE1}">
  <a:tblStyle styleId="{16A26ED2-0FDF-4B19-8A29-BA4871EEDDE1}"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84" Type="http://customschemas.google.com/relationships/presentationmetadata" Target="metadata"/><Relationship Id="rId83" Type="http://schemas.openxmlformats.org/officeDocument/2006/relationships/font" Target="fonts/OpenSansLight-boldItalic.fntdata"/><Relationship Id="rId42" Type="http://schemas.openxmlformats.org/officeDocument/2006/relationships/slide" Target="slides/slide33.xml"/><Relationship Id="rId41" Type="http://schemas.openxmlformats.org/officeDocument/2006/relationships/slide" Target="slides/slide32.xml"/><Relationship Id="rId44" Type="http://schemas.openxmlformats.org/officeDocument/2006/relationships/slide" Target="slides/slide35.xml"/><Relationship Id="rId43" Type="http://schemas.openxmlformats.org/officeDocument/2006/relationships/slide" Target="slides/slide34.xml"/><Relationship Id="rId46" Type="http://schemas.openxmlformats.org/officeDocument/2006/relationships/slide" Target="slides/slide37.xml"/><Relationship Id="rId45" Type="http://schemas.openxmlformats.org/officeDocument/2006/relationships/slide" Target="slides/slide36.xml"/><Relationship Id="rId80" Type="http://schemas.openxmlformats.org/officeDocument/2006/relationships/font" Target="fonts/OpenSansLight-regular.fntdata"/><Relationship Id="rId82" Type="http://schemas.openxmlformats.org/officeDocument/2006/relationships/font" Target="fonts/OpenSansLight-italic.fntdata"/><Relationship Id="rId81" Type="http://schemas.openxmlformats.org/officeDocument/2006/relationships/font" Target="fonts/OpenSansLight-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slide" Target="slides/slide39.xml"/><Relationship Id="rId47" Type="http://schemas.openxmlformats.org/officeDocument/2006/relationships/slide" Target="slides/slide38.xml"/><Relationship Id="rId49" Type="http://schemas.openxmlformats.org/officeDocument/2006/relationships/slide" Target="slides/slide40.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slideMaster" Target="slideMasters/slideMaster2.xml"/><Relationship Id="rId8" Type="http://schemas.openxmlformats.org/officeDocument/2006/relationships/slideMaster" Target="slideMasters/slideMaster3.xml"/><Relationship Id="rId73" Type="http://schemas.openxmlformats.org/officeDocument/2006/relationships/font" Target="fonts/LibreFranklinMedium-bold.fntdata"/><Relationship Id="rId72" Type="http://schemas.openxmlformats.org/officeDocument/2006/relationships/font" Target="fonts/LibreFranklinMedium-regular.fntdata"/><Relationship Id="rId31" Type="http://schemas.openxmlformats.org/officeDocument/2006/relationships/slide" Target="slides/slide22.xml"/><Relationship Id="rId75" Type="http://schemas.openxmlformats.org/officeDocument/2006/relationships/font" Target="fonts/LibreFranklinMedium-boldItalic.fntdata"/><Relationship Id="rId30" Type="http://schemas.openxmlformats.org/officeDocument/2006/relationships/slide" Target="slides/slide21.xml"/><Relationship Id="rId74" Type="http://schemas.openxmlformats.org/officeDocument/2006/relationships/font" Target="fonts/LibreFranklinMedium-italic.fntdata"/><Relationship Id="rId33" Type="http://schemas.openxmlformats.org/officeDocument/2006/relationships/slide" Target="slides/slide24.xml"/><Relationship Id="rId77" Type="http://schemas.openxmlformats.org/officeDocument/2006/relationships/font" Target="fonts/HelveticaNeue-bold.fntdata"/><Relationship Id="rId32" Type="http://schemas.openxmlformats.org/officeDocument/2006/relationships/slide" Target="slides/slide23.xml"/><Relationship Id="rId76" Type="http://schemas.openxmlformats.org/officeDocument/2006/relationships/font" Target="fonts/HelveticaNeue-regular.fntdata"/><Relationship Id="rId35" Type="http://schemas.openxmlformats.org/officeDocument/2006/relationships/slide" Target="slides/slide26.xml"/><Relationship Id="rId79" Type="http://schemas.openxmlformats.org/officeDocument/2006/relationships/font" Target="fonts/HelveticaNeue-boldItalic.fntdata"/><Relationship Id="rId34" Type="http://schemas.openxmlformats.org/officeDocument/2006/relationships/slide" Target="slides/slide25.xml"/><Relationship Id="rId78" Type="http://schemas.openxmlformats.org/officeDocument/2006/relationships/font" Target="fonts/HelveticaNeue-italic.fntdata"/><Relationship Id="rId71" Type="http://schemas.openxmlformats.org/officeDocument/2006/relationships/font" Target="fonts/LibreFranklin-boldItalic.fntdata"/><Relationship Id="rId70" Type="http://schemas.openxmlformats.org/officeDocument/2006/relationships/font" Target="fonts/LibreFranklin-italic.fntdata"/><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slide" Target="slides/slide30.xml"/><Relationship Id="rId38" Type="http://schemas.openxmlformats.org/officeDocument/2006/relationships/slide" Target="slides/slide29.xml"/><Relationship Id="rId62" Type="http://schemas.openxmlformats.org/officeDocument/2006/relationships/slide" Target="slides/slide53.xml"/><Relationship Id="rId61" Type="http://schemas.openxmlformats.org/officeDocument/2006/relationships/slide" Target="slides/slide52.xml"/><Relationship Id="rId20" Type="http://schemas.openxmlformats.org/officeDocument/2006/relationships/slide" Target="slides/slide11.xml"/><Relationship Id="rId64" Type="http://schemas.openxmlformats.org/officeDocument/2006/relationships/slide" Target="slides/slide55.xml"/><Relationship Id="rId63" Type="http://schemas.openxmlformats.org/officeDocument/2006/relationships/slide" Target="slides/slide54.xml"/><Relationship Id="rId22" Type="http://schemas.openxmlformats.org/officeDocument/2006/relationships/slide" Target="slides/slide13.xml"/><Relationship Id="rId66" Type="http://schemas.openxmlformats.org/officeDocument/2006/relationships/slide" Target="slides/slide57.xml"/><Relationship Id="rId21" Type="http://schemas.openxmlformats.org/officeDocument/2006/relationships/slide" Target="slides/slide12.xml"/><Relationship Id="rId65" Type="http://schemas.openxmlformats.org/officeDocument/2006/relationships/slide" Target="slides/slide56.xml"/><Relationship Id="rId24" Type="http://schemas.openxmlformats.org/officeDocument/2006/relationships/slide" Target="slides/slide15.xml"/><Relationship Id="rId68" Type="http://schemas.openxmlformats.org/officeDocument/2006/relationships/font" Target="fonts/LibreFranklin-regular.fntdata"/><Relationship Id="rId23" Type="http://schemas.openxmlformats.org/officeDocument/2006/relationships/slide" Target="slides/slide14.xml"/><Relationship Id="rId67" Type="http://schemas.openxmlformats.org/officeDocument/2006/relationships/slide" Target="slides/slide58.xml"/><Relationship Id="rId60" Type="http://schemas.openxmlformats.org/officeDocument/2006/relationships/slide" Target="slides/slide51.xml"/><Relationship Id="rId26" Type="http://schemas.openxmlformats.org/officeDocument/2006/relationships/slide" Target="slides/slide17.xml"/><Relationship Id="rId25" Type="http://schemas.openxmlformats.org/officeDocument/2006/relationships/slide" Target="slides/slide16.xml"/><Relationship Id="rId69" Type="http://schemas.openxmlformats.org/officeDocument/2006/relationships/font" Target="fonts/LibreFranklin-bold.fntdata"/><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slide" Target="slides/slide42.xml"/><Relationship Id="rId50" Type="http://schemas.openxmlformats.org/officeDocument/2006/relationships/slide" Target="slides/slide41.xml"/><Relationship Id="rId53" Type="http://schemas.openxmlformats.org/officeDocument/2006/relationships/slide" Target="slides/slide44.xml"/><Relationship Id="rId52" Type="http://schemas.openxmlformats.org/officeDocument/2006/relationships/slide" Target="slides/slide43.xml"/><Relationship Id="rId11" Type="http://schemas.openxmlformats.org/officeDocument/2006/relationships/slide" Target="slides/slide2.xml"/><Relationship Id="rId55" Type="http://schemas.openxmlformats.org/officeDocument/2006/relationships/slide" Target="slides/slide46.xml"/><Relationship Id="rId10" Type="http://schemas.openxmlformats.org/officeDocument/2006/relationships/slide" Target="slides/slide1.xml"/><Relationship Id="rId54" Type="http://schemas.openxmlformats.org/officeDocument/2006/relationships/slide" Target="slides/slide45.xml"/><Relationship Id="rId13" Type="http://schemas.openxmlformats.org/officeDocument/2006/relationships/slide" Target="slides/slide4.xml"/><Relationship Id="rId57" Type="http://schemas.openxmlformats.org/officeDocument/2006/relationships/slide" Target="slides/slide48.xml"/><Relationship Id="rId12" Type="http://schemas.openxmlformats.org/officeDocument/2006/relationships/slide" Target="slides/slide3.xml"/><Relationship Id="rId56" Type="http://schemas.openxmlformats.org/officeDocument/2006/relationships/slide" Target="slides/slide47.xml"/><Relationship Id="rId15" Type="http://schemas.openxmlformats.org/officeDocument/2006/relationships/slide" Target="slides/slide6.xml"/><Relationship Id="rId59" Type="http://schemas.openxmlformats.org/officeDocument/2006/relationships/slide" Target="slides/slide50.xml"/><Relationship Id="rId14" Type="http://schemas.openxmlformats.org/officeDocument/2006/relationships/slide" Target="slides/slide5.xml"/><Relationship Id="rId58" Type="http://schemas.openxmlformats.org/officeDocument/2006/relationships/slide" Target="slides/slide49.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20-02-24T19:48:30.141">
    <p:pos x="10" y="10"/>
    <p:text/>
    <p:extLst>
      <p:ext uri="{C676402C-5697-4E1C-873F-D02D1690AC5C}">
        <p15:threadingInfo timeZoneBias="0"/>
      </p:ext>
      <p:ext uri="http://customooxmlschemas.google.com/">
        <go:slidesCustomData xmlns:go="http://customooxmlschemas.google.com/" commentPostId="AAAAJJjz0lw"/>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1"/>
            <a:ext cx="2971800" cy="461803"/>
          </a:xfrm>
          <a:prstGeom prst="rect">
            <a:avLst/>
          </a:prstGeom>
          <a:noFill/>
          <a:ln>
            <a:noFill/>
          </a:ln>
        </p:spPr>
        <p:txBody>
          <a:bodyPr anchorCtr="0" anchor="t" bIns="45725" lIns="91475" spcFirstLastPara="1" rIns="91475" wrap="square" tIns="457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5" y="1"/>
            <a:ext cx="2971800" cy="461803"/>
          </a:xfrm>
          <a:prstGeom prst="rect">
            <a:avLst/>
          </a:prstGeom>
          <a:noFill/>
          <a:ln>
            <a:noFill/>
          </a:ln>
        </p:spPr>
        <p:txBody>
          <a:bodyPr anchorCtr="0" anchor="t" bIns="45725" lIns="91475" spcFirstLastPara="1" rIns="91475" wrap="square" tIns="457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lvl1pPr indent="-228600" lvl="0" marL="45720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72669"/>
            <a:ext cx="2971800" cy="461803"/>
          </a:xfrm>
          <a:prstGeom prst="rect">
            <a:avLst/>
          </a:prstGeom>
          <a:noFill/>
          <a:ln>
            <a:noFill/>
          </a:ln>
        </p:spPr>
        <p:txBody>
          <a:bodyPr anchorCtr="0" anchor="b" bIns="45725" lIns="91475" spcFirstLastPara="1" rIns="91475" wrap="square" tIns="457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1: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Hello! Welcome to the Creating and Editing Requisitions course. </a:t>
            </a:r>
            <a:endParaRPr/>
          </a:p>
          <a:p>
            <a:pPr indent="0" lvl="0" marL="0" rtl="0" algn="l">
              <a:lnSpc>
                <a:spcPct val="100000"/>
              </a:lnSpc>
              <a:spcBef>
                <a:spcPts val="0"/>
              </a:spcBef>
              <a:spcAft>
                <a:spcPts val="0"/>
              </a:spcAft>
              <a:buSzPts val="1400"/>
              <a:buNone/>
            </a:pPr>
            <a:r>
              <a:t/>
            </a:r>
            <a:endParaRPr/>
          </a:p>
        </p:txBody>
      </p:sp>
      <p:sp>
        <p:nvSpPr>
          <p:cNvPr id="173" name="Google Shape;173;p1: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15: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5: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Pick the best answer to the following question: What is a punch-out catalog?</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300"/>
              <a:buFont typeface="Calibri"/>
              <a:buNone/>
            </a:pPr>
            <a:r>
              <a:rPr lang="en-US"/>
              <a:t>Option A: </a:t>
            </a:r>
            <a:r>
              <a:rPr lang="en-US" sz="1400">
                <a:solidFill>
                  <a:srgbClr val="FFFFFF"/>
                </a:solidFill>
                <a:latin typeface="Calibri"/>
                <a:ea typeface="Calibri"/>
                <a:cs typeface="Calibri"/>
                <a:sym typeface="Calibri"/>
              </a:rPr>
              <a:t>A punch-out catalog is an internal catalog managed by the State and its agencies.  </a:t>
            </a:r>
            <a:endParaRPr/>
          </a:p>
          <a:p>
            <a:pPr indent="0" lvl="0" marL="0" marR="0" rtl="0" algn="l">
              <a:lnSpc>
                <a:spcPct val="100000"/>
              </a:lnSpc>
              <a:spcBef>
                <a:spcPts val="0"/>
              </a:spcBef>
              <a:spcAft>
                <a:spcPts val="0"/>
              </a:spcAft>
              <a:buClr>
                <a:schemeClr val="dk1"/>
              </a:buClr>
              <a:buSzPts val="1300"/>
              <a:buFont typeface="Calibri"/>
              <a:buNone/>
            </a:pPr>
            <a:r>
              <a:rPr lang="en-US"/>
              <a:t>Option B: </a:t>
            </a:r>
            <a:r>
              <a:rPr lang="en-US" sz="1400">
                <a:solidFill>
                  <a:srgbClr val="FFFFFF"/>
                </a:solidFill>
                <a:latin typeface="Calibri"/>
                <a:ea typeface="Calibri"/>
                <a:cs typeface="Calibri"/>
                <a:sym typeface="Calibri"/>
              </a:rPr>
              <a:t>A punch-out catalog is an external catalog managed by the State and its agencies.  </a:t>
            </a:r>
            <a:endParaRPr/>
          </a:p>
          <a:p>
            <a:pPr indent="0" lvl="0" marL="0" marR="0" rtl="0" algn="l">
              <a:lnSpc>
                <a:spcPct val="100000"/>
              </a:lnSpc>
              <a:spcBef>
                <a:spcPts val="0"/>
              </a:spcBef>
              <a:spcAft>
                <a:spcPts val="0"/>
              </a:spcAft>
              <a:buClr>
                <a:schemeClr val="dk1"/>
              </a:buClr>
              <a:buSzPts val="1300"/>
              <a:buFont typeface="Calibri"/>
              <a:buNone/>
            </a:pPr>
            <a:r>
              <a:rPr lang="en-US"/>
              <a:t>Option C: </a:t>
            </a:r>
            <a:r>
              <a:rPr lang="en-US" sz="1400">
                <a:solidFill>
                  <a:srgbClr val="FFFFFF"/>
                </a:solidFill>
                <a:latin typeface="Calibri"/>
                <a:ea typeface="Calibri"/>
                <a:cs typeface="Calibri"/>
                <a:sym typeface="Calibri"/>
              </a:rPr>
              <a:t>A punch-out catalog is an external catalog managed by the supplier</a:t>
            </a:r>
            <a:r>
              <a:rPr lang="en-US"/>
              <a:t>.</a:t>
            </a:r>
            <a:endParaRPr/>
          </a:p>
          <a:p>
            <a:pPr indent="0" lvl="0" marL="0" marR="0" rtl="0" algn="l">
              <a:lnSpc>
                <a:spcPct val="100000"/>
              </a:lnSpc>
              <a:spcBef>
                <a:spcPts val="0"/>
              </a:spcBef>
              <a:spcAft>
                <a:spcPts val="0"/>
              </a:spcAft>
              <a:buClr>
                <a:schemeClr val="dk1"/>
              </a:buClr>
              <a:buSzPts val="1300"/>
              <a:buFont typeface="Calibri"/>
              <a:buNone/>
            </a:pPr>
            <a:r>
              <a:rPr lang="en-US"/>
              <a:t>Option D: </a:t>
            </a:r>
            <a:r>
              <a:rPr lang="en-US" sz="1400">
                <a:solidFill>
                  <a:srgbClr val="FFFFFF"/>
                </a:solidFill>
                <a:latin typeface="Calibri"/>
                <a:ea typeface="Calibri"/>
                <a:cs typeface="Calibri"/>
                <a:sym typeface="Calibri"/>
              </a:rPr>
              <a:t>A punch-out catalog is not connected to the A P P system at all</a:t>
            </a:r>
            <a:r>
              <a:rPr lang="en-US"/>
              <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correct answer is C, punch-out catalogs are external catalogs managed by the supplier. </a:t>
            </a:r>
            <a:endParaRPr/>
          </a:p>
          <a:p>
            <a:pPr indent="0" lvl="0" marL="0" rtl="0" algn="l">
              <a:lnSpc>
                <a:spcPct val="100000"/>
              </a:lnSpc>
              <a:spcBef>
                <a:spcPts val="0"/>
              </a:spcBef>
              <a:spcAft>
                <a:spcPts val="0"/>
              </a:spcAft>
              <a:buSzPts val="1400"/>
              <a:buNone/>
            </a:pPr>
            <a:r>
              <a:t/>
            </a:r>
            <a:endParaRPr/>
          </a:p>
        </p:txBody>
      </p:sp>
      <p:sp>
        <p:nvSpPr>
          <p:cNvPr id="265" name="Google Shape;265;p15: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16: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6: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marR="0" rtl="0" algn="l">
              <a:lnSpc>
                <a:spcPct val="100000"/>
              </a:lnSpc>
              <a:spcBef>
                <a:spcPts val="0"/>
              </a:spcBef>
              <a:spcAft>
                <a:spcPts val="0"/>
              </a:spcAft>
              <a:buClr>
                <a:schemeClr val="dk1"/>
              </a:buClr>
              <a:buSzPts val="1300"/>
              <a:buFont typeface="Calibri"/>
              <a:buNone/>
            </a:pPr>
            <a:r>
              <a:rPr lang="en-US"/>
              <a:t>Now, you will learn how to create an off-contract purchase in A P P. </a:t>
            </a:r>
            <a:endParaRPr/>
          </a:p>
          <a:p>
            <a:pPr indent="0" lvl="0" marL="0" rtl="0" algn="l">
              <a:lnSpc>
                <a:spcPct val="100000"/>
              </a:lnSpc>
              <a:spcBef>
                <a:spcPts val="0"/>
              </a:spcBef>
              <a:spcAft>
                <a:spcPts val="0"/>
              </a:spcAft>
              <a:buSzPts val="1400"/>
              <a:buNone/>
            </a:pPr>
            <a:r>
              <a:t/>
            </a:r>
            <a:endParaRPr/>
          </a:p>
        </p:txBody>
      </p:sp>
      <p:sp>
        <p:nvSpPr>
          <p:cNvPr id="283" name="Google Shape;283;p16: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17: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17: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marR="0" rtl="0" algn="l">
              <a:lnSpc>
                <a:spcPct val="100000"/>
              </a:lnSpc>
              <a:spcBef>
                <a:spcPts val="0"/>
              </a:spcBef>
              <a:spcAft>
                <a:spcPts val="0"/>
              </a:spcAft>
              <a:buClr>
                <a:schemeClr val="dk1"/>
              </a:buClr>
              <a:buSzPts val="1300"/>
              <a:buFont typeface="Calibri"/>
              <a:buNone/>
            </a:pPr>
            <a:r>
              <a:rPr lang="en-US"/>
              <a:t>Requisitioners will create an off-contract purchase when items are not from a hosted or punch-out catalog. When creating an off-contract  purchase, requisitioners must understand that if a requisitioner has the sourcing rights and the requisition is within their delegated authority, the requisition will go directly to the requisitioner for sourcing. Otherwise, the requisition will go to a procurement officer for sourcing. Either way, once the requisition is ready for sourcing, a supplier and supplier contact must be added before it becomes a PO. </a:t>
            </a:r>
            <a:endParaRPr/>
          </a:p>
        </p:txBody>
      </p:sp>
      <p:sp>
        <p:nvSpPr>
          <p:cNvPr id="290" name="Google Shape;290;p17: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18: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8: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marR="0" rtl="0" algn="l">
              <a:lnSpc>
                <a:spcPct val="100000"/>
              </a:lnSpc>
              <a:spcBef>
                <a:spcPts val="0"/>
              </a:spcBef>
              <a:spcAft>
                <a:spcPts val="0"/>
              </a:spcAft>
              <a:buClr>
                <a:schemeClr val="dk1"/>
              </a:buClr>
              <a:buSzPts val="1300"/>
              <a:buFont typeface="Calibri"/>
              <a:buNone/>
            </a:pPr>
            <a:r>
              <a:rPr lang="en-US"/>
              <a:t>Reference the steps below to create a requisition from a punch out catalog. Please note that you can download a quick-reference guide that details this process by clicking on the Resources link at the top right of this course. </a:t>
            </a:r>
            <a:endParaRPr/>
          </a:p>
          <a:p>
            <a:pPr indent="0" lvl="0" marL="0" rtl="0" algn="l">
              <a:lnSpc>
                <a:spcPct val="100000"/>
              </a:lnSpc>
              <a:spcBef>
                <a:spcPts val="0"/>
              </a:spcBef>
              <a:spcAft>
                <a:spcPts val="0"/>
              </a:spcAft>
              <a:buSzPts val="1400"/>
              <a:buNone/>
            </a:pPr>
            <a:r>
              <a:t/>
            </a:r>
            <a:endParaRPr/>
          </a:p>
        </p:txBody>
      </p:sp>
      <p:sp>
        <p:nvSpPr>
          <p:cNvPr id="300" name="Google Shape;300;p18: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p19: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19: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Pick the best answer to the following question: When will an off-contract requisition go directly to the requisitioner for sourcing?</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300"/>
              <a:buFont typeface="Calibri"/>
              <a:buNone/>
            </a:pPr>
            <a:r>
              <a:rPr lang="en-US"/>
              <a:t>Option A: </a:t>
            </a:r>
            <a:r>
              <a:rPr lang="en-US" sz="1400">
                <a:solidFill>
                  <a:srgbClr val="FFFFFF"/>
                </a:solidFill>
                <a:latin typeface="Calibri"/>
                <a:ea typeface="Calibri"/>
                <a:cs typeface="Calibri"/>
                <a:sym typeface="Calibri"/>
              </a:rPr>
              <a:t>When the requisition is not within the delegated authority. </a:t>
            </a:r>
            <a:endParaRPr/>
          </a:p>
          <a:p>
            <a:pPr indent="0" lvl="0" marL="0" marR="0" rtl="0" algn="l">
              <a:lnSpc>
                <a:spcPct val="100000"/>
              </a:lnSpc>
              <a:spcBef>
                <a:spcPts val="0"/>
              </a:spcBef>
              <a:spcAft>
                <a:spcPts val="0"/>
              </a:spcAft>
              <a:buClr>
                <a:schemeClr val="dk1"/>
              </a:buClr>
              <a:buSzPts val="1300"/>
              <a:buFont typeface="Calibri"/>
              <a:buNone/>
            </a:pPr>
            <a:r>
              <a:rPr lang="en-US"/>
              <a:t>Option B: </a:t>
            </a:r>
            <a:r>
              <a:rPr lang="en-US" sz="1400">
                <a:solidFill>
                  <a:srgbClr val="FFFFFF"/>
                </a:solidFill>
                <a:latin typeface="Calibri"/>
                <a:ea typeface="Calibri"/>
                <a:cs typeface="Calibri"/>
                <a:sym typeface="Calibri"/>
              </a:rPr>
              <a:t>When the requisition is within the delegated authority. </a:t>
            </a:r>
            <a:endParaRPr/>
          </a:p>
          <a:p>
            <a:pPr indent="0" lvl="0" marL="0" marR="0" rtl="0" algn="l">
              <a:lnSpc>
                <a:spcPct val="100000"/>
              </a:lnSpc>
              <a:spcBef>
                <a:spcPts val="0"/>
              </a:spcBef>
              <a:spcAft>
                <a:spcPts val="0"/>
              </a:spcAft>
              <a:buClr>
                <a:schemeClr val="dk1"/>
              </a:buClr>
              <a:buSzPts val="1300"/>
              <a:buFont typeface="Calibri"/>
              <a:buNone/>
            </a:pPr>
            <a:r>
              <a:rPr lang="en-US"/>
              <a:t>Option C: </a:t>
            </a:r>
            <a:r>
              <a:rPr lang="en-US" sz="1400">
                <a:solidFill>
                  <a:srgbClr val="FFFFFF"/>
                </a:solidFill>
                <a:latin typeface="Calibri"/>
                <a:ea typeface="Calibri"/>
                <a:cs typeface="Calibri"/>
                <a:sym typeface="Calibri"/>
              </a:rPr>
              <a:t>At all times. </a:t>
            </a:r>
            <a:endParaRPr/>
          </a:p>
          <a:p>
            <a:pPr indent="0" lvl="0" marL="0" marR="0" rtl="0" algn="l">
              <a:lnSpc>
                <a:spcPct val="100000"/>
              </a:lnSpc>
              <a:spcBef>
                <a:spcPts val="0"/>
              </a:spcBef>
              <a:spcAft>
                <a:spcPts val="0"/>
              </a:spcAft>
              <a:buClr>
                <a:schemeClr val="dk1"/>
              </a:buClr>
              <a:buSzPts val="1300"/>
              <a:buFont typeface="Calibri"/>
              <a:buNone/>
            </a:pPr>
            <a:r>
              <a:rPr lang="en-US"/>
              <a:t>Option D: </a:t>
            </a:r>
            <a:r>
              <a:rPr lang="en-US" sz="1400">
                <a:solidFill>
                  <a:srgbClr val="FFFFFF"/>
                </a:solidFill>
                <a:latin typeface="Calibri"/>
                <a:ea typeface="Calibri"/>
                <a:cs typeface="Calibri"/>
                <a:sym typeface="Calibri"/>
              </a:rPr>
              <a:t>Never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correct answer is B, off-contract requisitions will go directly to the requisitioner for sourcing when the requisition is within their delegated authority. </a:t>
            </a:r>
            <a:endParaRPr/>
          </a:p>
          <a:p>
            <a:pPr indent="0" lvl="0" marL="0" rtl="0" algn="l">
              <a:lnSpc>
                <a:spcPct val="100000"/>
              </a:lnSpc>
              <a:spcBef>
                <a:spcPts val="0"/>
              </a:spcBef>
              <a:spcAft>
                <a:spcPts val="0"/>
              </a:spcAft>
              <a:buSzPts val="1400"/>
              <a:buNone/>
            </a:pPr>
            <a:r>
              <a:t/>
            </a:r>
            <a:endParaRPr/>
          </a:p>
        </p:txBody>
      </p:sp>
      <p:sp>
        <p:nvSpPr>
          <p:cNvPr id="311" name="Google Shape;311;p19: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20: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20: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marR="0" rtl="0" algn="l">
              <a:lnSpc>
                <a:spcPct val="100000"/>
              </a:lnSpc>
              <a:spcBef>
                <a:spcPts val="0"/>
              </a:spcBef>
              <a:spcAft>
                <a:spcPts val="0"/>
              </a:spcAft>
              <a:buClr>
                <a:schemeClr val="dk1"/>
              </a:buClr>
              <a:buSzPts val="1300"/>
              <a:buFont typeface="Calibri"/>
              <a:buNone/>
            </a:pPr>
            <a:r>
              <a:rPr lang="en-US"/>
              <a:t>Now, you will learn how to create an after-the-fact purchase.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29" name="Google Shape;329;p20: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p21: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21: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One would create an after-the-fact requisition when a purchase has already been completed. When an after-the-fact requisition is converted into a purchase order, an approved receipt will automatically be created off the order and the invoice will be drafted. </a:t>
            </a:r>
            <a:endParaRPr/>
          </a:p>
        </p:txBody>
      </p:sp>
      <p:sp>
        <p:nvSpPr>
          <p:cNvPr id="336" name="Google Shape;336;p21: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p22: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22: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sz="1300">
                <a:solidFill>
                  <a:schemeClr val="dk1"/>
                </a:solidFill>
                <a:latin typeface="Calibri"/>
                <a:ea typeface="Calibri"/>
                <a:cs typeface="Calibri"/>
                <a:sym typeface="Calibri"/>
              </a:rPr>
              <a:t>After-the-fact purchases are created very similarly to off-contract requisitions. A requisitioner will select </a:t>
            </a:r>
            <a:r>
              <a:rPr b="1" lang="en-US" sz="1300">
                <a:solidFill>
                  <a:schemeClr val="dk1"/>
                </a:solidFill>
                <a:latin typeface="Calibri"/>
                <a:ea typeface="Calibri"/>
                <a:cs typeface="Calibri"/>
                <a:sym typeface="Calibri"/>
              </a:rPr>
              <a:t>Create </a:t>
            </a:r>
            <a:r>
              <a:rPr b="0" lang="en-US" sz="1300">
                <a:solidFill>
                  <a:schemeClr val="dk1"/>
                </a:solidFill>
                <a:latin typeface="Calibri"/>
                <a:ea typeface="Calibri"/>
                <a:cs typeface="Calibri"/>
                <a:sym typeface="Calibri"/>
              </a:rPr>
              <a:t>from the </a:t>
            </a:r>
            <a:r>
              <a:rPr b="1" lang="en-US" sz="1300">
                <a:solidFill>
                  <a:schemeClr val="dk1"/>
                </a:solidFill>
                <a:latin typeface="Calibri"/>
                <a:ea typeface="Calibri"/>
                <a:cs typeface="Calibri"/>
                <a:sym typeface="Calibri"/>
              </a:rPr>
              <a:t>Requisitions </a:t>
            </a:r>
            <a:r>
              <a:rPr b="0" lang="en-US" sz="1300">
                <a:solidFill>
                  <a:schemeClr val="dk1"/>
                </a:solidFill>
                <a:latin typeface="Calibri"/>
                <a:ea typeface="Calibri"/>
                <a:cs typeface="Calibri"/>
                <a:sym typeface="Calibri"/>
              </a:rPr>
              <a:t>menu and then select a </a:t>
            </a:r>
            <a:r>
              <a:rPr b="1" lang="en-US" sz="1300">
                <a:solidFill>
                  <a:schemeClr val="dk1"/>
                </a:solidFill>
                <a:latin typeface="Calibri"/>
                <a:ea typeface="Calibri"/>
                <a:cs typeface="Calibri"/>
                <a:sym typeface="Calibri"/>
              </a:rPr>
              <a:t>Requisition Type </a:t>
            </a:r>
            <a:r>
              <a:rPr b="0" lang="en-US" sz="1300">
                <a:solidFill>
                  <a:schemeClr val="dk1"/>
                </a:solidFill>
                <a:latin typeface="Calibri"/>
                <a:ea typeface="Calibri"/>
                <a:cs typeface="Calibri"/>
                <a:sym typeface="Calibri"/>
              </a:rPr>
              <a:t>of </a:t>
            </a:r>
            <a:r>
              <a:rPr b="1" lang="en-US" sz="1300">
                <a:solidFill>
                  <a:schemeClr val="dk1"/>
                </a:solidFill>
                <a:latin typeface="Calibri"/>
                <a:ea typeface="Calibri"/>
                <a:cs typeface="Calibri"/>
                <a:sym typeface="Calibri"/>
              </a:rPr>
              <a:t>After the Fact Purchase. </a:t>
            </a:r>
            <a:r>
              <a:rPr b="0" lang="en-US" sz="1300">
                <a:solidFill>
                  <a:schemeClr val="dk1"/>
                </a:solidFill>
                <a:latin typeface="Calibri"/>
                <a:ea typeface="Calibri"/>
                <a:cs typeface="Calibri"/>
                <a:sym typeface="Calibri"/>
              </a:rPr>
              <a:t>The requisitioner will then proceed with providing the remaining requisition details and will then add a free text line for the good or service that was purchased.</a:t>
            </a:r>
            <a:endParaRPr/>
          </a:p>
        </p:txBody>
      </p:sp>
      <p:sp>
        <p:nvSpPr>
          <p:cNvPr id="346" name="Google Shape;346;p22: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p23: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23: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Now, it’s time to check what you have learned. Pick the best answer to the following question: When is creating an after-the-fact requisition necessary?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Option A: </a:t>
            </a:r>
            <a:r>
              <a:rPr lang="en-US" sz="1200">
                <a:solidFill>
                  <a:srgbClr val="FFFFFF"/>
                </a:solidFill>
                <a:latin typeface="Calibri"/>
                <a:ea typeface="Calibri"/>
                <a:cs typeface="Calibri"/>
                <a:sym typeface="Calibri"/>
              </a:rPr>
              <a:t>When a requisition is created incorrectly. </a:t>
            </a:r>
            <a:endParaRPr/>
          </a:p>
          <a:p>
            <a:pPr indent="0" lvl="0" marL="0" rtl="0" algn="l">
              <a:lnSpc>
                <a:spcPct val="100000"/>
              </a:lnSpc>
              <a:spcBef>
                <a:spcPts val="0"/>
              </a:spcBef>
              <a:spcAft>
                <a:spcPts val="0"/>
              </a:spcAft>
              <a:buSzPts val="1400"/>
              <a:buNone/>
            </a:pPr>
            <a:r>
              <a:rPr lang="en-US"/>
              <a:t>Option B: </a:t>
            </a:r>
            <a:r>
              <a:rPr lang="en-US" sz="1200">
                <a:solidFill>
                  <a:srgbClr val="FFFFFF"/>
                </a:solidFill>
                <a:latin typeface="Calibri"/>
                <a:ea typeface="Calibri"/>
                <a:cs typeface="Calibri"/>
                <a:sym typeface="Calibri"/>
              </a:rPr>
              <a:t>When a purchase has already been completed, without a requisition, due to an emergency. </a:t>
            </a:r>
            <a:endParaRPr/>
          </a:p>
          <a:p>
            <a:pPr indent="0" lvl="0" marL="0" rtl="0" algn="l">
              <a:lnSpc>
                <a:spcPct val="100000"/>
              </a:lnSpc>
              <a:spcBef>
                <a:spcPts val="0"/>
              </a:spcBef>
              <a:spcAft>
                <a:spcPts val="0"/>
              </a:spcAft>
              <a:buSzPts val="1400"/>
              <a:buNone/>
            </a:pPr>
            <a:r>
              <a:rPr lang="en-US"/>
              <a:t>Option C: </a:t>
            </a:r>
            <a:r>
              <a:rPr lang="en-US" sz="1200">
                <a:solidFill>
                  <a:srgbClr val="FFFFFF"/>
                </a:solidFill>
                <a:latin typeface="Calibri"/>
                <a:ea typeface="Calibri"/>
                <a:cs typeface="Calibri"/>
                <a:sym typeface="Calibri"/>
              </a:rPr>
              <a:t>When the initial requisition is not approved. </a:t>
            </a:r>
            <a:endParaRPr/>
          </a:p>
          <a:p>
            <a:pPr indent="0" lvl="0" marL="0" marR="0" rtl="0" algn="l">
              <a:lnSpc>
                <a:spcPct val="100000"/>
              </a:lnSpc>
              <a:spcBef>
                <a:spcPts val="0"/>
              </a:spcBef>
              <a:spcAft>
                <a:spcPts val="0"/>
              </a:spcAft>
              <a:buClr>
                <a:schemeClr val="dk1"/>
              </a:buClr>
              <a:buSzPts val="1300"/>
              <a:buFont typeface="Calibri"/>
              <a:buNone/>
            </a:pPr>
            <a:r>
              <a:rPr lang="en-US"/>
              <a:t>Option D: </a:t>
            </a:r>
            <a:r>
              <a:rPr lang="en-US" sz="1200">
                <a:solidFill>
                  <a:srgbClr val="FFFFFF"/>
                </a:solidFill>
                <a:latin typeface="Calibri"/>
                <a:ea typeface="Calibri"/>
                <a:cs typeface="Calibri"/>
                <a:sym typeface="Calibri"/>
              </a:rPr>
              <a:t>When someone forgets to create a requisition. </a:t>
            </a:r>
            <a:endParaRPr/>
          </a:p>
          <a:p>
            <a:pPr indent="0" lvl="0" marL="0" marR="0" rtl="0" algn="l">
              <a:lnSpc>
                <a:spcPct val="100000"/>
              </a:lnSpc>
              <a:spcBef>
                <a:spcPts val="0"/>
              </a:spcBef>
              <a:spcAft>
                <a:spcPts val="0"/>
              </a:spcAft>
              <a:buClr>
                <a:schemeClr val="dk1"/>
              </a:buClr>
              <a:buSzPts val="1300"/>
              <a:buFont typeface="Calibri"/>
              <a:buNone/>
            </a:pPr>
            <a:r>
              <a:t/>
            </a:r>
            <a:endParaRPr/>
          </a:p>
          <a:p>
            <a:pPr indent="0" lvl="0" marL="0" rtl="0" algn="l">
              <a:lnSpc>
                <a:spcPct val="100000"/>
              </a:lnSpc>
              <a:spcBef>
                <a:spcPts val="0"/>
              </a:spcBef>
              <a:spcAft>
                <a:spcPts val="0"/>
              </a:spcAft>
              <a:buSzPts val="1400"/>
              <a:buNone/>
            </a:pPr>
            <a:r>
              <a:rPr lang="en-US"/>
              <a:t>The correct answer is B. After-the-fact requisitions refer to emergency scenarios.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55" name="Google Shape;355;p23: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p24: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2" name="Google Shape;372;p24: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marR="0" rtl="0" algn="l">
              <a:lnSpc>
                <a:spcPct val="100000"/>
              </a:lnSpc>
              <a:spcBef>
                <a:spcPts val="0"/>
              </a:spcBef>
              <a:spcAft>
                <a:spcPts val="0"/>
              </a:spcAft>
              <a:buClr>
                <a:schemeClr val="dk1"/>
              </a:buClr>
              <a:buSzPts val="1300"/>
              <a:buFont typeface="Calibri"/>
              <a:buNone/>
            </a:pPr>
            <a:r>
              <a:rPr lang="en-US"/>
              <a:t>Now, you will learn how to modify requisitions in A P P.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73" name="Google Shape;373;p24: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2: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2: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During this course, we will provide an overview of the Creating and Editing Requisitions process and teach you how to create various requisition types, including an On-Contract Purchase, an Off-Contract Purchase. and an After-the-Fact Purchase. Also, you will learn how to modify purchase requisitions. At the end of the course, we will review the process flow and wrap up the course. </a:t>
            </a:r>
            <a:endParaRPr/>
          </a:p>
        </p:txBody>
      </p:sp>
      <p:sp>
        <p:nvSpPr>
          <p:cNvPr id="182" name="Google Shape;182;p2: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p25: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25: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Requisitioners can create the following types of modifications or changes to requisitions. First, we will cover Sourcing. Then, the rest of the modifications will be discussed in detail. </a:t>
            </a:r>
            <a:endParaRPr/>
          </a:p>
        </p:txBody>
      </p:sp>
      <p:sp>
        <p:nvSpPr>
          <p:cNvPr id="380" name="Google Shape;380;p25: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p26: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9" name="Google Shape;419;p26: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sz="1300">
                <a:solidFill>
                  <a:schemeClr val="dk1"/>
                </a:solidFill>
                <a:latin typeface="Calibri"/>
                <a:ea typeface="Calibri"/>
                <a:cs typeface="Calibri"/>
                <a:sym typeface="Calibri"/>
              </a:rPr>
              <a:t>Requisitioners can perform sourcing (spot bid) for an off-contract requisition if they have sourcing rights and the requisition is within their delegated authority. Sourcing is available once the requisition has been approved.</a:t>
            </a:r>
            <a:endParaRPr/>
          </a:p>
          <a:p>
            <a:pPr indent="0" lvl="0" marL="0" rtl="0" algn="l">
              <a:lnSpc>
                <a:spcPct val="100000"/>
              </a:lnSpc>
              <a:spcBef>
                <a:spcPts val="0"/>
              </a:spcBef>
              <a:spcAft>
                <a:spcPts val="0"/>
              </a:spcAft>
              <a:buSzPts val="1400"/>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300">
                <a:solidFill>
                  <a:schemeClr val="dk1"/>
                </a:solidFill>
                <a:latin typeface="Calibri"/>
                <a:ea typeface="Calibri"/>
                <a:cs typeface="Calibri"/>
                <a:sym typeface="Calibri"/>
              </a:rPr>
              <a:t>Please note that a spot bid can only be created off of a requisition. Full solicitations must occur prior to the creation of a requisition. Please refer to the Creating and Awarding Spot Bids training course for additional details</a:t>
            </a:r>
            <a:endParaRPr/>
          </a:p>
        </p:txBody>
      </p:sp>
      <p:sp>
        <p:nvSpPr>
          <p:cNvPr id="420" name="Google Shape;420;p26: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p28: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3" name="Google Shape;433;p28: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b="1" lang="en-US" sz="1400">
                <a:solidFill>
                  <a:srgbClr val="000000"/>
                </a:solidFill>
                <a:latin typeface="Calibri"/>
                <a:ea typeface="Calibri"/>
                <a:cs typeface="Calibri"/>
                <a:sym typeface="Calibri"/>
              </a:rPr>
              <a:t>Overview: </a:t>
            </a:r>
            <a:endParaRPr/>
          </a:p>
          <a:p>
            <a:pPr indent="0" lvl="0" marL="0" rtl="0" algn="l">
              <a:lnSpc>
                <a:spcPct val="100000"/>
              </a:lnSpc>
              <a:spcBef>
                <a:spcPts val="0"/>
              </a:spcBef>
              <a:spcAft>
                <a:spcPts val="0"/>
              </a:spcAft>
              <a:buSzPts val="1400"/>
              <a:buNone/>
            </a:pPr>
            <a:r>
              <a:rPr lang="en-US" sz="1400">
                <a:solidFill>
                  <a:srgbClr val="000000"/>
                </a:solidFill>
                <a:latin typeface="Calibri"/>
                <a:ea typeface="Calibri"/>
                <a:cs typeface="Calibri"/>
                <a:sym typeface="Calibri"/>
              </a:rPr>
              <a:t>Creating an open order allows requisitioners to generate multiple order “releases”, without recreating a new purchase requisition each time. </a:t>
            </a:r>
            <a:endParaRPr/>
          </a:p>
          <a:p>
            <a:pPr indent="0" lvl="0" marL="0" rtl="0" algn="l">
              <a:lnSpc>
                <a:spcPct val="100000"/>
              </a:lnSpc>
              <a:spcBef>
                <a:spcPts val="0"/>
              </a:spcBef>
              <a:spcAft>
                <a:spcPts val="0"/>
              </a:spcAft>
              <a:buSzPts val="1400"/>
              <a:buNone/>
            </a:pPr>
            <a:r>
              <a:t/>
            </a:r>
            <a:endParaRPr sz="14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sz="1400">
                <a:solidFill>
                  <a:srgbClr val="000000"/>
                </a:solidFill>
                <a:latin typeface="Calibri"/>
                <a:ea typeface="Calibri"/>
                <a:cs typeface="Calibri"/>
                <a:sym typeface="Calibri"/>
              </a:rPr>
              <a:t>The released amounts will create purchase orders that are sent to the supplier. Suppliers will only see information on the purchase order, not all approved quantities in the requisition. In addition, nothing is encumbered until the PO is sent to the supplier, meaning the full amount on the requisition is not encumbered.</a:t>
            </a:r>
            <a:endParaRPr sz="1400">
              <a:solidFill>
                <a:srgbClr val="000000"/>
              </a:solidFill>
              <a:latin typeface="Calibri"/>
              <a:ea typeface="Calibri"/>
              <a:cs typeface="Calibri"/>
              <a:sym typeface="Calibri"/>
            </a:endParaRPr>
          </a:p>
        </p:txBody>
      </p:sp>
      <p:sp>
        <p:nvSpPr>
          <p:cNvPr id="434" name="Google Shape;434;p28: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p29: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p29: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t/>
            </a:r>
            <a:endParaRPr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en-US" sz="1300">
                <a:solidFill>
                  <a:schemeClr val="dk1"/>
                </a:solidFill>
                <a:latin typeface="Calibri"/>
                <a:ea typeface="Calibri"/>
                <a:cs typeface="Calibri"/>
                <a:sym typeface="Calibri"/>
              </a:rPr>
              <a:t>Overview:</a:t>
            </a:r>
            <a:endParaRPr/>
          </a:p>
          <a:p>
            <a:pPr indent="0" lvl="0" marL="0" rtl="0" algn="l">
              <a:lnSpc>
                <a:spcPct val="100000"/>
              </a:lnSpc>
              <a:spcBef>
                <a:spcPts val="0"/>
              </a:spcBef>
              <a:spcAft>
                <a:spcPts val="0"/>
              </a:spcAft>
              <a:buSzPts val="1400"/>
              <a:buNone/>
            </a:pPr>
            <a:r>
              <a:rPr b="0" lang="en-US" sz="1300">
                <a:solidFill>
                  <a:schemeClr val="dk1"/>
                </a:solidFill>
                <a:latin typeface="Calibri"/>
                <a:ea typeface="Calibri"/>
                <a:cs typeface="Calibri"/>
                <a:sym typeface="Calibri"/>
              </a:rPr>
              <a:t>Milestone and subscription purchases are used for recurring purchases. A subscription purchase should be used when the recurring time is according to a general calendar. A milestone purchase should be used when order dates need to be customized. Whenever a milestone or subscription purchase is created, the  full order is encumbered at one time.</a:t>
            </a:r>
            <a:endParaRPr/>
          </a:p>
          <a:p>
            <a:pPr indent="0" lvl="0" marL="0" rtl="0" algn="l">
              <a:lnSpc>
                <a:spcPct val="100000"/>
              </a:lnSpc>
              <a:spcBef>
                <a:spcPts val="0"/>
              </a:spcBef>
              <a:spcAft>
                <a:spcPts val="0"/>
              </a:spcAft>
              <a:buSzPts val="1400"/>
              <a:buNone/>
            </a:pPr>
            <a:r>
              <a:t/>
            </a:r>
            <a:endParaRPr b="0"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lang="en-US" sz="1300">
                <a:solidFill>
                  <a:schemeClr val="dk1"/>
                </a:solidFill>
                <a:latin typeface="Calibri"/>
                <a:ea typeface="Calibri"/>
                <a:cs typeface="Calibri"/>
                <a:sym typeface="Calibri"/>
              </a:rPr>
              <a:t>Upon submission, the supplier will receive information for the entire order as well as conditions associated with the order. </a:t>
            </a:r>
            <a:endParaRPr/>
          </a:p>
        </p:txBody>
      </p:sp>
      <p:sp>
        <p:nvSpPr>
          <p:cNvPr id="448" name="Google Shape;448;p29: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p31: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2" name="Google Shape;462;p31: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b="1" lang="en-US" sz="1300">
                <a:solidFill>
                  <a:schemeClr val="dk1"/>
                </a:solidFill>
                <a:latin typeface="Calibri"/>
                <a:ea typeface="Calibri"/>
                <a:cs typeface="Calibri"/>
                <a:sym typeface="Calibri"/>
              </a:rPr>
              <a:t>Overview: </a:t>
            </a:r>
            <a:endParaRPr/>
          </a:p>
          <a:p>
            <a:pPr indent="0" lvl="0" marL="0" rtl="0" algn="l">
              <a:lnSpc>
                <a:spcPct val="100000"/>
              </a:lnSpc>
              <a:spcBef>
                <a:spcPts val="0"/>
              </a:spcBef>
              <a:spcAft>
                <a:spcPts val="0"/>
              </a:spcAft>
              <a:buSzPts val="1400"/>
              <a:buNone/>
            </a:pPr>
            <a:r>
              <a:rPr lang="en-US" sz="1400">
                <a:solidFill>
                  <a:srgbClr val="000000"/>
                </a:solidFill>
                <a:latin typeface="Calibri"/>
                <a:ea typeface="Calibri"/>
                <a:cs typeface="Calibri"/>
                <a:sym typeface="Calibri"/>
              </a:rPr>
              <a:t>When a requisition is being created, requisitioners must enter valid </a:t>
            </a:r>
            <a:r>
              <a:rPr lang="en-US" sz="1400">
                <a:latin typeface="Calibri"/>
                <a:ea typeface="Calibri"/>
                <a:cs typeface="Calibri"/>
                <a:sym typeface="Calibri"/>
              </a:rPr>
              <a:t>budget information for each requisition line. When entering budget information, requisitioners will typically enter the Account Template or Function. If these are left blank, </a:t>
            </a:r>
            <a:r>
              <a:rPr b="0" lang="en-US" sz="1400">
                <a:latin typeface="Calibri"/>
                <a:ea typeface="Calibri"/>
                <a:cs typeface="Calibri"/>
                <a:sym typeface="Calibri"/>
              </a:rPr>
              <a:t>then Budget Fiscal Year, Unit Fund, Appr Unit, Object, Task and Department </a:t>
            </a:r>
            <a:r>
              <a:rPr lang="en-US" sz="1400">
                <a:latin typeface="Calibri"/>
                <a:ea typeface="Calibri"/>
                <a:cs typeface="Calibri"/>
                <a:sym typeface="Calibri"/>
              </a:rPr>
              <a:t>must be entered. APP also allows users to split </a:t>
            </a:r>
            <a:r>
              <a:rPr lang="en-US" sz="1400">
                <a:solidFill>
                  <a:srgbClr val="000000"/>
                </a:solidFill>
                <a:latin typeface="Calibri"/>
                <a:ea typeface="Calibri"/>
                <a:cs typeface="Calibri"/>
                <a:sym typeface="Calibri"/>
              </a:rPr>
              <a:t>budget information across multiple allocations if desired. In addition, please note that are no longer pre-encumbrances for line items.</a:t>
            </a:r>
            <a:endParaRPr/>
          </a:p>
          <a:p>
            <a:pPr indent="0" lvl="0" marL="0" rtl="0" algn="l">
              <a:lnSpc>
                <a:spcPct val="100000"/>
              </a:lnSpc>
              <a:spcBef>
                <a:spcPts val="0"/>
              </a:spcBef>
              <a:spcAft>
                <a:spcPts val="0"/>
              </a:spcAft>
              <a:buSzPts val="1400"/>
              <a:buNone/>
            </a:pPr>
            <a:r>
              <a:t/>
            </a:r>
            <a:endParaRPr b="0" sz="13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lang="en-US" sz="1300">
                <a:solidFill>
                  <a:schemeClr val="dk1"/>
                </a:solidFill>
                <a:latin typeface="Calibri"/>
                <a:ea typeface="Calibri"/>
                <a:cs typeface="Calibri"/>
                <a:sym typeface="Calibri"/>
              </a:rPr>
              <a:t>Once a requisition is submitted, an initial budget check is performed by APP and then the requisition is sent to the first approver in the approval workflow. Approvers will also be able to modify budget information during the approval process. </a:t>
            </a:r>
            <a:endParaRPr/>
          </a:p>
          <a:p>
            <a:pPr indent="0" lvl="0" marL="0" marR="0" rtl="0" algn="l">
              <a:lnSpc>
                <a:spcPct val="100000"/>
              </a:lnSpc>
              <a:spcBef>
                <a:spcPts val="0"/>
              </a:spcBef>
              <a:spcAft>
                <a:spcPts val="0"/>
              </a:spcAft>
              <a:buClr>
                <a:schemeClr val="dk1"/>
              </a:buClr>
              <a:buSzPts val="1400"/>
              <a:buFont typeface="Calibri"/>
              <a:buNone/>
            </a:pPr>
            <a:r>
              <a:t/>
            </a:r>
            <a:endParaRPr sz="1400"/>
          </a:p>
        </p:txBody>
      </p:sp>
      <p:sp>
        <p:nvSpPr>
          <p:cNvPr id="463" name="Google Shape;463;p31: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4" name="Shape 474"/>
        <p:cNvGrpSpPr/>
        <p:nvPr/>
      </p:nvGrpSpPr>
      <p:grpSpPr>
        <a:xfrm>
          <a:off x="0" y="0"/>
          <a:ext cx="0" cy="0"/>
          <a:chOff x="0" y="0"/>
          <a:chExt cx="0" cy="0"/>
        </a:xfrm>
      </p:grpSpPr>
      <p:sp>
        <p:nvSpPr>
          <p:cNvPr id="475" name="Google Shape;475;p33: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33: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marR="0" rtl="0" algn="l">
              <a:lnSpc>
                <a:spcPct val="100000"/>
              </a:lnSpc>
              <a:spcBef>
                <a:spcPts val="0"/>
              </a:spcBef>
              <a:spcAft>
                <a:spcPts val="0"/>
              </a:spcAft>
              <a:buClr>
                <a:schemeClr val="dk1"/>
              </a:buClr>
              <a:buSzPts val="1300"/>
              <a:buFont typeface="Calibri"/>
              <a:buNone/>
            </a:pPr>
            <a:r>
              <a:rPr lang="en-US"/>
              <a:t>Purchase requisitions can be duplicated, but it is important to note the following things before doing so:</a:t>
            </a:r>
            <a:endParaRPr/>
          </a:p>
          <a:p>
            <a:pPr indent="-285750" lvl="0" marL="285750" marR="0" rtl="0" algn="l">
              <a:lnSpc>
                <a:spcPct val="100000"/>
              </a:lnSpc>
              <a:spcBef>
                <a:spcPts val="0"/>
              </a:spcBef>
              <a:spcAft>
                <a:spcPts val="0"/>
              </a:spcAft>
              <a:buClr>
                <a:schemeClr val="dk1"/>
              </a:buClr>
              <a:buSzPts val="1300"/>
              <a:buFont typeface="Calibri"/>
              <a:buChar char="-"/>
            </a:pPr>
            <a:r>
              <a:rPr lang="en-US"/>
              <a:t>If the delivery date is after the current date, the PR will be copied as is. </a:t>
            </a:r>
            <a:endParaRPr/>
          </a:p>
          <a:p>
            <a:pPr indent="-285750" lvl="0" marL="285750" marR="0" rtl="0" algn="l">
              <a:lnSpc>
                <a:spcPct val="100000"/>
              </a:lnSpc>
              <a:spcBef>
                <a:spcPts val="0"/>
              </a:spcBef>
              <a:spcAft>
                <a:spcPts val="0"/>
              </a:spcAft>
              <a:buClr>
                <a:schemeClr val="dk1"/>
              </a:buClr>
              <a:buSzPts val="1300"/>
              <a:buFont typeface="Calibri"/>
              <a:buChar char="-"/>
            </a:pPr>
            <a:r>
              <a:rPr lang="en-US"/>
              <a:t>If the delivery date is before the current date or there is no delivery date, the system will automatically calculate it for 30 days later. </a:t>
            </a:r>
            <a:endParaRPr/>
          </a:p>
          <a:p>
            <a:pPr indent="-285750" lvl="0" marL="285750" marR="0" rtl="0" algn="l">
              <a:lnSpc>
                <a:spcPct val="100000"/>
              </a:lnSpc>
              <a:spcBef>
                <a:spcPts val="0"/>
              </a:spcBef>
              <a:spcAft>
                <a:spcPts val="0"/>
              </a:spcAft>
              <a:buClr>
                <a:schemeClr val="dk1"/>
              </a:buClr>
              <a:buSzPts val="1300"/>
              <a:buFont typeface="Calibri"/>
              <a:buChar char="-"/>
            </a:pPr>
            <a:r>
              <a:rPr lang="en-US"/>
              <a:t>Items or services that are deleted or blocked will not be duplicated.</a:t>
            </a:r>
            <a:endParaRPr/>
          </a:p>
          <a:p>
            <a:pPr indent="-285750" lvl="0" marL="285750" marR="0" rtl="0" algn="l">
              <a:lnSpc>
                <a:spcPct val="100000"/>
              </a:lnSpc>
              <a:spcBef>
                <a:spcPts val="0"/>
              </a:spcBef>
              <a:spcAft>
                <a:spcPts val="0"/>
              </a:spcAft>
              <a:buClr>
                <a:schemeClr val="dk1"/>
              </a:buClr>
              <a:buSzPts val="1300"/>
              <a:buFont typeface="Calibri"/>
              <a:buChar char="-"/>
            </a:pPr>
            <a:r>
              <a:rPr lang="en-US"/>
              <a:t>Modifications can be made to the duplicated PR.</a:t>
            </a:r>
            <a:endParaRPr/>
          </a:p>
          <a:p>
            <a:pPr indent="-285750" lvl="0" marL="285750" marR="0" rtl="0" algn="l">
              <a:lnSpc>
                <a:spcPct val="100000"/>
              </a:lnSpc>
              <a:spcBef>
                <a:spcPts val="0"/>
              </a:spcBef>
              <a:spcAft>
                <a:spcPts val="0"/>
              </a:spcAft>
              <a:buClr>
                <a:schemeClr val="dk1"/>
              </a:buClr>
              <a:buSzPts val="1300"/>
              <a:buFont typeface="Calibri"/>
              <a:buChar char="-"/>
            </a:pPr>
            <a:r>
              <a:rPr lang="en-US"/>
              <a:t>The default name of the PR will be “Copy of” followed by the name of the initial label. </a:t>
            </a:r>
            <a:endParaRPr/>
          </a:p>
          <a:p>
            <a:pPr indent="0" lvl="0" marL="0" marR="0" rtl="0" algn="l">
              <a:lnSpc>
                <a:spcPct val="100000"/>
              </a:lnSpc>
              <a:spcBef>
                <a:spcPts val="0"/>
              </a:spcBef>
              <a:spcAft>
                <a:spcPts val="0"/>
              </a:spcAft>
              <a:buClr>
                <a:schemeClr val="dk1"/>
              </a:buClr>
              <a:buSzPts val="1300"/>
              <a:buFont typeface="Calibri"/>
              <a:buNone/>
            </a:pPr>
            <a:r>
              <a:t/>
            </a:r>
            <a:endParaRPr/>
          </a:p>
          <a:p>
            <a:pPr indent="0" lvl="0" marL="0" marR="0" rtl="0" algn="l">
              <a:lnSpc>
                <a:spcPct val="100000"/>
              </a:lnSpc>
              <a:spcBef>
                <a:spcPts val="0"/>
              </a:spcBef>
              <a:spcAft>
                <a:spcPts val="0"/>
              </a:spcAft>
              <a:buClr>
                <a:schemeClr val="dk1"/>
              </a:buClr>
              <a:buSzPts val="1300"/>
              <a:buFont typeface="Calibri"/>
              <a:buNone/>
            </a:pPr>
            <a:r>
              <a:rPr lang="en-US"/>
              <a:t>In order to duplicate a purchase requisition, open the requisition you would like to duplicate, and then select Duplicate P R from the Other Actions drop-down menu.</a:t>
            </a:r>
            <a:endParaRPr/>
          </a:p>
          <a:p>
            <a:pPr indent="0" lvl="0" marL="0" rtl="0" algn="l">
              <a:lnSpc>
                <a:spcPct val="100000"/>
              </a:lnSpc>
              <a:spcBef>
                <a:spcPts val="0"/>
              </a:spcBef>
              <a:spcAft>
                <a:spcPts val="0"/>
              </a:spcAft>
              <a:buSzPts val="1400"/>
              <a:buNone/>
            </a:pPr>
            <a:r>
              <a:t/>
            </a:r>
            <a:endParaRPr/>
          </a:p>
        </p:txBody>
      </p:sp>
      <p:sp>
        <p:nvSpPr>
          <p:cNvPr id="477" name="Google Shape;477;p33: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Google Shape;490;p34: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p34: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marR="0" rtl="0" algn="l">
              <a:lnSpc>
                <a:spcPct val="100000"/>
              </a:lnSpc>
              <a:spcBef>
                <a:spcPts val="0"/>
              </a:spcBef>
              <a:spcAft>
                <a:spcPts val="0"/>
              </a:spcAft>
              <a:buClr>
                <a:srgbClr val="000000"/>
              </a:buClr>
              <a:buSzPts val="1200"/>
              <a:buFont typeface="Calibri"/>
              <a:buNone/>
            </a:pPr>
            <a:r>
              <a:rPr lang="en-US" sz="1200">
                <a:solidFill>
                  <a:srgbClr val="000000"/>
                </a:solidFill>
                <a:latin typeface="Calibri"/>
                <a:ea typeface="Calibri"/>
                <a:cs typeface="Calibri"/>
                <a:sym typeface="Calibri"/>
              </a:rPr>
              <a:t>Requisitioners can cancel a PR before or after submitting them for approval. </a:t>
            </a:r>
            <a:endParaRPr/>
          </a:p>
          <a:p>
            <a:pPr indent="0" lvl="0" marL="0" rtl="0" algn="l">
              <a:lnSpc>
                <a:spcPct val="100000"/>
              </a:lnSpc>
              <a:spcBef>
                <a:spcPts val="0"/>
              </a:spcBef>
              <a:spcAft>
                <a:spcPts val="0"/>
              </a:spcAft>
              <a:buSzPts val="1400"/>
              <a:buNone/>
            </a:pPr>
            <a:br>
              <a:rPr lang="en-US" sz="1200">
                <a:solidFill>
                  <a:srgbClr val="000000"/>
                </a:solidFill>
                <a:latin typeface="Calibri"/>
                <a:ea typeface="Calibri"/>
                <a:cs typeface="Calibri"/>
                <a:sym typeface="Calibri"/>
              </a:rPr>
            </a:br>
            <a:r>
              <a:rPr lang="en-US" sz="1200">
                <a:solidFill>
                  <a:srgbClr val="000000"/>
                </a:solidFill>
                <a:latin typeface="Calibri"/>
                <a:ea typeface="Calibri"/>
                <a:cs typeface="Calibri"/>
                <a:sym typeface="Calibri"/>
              </a:rPr>
              <a:t>In order to cancel a requisition, open the requisition you would like to cancel, and then select Cancel Requisition from the Other Actions drop-down menu.</a:t>
            </a:r>
            <a:endParaRPr sz="1200"/>
          </a:p>
        </p:txBody>
      </p:sp>
      <p:sp>
        <p:nvSpPr>
          <p:cNvPr id="492" name="Google Shape;492;p34: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4" name="Shape 504"/>
        <p:cNvGrpSpPr/>
        <p:nvPr/>
      </p:nvGrpSpPr>
      <p:grpSpPr>
        <a:xfrm>
          <a:off x="0" y="0"/>
          <a:ext cx="0" cy="0"/>
          <a:chOff x="0" y="0"/>
          <a:chExt cx="0" cy="0"/>
        </a:xfrm>
      </p:grpSpPr>
      <p:sp>
        <p:nvSpPr>
          <p:cNvPr id="505" name="Google Shape;505;g814286f1e8_0_0:notes"/>
          <p:cNvSpPr/>
          <p:nvPr>
            <p:ph idx="2" type="sldImg"/>
          </p:nvPr>
        </p:nvSpPr>
        <p:spPr>
          <a:xfrm>
            <a:off x="1120775" y="693738"/>
            <a:ext cx="4616400" cy="34623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814286f1e8_0_0:notes"/>
          <p:cNvSpPr txBox="1"/>
          <p:nvPr>
            <p:ph idx="1" type="body"/>
          </p:nvPr>
        </p:nvSpPr>
        <p:spPr>
          <a:xfrm>
            <a:off x="685800" y="4387138"/>
            <a:ext cx="5486400" cy="4156200"/>
          </a:xfrm>
          <a:prstGeom prst="rect">
            <a:avLst/>
          </a:prstGeom>
        </p:spPr>
        <p:txBody>
          <a:bodyPr anchorCtr="0" anchor="t" bIns="45725" lIns="91475" spcFirstLastPara="1" rIns="91475" wrap="square" tIns="45725">
            <a:noAutofit/>
          </a:bodyPr>
          <a:lstStyle/>
          <a:p>
            <a:pPr indent="0" lvl="0" marL="0" rtl="0" algn="l">
              <a:spcBef>
                <a:spcPts val="0"/>
              </a:spcBef>
              <a:spcAft>
                <a:spcPts val="0"/>
              </a:spcAft>
              <a:buNone/>
            </a:pPr>
            <a:r>
              <a:t/>
            </a:r>
            <a:endParaRPr/>
          </a:p>
        </p:txBody>
      </p:sp>
      <p:sp>
        <p:nvSpPr>
          <p:cNvPr id="507" name="Google Shape;507;g814286f1e8_0_0:notes"/>
          <p:cNvSpPr txBox="1"/>
          <p:nvPr>
            <p:ph idx="12" type="sldNum"/>
          </p:nvPr>
        </p:nvSpPr>
        <p:spPr>
          <a:xfrm>
            <a:off x="3884615" y="8772669"/>
            <a:ext cx="2971800" cy="461700"/>
          </a:xfrm>
          <a:prstGeom prst="rect">
            <a:avLst/>
          </a:prstGeom>
        </p:spPr>
        <p:txBody>
          <a:bodyPr anchorCtr="0" anchor="b" bIns="45725" lIns="91475" spcFirstLastPara="1" rIns="91475" wrap="square" tIns="45725">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p30: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30: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sz="1300">
                <a:solidFill>
                  <a:schemeClr val="dk1"/>
                </a:solidFill>
                <a:latin typeface="Calibri"/>
                <a:ea typeface="Calibri"/>
                <a:cs typeface="Calibri"/>
                <a:sym typeface="Calibri"/>
              </a:rPr>
              <a:t>Now that you have learned about creating an open order, we will demonstrate this process.</a:t>
            </a:r>
            <a:endParaRPr/>
          </a:p>
        </p:txBody>
      </p:sp>
      <p:sp>
        <p:nvSpPr>
          <p:cNvPr id="515" name="Google Shape;515;p30: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Google Shape;522;p35: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35: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Now, it’s time to check what you have learned. Choose the answer that best completes the statement: Creating an open order…</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300"/>
              <a:buFont typeface="Calibri"/>
              <a:buNone/>
            </a:pPr>
            <a:r>
              <a:rPr lang="en-US"/>
              <a:t>Option A: </a:t>
            </a:r>
            <a:r>
              <a:rPr lang="en-US" sz="1200">
                <a:solidFill>
                  <a:srgbClr val="FFFFFF"/>
                </a:solidFill>
                <a:latin typeface="Calibri"/>
                <a:ea typeface="Calibri"/>
                <a:cs typeface="Calibri"/>
                <a:sym typeface="Calibri"/>
              </a:rPr>
              <a:t>Means that it is an incomplete requisition</a:t>
            </a:r>
            <a:r>
              <a:rPr lang="en-US"/>
              <a:t>.</a:t>
            </a:r>
            <a:endParaRPr/>
          </a:p>
          <a:p>
            <a:pPr indent="0" lvl="0" marL="0" rtl="0" algn="l">
              <a:lnSpc>
                <a:spcPct val="100000"/>
              </a:lnSpc>
              <a:spcBef>
                <a:spcPts val="0"/>
              </a:spcBef>
              <a:spcAft>
                <a:spcPts val="0"/>
              </a:spcAft>
              <a:buSzPts val="1400"/>
              <a:buNone/>
            </a:pPr>
            <a:r>
              <a:rPr lang="en-US"/>
              <a:t>Option B: </a:t>
            </a:r>
            <a:r>
              <a:rPr lang="en-US" sz="1200">
                <a:solidFill>
                  <a:srgbClr val="FFFFFF"/>
                </a:solidFill>
                <a:latin typeface="Calibri"/>
                <a:ea typeface="Calibri"/>
                <a:cs typeface="Calibri"/>
                <a:sym typeface="Calibri"/>
              </a:rPr>
              <a:t>Allows multiple order releases without generating a new purchase requisition each time.</a:t>
            </a:r>
            <a:endParaRPr/>
          </a:p>
          <a:p>
            <a:pPr indent="0" lvl="0" marL="0" rtl="0" algn="l">
              <a:lnSpc>
                <a:spcPct val="100000"/>
              </a:lnSpc>
              <a:spcBef>
                <a:spcPts val="0"/>
              </a:spcBef>
              <a:spcAft>
                <a:spcPts val="0"/>
              </a:spcAft>
              <a:buSzPts val="1400"/>
              <a:buNone/>
            </a:pPr>
            <a:r>
              <a:rPr lang="en-US"/>
              <a:t>Option C: </a:t>
            </a:r>
            <a:r>
              <a:rPr lang="en-US" sz="1200">
                <a:solidFill>
                  <a:srgbClr val="FFFFFF"/>
                </a:solidFill>
                <a:latin typeface="Calibri"/>
                <a:ea typeface="Calibri"/>
                <a:cs typeface="Calibri"/>
                <a:sym typeface="Calibri"/>
              </a:rPr>
              <a:t>Gives suppliers the ability to modify the order.</a:t>
            </a:r>
            <a:endParaRPr/>
          </a:p>
          <a:p>
            <a:pPr indent="0" lvl="0" marL="0" rtl="0" algn="l">
              <a:lnSpc>
                <a:spcPct val="100000"/>
              </a:lnSpc>
              <a:spcBef>
                <a:spcPts val="0"/>
              </a:spcBef>
              <a:spcAft>
                <a:spcPts val="0"/>
              </a:spcAft>
              <a:buSzPts val="1400"/>
              <a:buNone/>
            </a:pPr>
            <a:r>
              <a:rPr lang="en-US"/>
              <a:t>Option D: </a:t>
            </a:r>
            <a:r>
              <a:rPr lang="en-US" sz="1200">
                <a:solidFill>
                  <a:srgbClr val="FFFFFF"/>
                </a:solidFill>
                <a:latin typeface="Calibri"/>
                <a:ea typeface="Calibri"/>
                <a:cs typeface="Calibri"/>
                <a:sym typeface="Calibri"/>
              </a:rPr>
              <a:t>Gives requisitioners the ability to modify the order.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correct answer is B. Creating an open order allows multiple order releases without generating a new purchase requisition each time. </a:t>
            </a:r>
            <a:endParaRPr/>
          </a:p>
          <a:p>
            <a:pPr indent="0" lvl="0" marL="0" rtl="0" algn="l">
              <a:lnSpc>
                <a:spcPct val="100000"/>
              </a:lnSpc>
              <a:spcBef>
                <a:spcPts val="0"/>
              </a:spcBef>
              <a:spcAft>
                <a:spcPts val="0"/>
              </a:spcAft>
              <a:buSzPts val="1400"/>
              <a:buNone/>
            </a:pPr>
            <a:r>
              <a:t/>
            </a:r>
            <a:endParaRPr/>
          </a:p>
        </p:txBody>
      </p:sp>
      <p:sp>
        <p:nvSpPr>
          <p:cNvPr id="524" name="Google Shape;524;p35: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3: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3: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Hello! Welcome to the Creating and Editing Requisitions course. </a:t>
            </a:r>
            <a:endParaRPr/>
          </a:p>
          <a:p>
            <a:pPr indent="0" lvl="0" marL="0" rtl="0" algn="l">
              <a:lnSpc>
                <a:spcPct val="100000"/>
              </a:lnSpc>
              <a:spcBef>
                <a:spcPts val="0"/>
              </a:spcBef>
              <a:spcAft>
                <a:spcPts val="0"/>
              </a:spcAft>
              <a:buSzPts val="1400"/>
              <a:buNone/>
            </a:pPr>
            <a:r>
              <a:t/>
            </a:r>
            <a:endParaRPr/>
          </a:p>
        </p:txBody>
      </p:sp>
      <p:sp>
        <p:nvSpPr>
          <p:cNvPr id="192" name="Google Shape;192;p3: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Google Shape;540;p36: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1" name="Google Shape;541;p36: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Choose the most accurate statement regarding Subscription and Milestone purchases.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Option A: </a:t>
            </a:r>
            <a:r>
              <a:rPr lang="en-US" sz="1200">
                <a:solidFill>
                  <a:srgbClr val="FFFFFF"/>
                </a:solidFill>
                <a:latin typeface="Calibri"/>
                <a:ea typeface="Calibri"/>
                <a:cs typeface="Calibri"/>
                <a:sym typeface="Calibri"/>
              </a:rPr>
              <a:t>Subscription purchases do not reoccur. </a:t>
            </a:r>
            <a:endParaRPr/>
          </a:p>
          <a:p>
            <a:pPr indent="0" lvl="0" marL="0" marR="0" rtl="0" algn="l">
              <a:lnSpc>
                <a:spcPct val="100000"/>
              </a:lnSpc>
              <a:spcBef>
                <a:spcPts val="0"/>
              </a:spcBef>
              <a:spcAft>
                <a:spcPts val="0"/>
              </a:spcAft>
              <a:buClr>
                <a:schemeClr val="dk1"/>
              </a:buClr>
              <a:buSzPts val="1300"/>
              <a:buFont typeface="Calibri"/>
              <a:buNone/>
            </a:pPr>
            <a:r>
              <a:rPr lang="en-US"/>
              <a:t>Option B: </a:t>
            </a:r>
            <a:r>
              <a:rPr lang="en-US" sz="1200">
                <a:solidFill>
                  <a:srgbClr val="FFFFFF"/>
                </a:solidFill>
                <a:latin typeface="Calibri"/>
                <a:ea typeface="Calibri"/>
                <a:cs typeface="Calibri"/>
                <a:sym typeface="Calibri"/>
              </a:rPr>
              <a:t>There is no difference between subscription and milestone purchases. </a:t>
            </a:r>
            <a:endParaRPr/>
          </a:p>
          <a:p>
            <a:pPr indent="0" lvl="0" marL="0" rtl="0" algn="l">
              <a:lnSpc>
                <a:spcPct val="100000"/>
              </a:lnSpc>
              <a:spcBef>
                <a:spcPts val="0"/>
              </a:spcBef>
              <a:spcAft>
                <a:spcPts val="0"/>
              </a:spcAft>
              <a:buSzPts val="1400"/>
              <a:buNone/>
            </a:pPr>
            <a:r>
              <a:rPr lang="en-US"/>
              <a:t>Option C: </a:t>
            </a:r>
            <a:r>
              <a:rPr lang="en-US" sz="1200">
                <a:solidFill>
                  <a:srgbClr val="FFFFFF"/>
                </a:solidFill>
                <a:latin typeface="Calibri"/>
                <a:ea typeface="Calibri"/>
                <a:cs typeface="Calibri"/>
                <a:sym typeface="Calibri"/>
              </a:rPr>
              <a:t>Milestone purchases are set to weekly or monthly occurrences. </a:t>
            </a:r>
            <a:endParaRPr/>
          </a:p>
          <a:p>
            <a:pPr indent="0" lvl="0" marL="0" rtl="0" algn="l">
              <a:lnSpc>
                <a:spcPct val="100000"/>
              </a:lnSpc>
              <a:spcBef>
                <a:spcPts val="0"/>
              </a:spcBef>
              <a:spcAft>
                <a:spcPts val="0"/>
              </a:spcAft>
              <a:buSzPts val="1400"/>
              <a:buNone/>
            </a:pPr>
            <a:r>
              <a:rPr lang="en-US"/>
              <a:t>Option D: </a:t>
            </a:r>
            <a:r>
              <a:rPr lang="en-US" sz="1200">
                <a:solidFill>
                  <a:srgbClr val="FFFFFF"/>
                </a:solidFill>
                <a:latin typeface="Calibri"/>
                <a:ea typeface="Calibri"/>
                <a:cs typeface="Calibri"/>
                <a:sym typeface="Calibri"/>
              </a:rPr>
              <a:t>Milestone purchases allow requisitioners to customize reorder dates.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correct answer is D, milestone purchases allow requisitioners to customize reorder dates while subscription purchases reoccur.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542" name="Google Shape;542;p36: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Google Shape;558;p37: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p37: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Select the best answer to the following question: Which of the following is true when duplicating a requisition.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Option A: </a:t>
            </a:r>
            <a:r>
              <a:rPr lang="en-US" sz="1200">
                <a:solidFill>
                  <a:srgbClr val="FFFFFF"/>
                </a:solidFill>
                <a:latin typeface="Calibri"/>
                <a:ea typeface="Calibri"/>
                <a:cs typeface="Calibri"/>
                <a:sym typeface="Calibri"/>
              </a:rPr>
              <a:t>Delivery dates will never be copied over. </a:t>
            </a:r>
            <a:endParaRPr/>
          </a:p>
          <a:p>
            <a:pPr indent="0" lvl="0" marL="0" marR="0" rtl="0" algn="l">
              <a:lnSpc>
                <a:spcPct val="100000"/>
              </a:lnSpc>
              <a:spcBef>
                <a:spcPts val="0"/>
              </a:spcBef>
              <a:spcAft>
                <a:spcPts val="0"/>
              </a:spcAft>
              <a:buClr>
                <a:schemeClr val="dk1"/>
              </a:buClr>
              <a:buSzPts val="1300"/>
              <a:buFont typeface="Calibri"/>
              <a:buNone/>
            </a:pPr>
            <a:r>
              <a:rPr lang="en-US"/>
              <a:t>Option B: </a:t>
            </a:r>
            <a:r>
              <a:rPr lang="en-US" sz="1200">
                <a:solidFill>
                  <a:srgbClr val="FFFFFF"/>
                </a:solidFill>
                <a:latin typeface="Calibri"/>
                <a:ea typeface="Calibri"/>
                <a:cs typeface="Calibri"/>
                <a:sym typeface="Calibri"/>
              </a:rPr>
              <a:t>There is no difference between subscription and milestone purchases. All items from the initial purchase requisition will be copied over.</a:t>
            </a:r>
            <a:endParaRPr/>
          </a:p>
          <a:p>
            <a:pPr indent="0" lvl="0" marL="0" rtl="0" algn="l">
              <a:lnSpc>
                <a:spcPct val="100000"/>
              </a:lnSpc>
              <a:spcBef>
                <a:spcPts val="0"/>
              </a:spcBef>
              <a:spcAft>
                <a:spcPts val="0"/>
              </a:spcAft>
              <a:buSzPts val="1400"/>
              <a:buNone/>
            </a:pPr>
            <a:r>
              <a:rPr lang="en-US"/>
              <a:t>Option C: </a:t>
            </a:r>
            <a:r>
              <a:rPr lang="en-US" sz="1200">
                <a:solidFill>
                  <a:srgbClr val="FFFFFF"/>
                </a:solidFill>
                <a:latin typeface="Calibri"/>
                <a:ea typeface="Calibri"/>
                <a:cs typeface="Calibri"/>
                <a:sym typeface="Calibri"/>
              </a:rPr>
              <a:t>Only valid items will be copied  over.  </a:t>
            </a:r>
            <a:endParaRPr/>
          </a:p>
          <a:p>
            <a:pPr indent="0" lvl="0" marL="0" rtl="0" algn="l">
              <a:lnSpc>
                <a:spcPct val="100000"/>
              </a:lnSpc>
              <a:spcBef>
                <a:spcPts val="0"/>
              </a:spcBef>
              <a:spcAft>
                <a:spcPts val="0"/>
              </a:spcAft>
              <a:buSzPts val="1400"/>
              <a:buNone/>
            </a:pPr>
            <a:r>
              <a:rPr lang="en-US"/>
              <a:t>Option D: </a:t>
            </a:r>
            <a:r>
              <a:rPr lang="en-US" sz="1200">
                <a:solidFill>
                  <a:srgbClr val="FFFFFF"/>
                </a:solidFill>
                <a:latin typeface="Calibri"/>
                <a:ea typeface="Calibri"/>
                <a:cs typeface="Calibri"/>
                <a:sym typeface="Calibri"/>
              </a:rPr>
              <a:t>Modifications cannot be made after duplicating a PR.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correct answer is C, only valid items will be copied over when duplicating a requisition. Blocked or deleted items will not be copied. </a:t>
            </a:r>
            <a:endParaRPr/>
          </a:p>
        </p:txBody>
      </p:sp>
      <p:sp>
        <p:nvSpPr>
          <p:cNvPr id="560" name="Google Shape;560;p37: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5" name="Shape 575"/>
        <p:cNvGrpSpPr/>
        <p:nvPr/>
      </p:nvGrpSpPr>
      <p:grpSpPr>
        <a:xfrm>
          <a:off x="0" y="0"/>
          <a:ext cx="0" cy="0"/>
          <a:chOff x="0" y="0"/>
          <a:chExt cx="0" cy="0"/>
        </a:xfrm>
      </p:grpSpPr>
      <p:sp>
        <p:nvSpPr>
          <p:cNvPr id="576" name="Google Shape;576;p38: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7" name="Google Shape;577;p38: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Now, you have learned about reviewing and approving a purchase requisition and we will recap what you have learned. </a:t>
            </a:r>
            <a:endParaRPr/>
          </a:p>
        </p:txBody>
      </p:sp>
      <p:sp>
        <p:nvSpPr>
          <p:cNvPr id="578" name="Google Shape;578;p38: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Google Shape;583;p40: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p40: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Now that you are familiar with the process, please note the following takeaways.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Firstly, on-contract purchases can be made from hosted catalogs or punch out catalogs. Hosted catalogs are internal, while punch out catalogs are external and managed by suppliers.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Also, there are 2 other purchase types: off-contract and after-the-fact. Off-contract purchases go to the requisitioner or procurement officer for sourcing, based on the requester's delegated authority. After-the-fact purchases occur where a purchase has already been completed outside of A P P</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Next, please remember that various modifications can be made to requisitions, such as open orders or subscription purchases.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Lastly, with the required approval process, requisitions will be monitored and managed efficiently in the central A P P system. </a:t>
            </a:r>
            <a:endParaRPr/>
          </a:p>
        </p:txBody>
      </p:sp>
      <p:sp>
        <p:nvSpPr>
          <p:cNvPr id="585" name="Google Shape;585;p40: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Google Shape;620;g610d08ff81_2_51: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1" name="Google Shape;621;g610d08ff81_2_51: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Hello, everyone! Welcome to the Reviewing and Approving Purchase Requisitions Course. </a:t>
            </a:r>
            <a:endParaRPr/>
          </a:p>
        </p:txBody>
      </p:sp>
      <p:sp>
        <p:nvSpPr>
          <p:cNvPr id="622" name="Google Shape;622;g610d08ff81_2_51: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8" name="Shape 628"/>
        <p:cNvGrpSpPr/>
        <p:nvPr/>
      </p:nvGrpSpPr>
      <p:grpSpPr>
        <a:xfrm>
          <a:off x="0" y="0"/>
          <a:ext cx="0" cy="0"/>
          <a:chOff x="0" y="0"/>
          <a:chExt cx="0" cy="0"/>
        </a:xfrm>
      </p:grpSpPr>
      <p:sp>
        <p:nvSpPr>
          <p:cNvPr id="629" name="Google Shape;629;g610d08ff81_2_60: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g610d08ff81_2_60: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During this course, we will provide an overview of the purchase requisition approval workflow and teach you how to review and approve a purchase requisition. At the end of the course, we will review the process flow and wrap up the course. </a:t>
            </a:r>
            <a:endParaRPr/>
          </a:p>
        </p:txBody>
      </p:sp>
      <p:sp>
        <p:nvSpPr>
          <p:cNvPr id="631" name="Google Shape;631;g610d08ff81_2_60: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8" name="Shape 638"/>
        <p:cNvGrpSpPr/>
        <p:nvPr/>
      </p:nvGrpSpPr>
      <p:grpSpPr>
        <a:xfrm>
          <a:off x="0" y="0"/>
          <a:ext cx="0" cy="0"/>
          <a:chOff x="0" y="0"/>
          <a:chExt cx="0" cy="0"/>
        </a:xfrm>
      </p:grpSpPr>
      <p:sp>
        <p:nvSpPr>
          <p:cNvPr id="639" name="Google Shape;639;g610d08ff81_2_77: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0" name="Google Shape;640;g610d08ff81_2_77: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Now, you will learn how to review and approve a purchase requisition in APP.</a:t>
            </a:r>
            <a:endParaRPr/>
          </a:p>
        </p:txBody>
      </p:sp>
      <p:sp>
        <p:nvSpPr>
          <p:cNvPr id="641" name="Google Shape;641;g610d08ff81_2_77: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5" name="Shape 645"/>
        <p:cNvGrpSpPr/>
        <p:nvPr/>
      </p:nvGrpSpPr>
      <p:grpSpPr>
        <a:xfrm>
          <a:off x="0" y="0"/>
          <a:ext cx="0" cy="0"/>
          <a:chOff x="0" y="0"/>
          <a:chExt cx="0" cy="0"/>
        </a:xfrm>
      </p:grpSpPr>
      <p:sp>
        <p:nvSpPr>
          <p:cNvPr id="646" name="Google Shape;646;g610d08ff81_2_83: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g610d08ff81_2_83: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solidFill>
                  <a:srgbClr val="000000"/>
                </a:solidFill>
                <a:latin typeface="Calibri"/>
                <a:ea typeface="Calibri"/>
                <a:cs typeface="Calibri"/>
                <a:sym typeface="Calibri"/>
              </a:rPr>
              <a:t>The system uses one work flow that allows agency administrators to develop customized approval pathways based off the agency’s needs. The approval workflow will account for all necessary approvers. </a:t>
            </a:r>
            <a:endParaRPr/>
          </a:p>
          <a:p>
            <a:pPr indent="0" lvl="0" marL="0" rtl="0" algn="l">
              <a:lnSpc>
                <a:spcPct val="100000"/>
              </a:lnSpc>
              <a:spcBef>
                <a:spcPts val="0"/>
              </a:spcBef>
              <a:spcAft>
                <a:spcPts val="0"/>
              </a:spcAft>
              <a:buSzPts val="1400"/>
              <a:buNone/>
            </a:pPr>
            <a:r>
              <a:t/>
            </a:r>
            <a:endParaRPr>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a:solidFill>
                  <a:srgbClr val="000000"/>
                </a:solidFill>
                <a:latin typeface="Calibri"/>
                <a:ea typeface="Calibri"/>
                <a:cs typeface="Calibri"/>
                <a:sym typeface="Calibri"/>
              </a:rPr>
              <a:t>Approvers will review information and validate the budget allocation string. The budget information will be validated through AFIS. Approvers have the ability to modify budget information. If there is an integration error, it will be routed to a designated Finance approver to assist. </a:t>
            </a:r>
            <a:endParaRPr/>
          </a:p>
          <a:p>
            <a:pPr indent="0" lvl="0" marL="0" rtl="0" algn="l">
              <a:lnSpc>
                <a:spcPct val="100000"/>
              </a:lnSpc>
              <a:spcBef>
                <a:spcPts val="0"/>
              </a:spcBef>
              <a:spcAft>
                <a:spcPts val="0"/>
              </a:spcAft>
              <a:buSzPts val="1400"/>
              <a:buNone/>
            </a:pPr>
            <a:r>
              <a:t/>
            </a:r>
            <a:endParaRPr>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US">
                <a:solidFill>
                  <a:srgbClr val="000000"/>
                </a:solidFill>
                <a:latin typeface="Calibri"/>
                <a:ea typeface="Calibri"/>
                <a:cs typeface="Calibri"/>
                <a:sym typeface="Calibri"/>
              </a:rPr>
              <a:t>Once a requisition is approved, the associated purchase order is automatically created, unless the it is an open order. In this case, it will remain as a purchase requisition until the order is released.</a:t>
            </a:r>
            <a:endParaRPr/>
          </a:p>
          <a:p>
            <a:pPr indent="0" lvl="0" marL="0" rtl="0" algn="l">
              <a:lnSpc>
                <a:spcPct val="100000"/>
              </a:lnSpc>
              <a:spcBef>
                <a:spcPts val="0"/>
              </a:spcBef>
              <a:spcAft>
                <a:spcPts val="0"/>
              </a:spcAft>
              <a:buSzPts val="1400"/>
              <a:buNone/>
            </a:pPr>
            <a:r>
              <a:t/>
            </a:r>
            <a:endParaRPr/>
          </a:p>
        </p:txBody>
      </p:sp>
      <p:sp>
        <p:nvSpPr>
          <p:cNvPr id="648" name="Google Shape;648;g610d08ff81_2_83: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5" name="Shape 655"/>
        <p:cNvGrpSpPr/>
        <p:nvPr/>
      </p:nvGrpSpPr>
      <p:grpSpPr>
        <a:xfrm>
          <a:off x="0" y="0"/>
          <a:ext cx="0" cy="0"/>
          <a:chOff x="0" y="0"/>
          <a:chExt cx="0" cy="0"/>
        </a:xfrm>
      </p:grpSpPr>
      <p:sp>
        <p:nvSpPr>
          <p:cNvPr id="656" name="Google Shape;656;g610d08ff81_2_92: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g610d08ff81_2_92: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We will now show you how to review and approve a purchase requisition in APP.</a:t>
            </a:r>
            <a:endParaRPr/>
          </a:p>
        </p:txBody>
      </p:sp>
      <p:sp>
        <p:nvSpPr>
          <p:cNvPr id="658" name="Google Shape;658;g610d08ff81_2_92: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4" name="Shape 664"/>
        <p:cNvGrpSpPr/>
        <p:nvPr/>
      </p:nvGrpSpPr>
      <p:grpSpPr>
        <a:xfrm>
          <a:off x="0" y="0"/>
          <a:ext cx="0" cy="0"/>
          <a:chOff x="0" y="0"/>
          <a:chExt cx="0" cy="0"/>
        </a:xfrm>
      </p:grpSpPr>
      <p:sp>
        <p:nvSpPr>
          <p:cNvPr id="665" name="Google Shape;665;g610d08ff81_2_100: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6" name="Google Shape;666;g610d08ff81_2_100: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Please refer to these steps when trying to review and approve a purchase requisition in APP.</a:t>
            </a:r>
            <a:endParaRPr/>
          </a:p>
        </p:txBody>
      </p:sp>
      <p:sp>
        <p:nvSpPr>
          <p:cNvPr id="667" name="Google Shape;667;g610d08ff81_2_100: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4: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4: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During this course, we will provide an overview of the Creating and Editing Requisitions process and teach you how to create various requisition types, including an On-Contract Purchase, an Off-Contract Purchase. and an After-the-Fact Purchase. Also, you will learn how to modify purchase requisitions. At the end of the course, we will review the process flow and wrap up the course. </a:t>
            </a:r>
            <a:endParaRPr/>
          </a:p>
        </p:txBody>
      </p:sp>
      <p:sp>
        <p:nvSpPr>
          <p:cNvPr id="201" name="Google Shape;201;p4: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3" name="Shape 673"/>
        <p:cNvGrpSpPr/>
        <p:nvPr/>
      </p:nvGrpSpPr>
      <p:grpSpPr>
        <a:xfrm>
          <a:off x="0" y="0"/>
          <a:ext cx="0" cy="0"/>
          <a:chOff x="0" y="0"/>
          <a:chExt cx="0" cy="0"/>
        </a:xfrm>
      </p:grpSpPr>
      <p:sp>
        <p:nvSpPr>
          <p:cNvPr id="674" name="Google Shape;674;g610d08ff81_2_108: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5" name="Google Shape;675;g610d08ff81_2_108: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Now, you will learn how to send a purchase order to a supplier. </a:t>
            </a:r>
            <a:endParaRPr/>
          </a:p>
        </p:txBody>
      </p:sp>
      <p:sp>
        <p:nvSpPr>
          <p:cNvPr id="676" name="Google Shape;676;g610d08ff81_2_108: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Google Shape;681;g610d08ff81_2_114: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2" name="Google Shape;682;g610d08ff81_2_114: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Firstly, purchase orders are automatically sent to the supplier, unless it is an admin change order or the supplier is not on the supplier portal. Requisitioners have the ability to manually send a purchase order for acknowledgement. When sending a purchase order to a supplier for acknowledgement within APP, it is important to understand that only one supplier contact can be attached to each purchase order. This supplier contact is the only one who will be notified and requiring acknowledgement. Suppliers will be notified through the Supplier Portal that there is a Pending Acknowledgement, and they will also receive an email notification. If desired, Requisitioners can also directly email the PO to the supplier from the system.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 order to send a purchase order to a supplier, the requisitioner will need to fill in the Requestor field, attach a PDF of the PO, the name of the supplier contact and a message for the supplier contact. </a:t>
            </a:r>
            <a:endParaRPr/>
          </a:p>
        </p:txBody>
      </p:sp>
      <p:sp>
        <p:nvSpPr>
          <p:cNvPr id="683" name="Google Shape;683;g610d08ff81_2_114: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9" name="Shape 699"/>
        <p:cNvGrpSpPr/>
        <p:nvPr/>
      </p:nvGrpSpPr>
      <p:grpSpPr>
        <a:xfrm>
          <a:off x="0" y="0"/>
          <a:ext cx="0" cy="0"/>
          <a:chOff x="0" y="0"/>
          <a:chExt cx="0" cy="0"/>
        </a:xfrm>
      </p:grpSpPr>
      <p:sp>
        <p:nvSpPr>
          <p:cNvPr id="700" name="Google Shape;700;g610d08ff81_2_132: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1" name="Google Shape;701;g610d08ff81_2_132: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Now that you are familiar with the process, please note the following takeaways. Firstly, there is one approval workflow that each agency will modify based off its needs. At the end of the workflow, once the requisition is approved, the purchase order will be created. Second, please remember that AFIS will be integrated into the new system. Approvers should complete and validate budget allocation strings during the review process. Lastly, while approving a requisition, the budget allocation string is the only field that can be modified before choosing to approve or reject the requisition. </a:t>
            </a:r>
            <a:endParaRPr/>
          </a:p>
        </p:txBody>
      </p:sp>
      <p:sp>
        <p:nvSpPr>
          <p:cNvPr id="702" name="Google Shape;702;g610d08ff81_2_132: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2" name="Shape 732"/>
        <p:cNvGrpSpPr/>
        <p:nvPr/>
      </p:nvGrpSpPr>
      <p:grpSpPr>
        <a:xfrm>
          <a:off x="0" y="0"/>
          <a:ext cx="0" cy="0"/>
          <a:chOff x="0" y="0"/>
          <a:chExt cx="0" cy="0"/>
        </a:xfrm>
      </p:grpSpPr>
      <p:sp>
        <p:nvSpPr>
          <p:cNvPr id="733" name="Google Shape;733;g610d08ff81_7_0: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4" name="Google Shape;734;g610d08ff81_7_0: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Hello! Welcome to the Creating Receipts and Returns course.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735" name="Google Shape;735;g610d08ff81_7_0: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1" name="Shape 741"/>
        <p:cNvGrpSpPr/>
        <p:nvPr/>
      </p:nvGrpSpPr>
      <p:grpSpPr>
        <a:xfrm>
          <a:off x="0" y="0"/>
          <a:ext cx="0" cy="0"/>
          <a:chOff x="0" y="0"/>
          <a:chExt cx="0" cy="0"/>
        </a:xfrm>
      </p:grpSpPr>
      <p:sp>
        <p:nvSpPr>
          <p:cNvPr id="742" name="Google Shape;742;g610d08ff81_7_9: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3" name="Google Shape;743;g610d08ff81_7_9: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During this course, we will provide an overview of the Creating Receipts and Returns process and teach you how create and validate a receipt, edit and delete a receipt, create a mass receiving receipt and create a return. At the end of the course, we will review the process flow and wrap up the course.  </a:t>
            </a:r>
            <a:endParaRPr/>
          </a:p>
        </p:txBody>
      </p:sp>
      <p:sp>
        <p:nvSpPr>
          <p:cNvPr id="744" name="Google Shape;744;g610d08ff81_7_9: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1" name="Shape 751"/>
        <p:cNvGrpSpPr/>
        <p:nvPr/>
      </p:nvGrpSpPr>
      <p:grpSpPr>
        <a:xfrm>
          <a:off x="0" y="0"/>
          <a:ext cx="0" cy="0"/>
          <a:chOff x="0" y="0"/>
          <a:chExt cx="0" cy="0"/>
        </a:xfrm>
      </p:grpSpPr>
      <p:sp>
        <p:nvSpPr>
          <p:cNvPr id="752" name="Google Shape;752;g610d08ff81_7_18: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3" name="Google Shape;753;g610d08ff81_7_18: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During this course, we will explain the receipt and returns processes and recognize the key changes associated with these processes in A P P. We will demonstrate how to create and validate receipts, edit and delete receipts, and create returns.</a:t>
            </a:r>
            <a:endParaRPr/>
          </a:p>
        </p:txBody>
      </p:sp>
      <p:sp>
        <p:nvSpPr>
          <p:cNvPr id="754" name="Google Shape;754;g610d08ff81_7_18: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4" name="Shape 784"/>
        <p:cNvGrpSpPr/>
        <p:nvPr/>
      </p:nvGrpSpPr>
      <p:grpSpPr>
        <a:xfrm>
          <a:off x="0" y="0"/>
          <a:ext cx="0" cy="0"/>
          <a:chOff x="0" y="0"/>
          <a:chExt cx="0" cy="0"/>
        </a:xfrm>
      </p:grpSpPr>
      <p:sp>
        <p:nvSpPr>
          <p:cNvPr id="785" name="Google Shape;785;g610d08ff81_7_50: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6" name="Google Shape;786;g610d08ff81_7_50: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Now you will learn how to create and validate a receipt in A P P. </a:t>
            </a:r>
            <a:endParaRPr/>
          </a:p>
        </p:txBody>
      </p:sp>
      <p:sp>
        <p:nvSpPr>
          <p:cNvPr id="787" name="Google Shape;787;g610d08ff81_7_50: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1" name="Shape 791"/>
        <p:cNvGrpSpPr/>
        <p:nvPr/>
      </p:nvGrpSpPr>
      <p:grpSpPr>
        <a:xfrm>
          <a:off x="0" y="0"/>
          <a:ext cx="0" cy="0"/>
          <a:chOff x="0" y="0"/>
          <a:chExt cx="0" cy="0"/>
        </a:xfrm>
      </p:grpSpPr>
      <p:sp>
        <p:nvSpPr>
          <p:cNvPr id="792" name="Google Shape;792;g610d08ff81_7_56: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3" name="Google Shape;793;g610d08ff81_7_56: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Receivers have the ability to create a receipt from a purchase order. Please note that once the receipt is submitted, it is automatically approved In order to create a receipt, the Receiver must identify the delivery date and location, supplier and order. </a:t>
            </a:r>
            <a:endParaRPr/>
          </a:p>
        </p:txBody>
      </p:sp>
      <p:sp>
        <p:nvSpPr>
          <p:cNvPr id="794" name="Google Shape;794;g610d08ff81_7_56: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0" name="Shape 810"/>
        <p:cNvGrpSpPr/>
        <p:nvPr/>
      </p:nvGrpSpPr>
      <p:grpSpPr>
        <a:xfrm>
          <a:off x="0" y="0"/>
          <a:ext cx="0" cy="0"/>
          <a:chOff x="0" y="0"/>
          <a:chExt cx="0" cy="0"/>
        </a:xfrm>
      </p:grpSpPr>
      <p:sp>
        <p:nvSpPr>
          <p:cNvPr id="811" name="Google Shape;811;g610d08ff81_7_74: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2" name="Google Shape;812;g610d08ff81_7_74: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marR="0" rtl="0" algn="l">
              <a:lnSpc>
                <a:spcPct val="100000"/>
              </a:lnSpc>
              <a:spcBef>
                <a:spcPts val="0"/>
              </a:spcBef>
              <a:spcAft>
                <a:spcPts val="0"/>
              </a:spcAft>
              <a:buClr>
                <a:schemeClr val="dk1"/>
              </a:buClr>
              <a:buSzPts val="1300"/>
              <a:buFont typeface="Calibri"/>
              <a:buNone/>
            </a:pPr>
            <a:r>
              <a:rPr lang="en-US"/>
              <a:t>Reference the steps below to create and validate a receipt. Please note that you can download a quick-reference guide that details this process by clicking on the Resources link at the top right of this course. </a:t>
            </a:r>
            <a:endParaRPr/>
          </a:p>
          <a:p>
            <a:pPr indent="0" lvl="0" marL="0" rtl="0" algn="l">
              <a:lnSpc>
                <a:spcPct val="100000"/>
              </a:lnSpc>
              <a:spcBef>
                <a:spcPts val="0"/>
              </a:spcBef>
              <a:spcAft>
                <a:spcPts val="0"/>
              </a:spcAft>
              <a:buSzPts val="1400"/>
              <a:buNone/>
            </a:pPr>
            <a:r>
              <a:t/>
            </a:r>
            <a:endParaRPr/>
          </a:p>
        </p:txBody>
      </p:sp>
      <p:sp>
        <p:nvSpPr>
          <p:cNvPr id="813" name="Google Shape;813;g610d08ff81_7_74: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9" name="Shape 819"/>
        <p:cNvGrpSpPr/>
        <p:nvPr/>
      </p:nvGrpSpPr>
      <p:grpSpPr>
        <a:xfrm>
          <a:off x="0" y="0"/>
          <a:ext cx="0" cy="0"/>
          <a:chOff x="0" y="0"/>
          <a:chExt cx="0" cy="0"/>
        </a:xfrm>
      </p:grpSpPr>
      <p:sp>
        <p:nvSpPr>
          <p:cNvPr id="820" name="Google Shape;820;g610d08ff81_7_82: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1" name="Google Shape;821;g610d08ff81_7_82: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One thing to note is that the A P P will give suppliers the ability to create an advanced shipping notice. An advanced shipping notice is when the supplier is informing you ahead of time about what you will be receiving. These notices will act as notifications, and can be validated if desired. On the other hand, receivers have the ability to not use these notices. </a:t>
            </a:r>
            <a:endParaRPr/>
          </a:p>
        </p:txBody>
      </p:sp>
      <p:sp>
        <p:nvSpPr>
          <p:cNvPr id="822" name="Google Shape;822;g610d08ff81_7_82: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9: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9: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Now, you will learn how to create an on-contract purchase in A P P. </a:t>
            </a:r>
            <a:endParaRPr/>
          </a:p>
        </p:txBody>
      </p:sp>
      <p:sp>
        <p:nvSpPr>
          <p:cNvPr id="211" name="Google Shape;211;p9: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2" name="Shape 842"/>
        <p:cNvGrpSpPr/>
        <p:nvPr/>
      </p:nvGrpSpPr>
      <p:grpSpPr>
        <a:xfrm>
          <a:off x="0" y="0"/>
          <a:ext cx="0" cy="0"/>
          <a:chOff x="0" y="0"/>
          <a:chExt cx="0" cy="0"/>
        </a:xfrm>
      </p:grpSpPr>
      <p:sp>
        <p:nvSpPr>
          <p:cNvPr id="843" name="Google Shape;843;g610d08ff81_7_104: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4" name="Google Shape;844;g610d08ff81_7_104: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marR="0" rtl="0" algn="l">
              <a:lnSpc>
                <a:spcPct val="100000"/>
              </a:lnSpc>
              <a:spcBef>
                <a:spcPts val="0"/>
              </a:spcBef>
              <a:spcAft>
                <a:spcPts val="0"/>
              </a:spcAft>
              <a:buClr>
                <a:schemeClr val="dk1"/>
              </a:buClr>
              <a:buSzPts val="1300"/>
              <a:buFont typeface="Calibri"/>
              <a:buNone/>
            </a:pPr>
            <a:r>
              <a:rPr lang="en-US"/>
              <a:t>Now, you will learn how to edit and deleting a receipt in A P P.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845" name="Google Shape;845;g610d08ff81_7_104: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9" name="Shape 849"/>
        <p:cNvGrpSpPr/>
        <p:nvPr/>
      </p:nvGrpSpPr>
      <p:grpSpPr>
        <a:xfrm>
          <a:off x="0" y="0"/>
          <a:ext cx="0" cy="0"/>
          <a:chOff x="0" y="0"/>
          <a:chExt cx="0" cy="0"/>
        </a:xfrm>
      </p:grpSpPr>
      <p:sp>
        <p:nvSpPr>
          <p:cNvPr id="850" name="Google Shape;850;g610d08ff81_7_131: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1" name="Google Shape;851;g610d08ff81_7_131: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marR="0" rtl="0" algn="l">
              <a:lnSpc>
                <a:spcPct val="100000"/>
              </a:lnSpc>
              <a:spcBef>
                <a:spcPts val="0"/>
              </a:spcBef>
              <a:spcAft>
                <a:spcPts val="0"/>
              </a:spcAft>
              <a:buClr>
                <a:srgbClr val="000000"/>
              </a:buClr>
              <a:buSzPts val="1300"/>
              <a:buFont typeface="Calibri"/>
              <a:buNone/>
            </a:pPr>
            <a:r>
              <a:rPr lang="en-US">
                <a:solidFill>
                  <a:srgbClr val="000000"/>
                </a:solidFill>
                <a:latin typeface="Calibri"/>
                <a:ea typeface="Calibri"/>
                <a:cs typeface="Calibri"/>
                <a:sym typeface="Calibri"/>
              </a:rPr>
              <a:t>Receivers can delete a receipt if was created incorrectly. Receivers can delete receipts as long as an invoice has not been created from that receipt.</a:t>
            </a:r>
            <a:endParaRPr/>
          </a:p>
          <a:p>
            <a:pPr indent="0" lvl="0" marL="0" rtl="0" algn="l">
              <a:lnSpc>
                <a:spcPct val="100000"/>
              </a:lnSpc>
              <a:spcBef>
                <a:spcPts val="0"/>
              </a:spcBef>
              <a:spcAft>
                <a:spcPts val="0"/>
              </a:spcAft>
              <a:buSzPts val="1400"/>
              <a:buNone/>
            </a:pPr>
            <a:r>
              <a:t/>
            </a:r>
            <a:endParaRPr/>
          </a:p>
        </p:txBody>
      </p:sp>
      <p:sp>
        <p:nvSpPr>
          <p:cNvPr id="852" name="Google Shape;852;g610d08ff81_7_131: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0" name="Shape 870"/>
        <p:cNvGrpSpPr/>
        <p:nvPr/>
      </p:nvGrpSpPr>
      <p:grpSpPr>
        <a:xfrm>
          <a:off x="0" y="0"/>
          <a:ext cx="0" cy="0"/>
          <a:chOff x="0" y="0"/>
          <a:chExt cx="0" cy="0"/>
        </a:xfrm>
      </p:grpSpPr>
      <p:sp>
        <p:nvSpPr>
          <p:cNvPr id="871" name="Google Shape;871;g610d08ff81_7_151: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2" name="Google Shape;872;g610d08ff81_7_151: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marR="0" rtl="0" algn="l">
              <a:lnSpc>
                <a:spcPct val="100000"/>
              </a:lnSpc>
              <a:spcBef>
                <a:spcPts val="0"/>
              </a:spcBef>
              <a:spcAft>
                <a:spcPts val="0"/>
              </a:spcAft>
              <a:buClr>
                <a:schemeClr val="dk1"/>
              </a:buClr>
              <a:buSzPts val="1300"/>
              <a:buFont typeface="Calibri"/>
              <a:buNone/>
            </a:pPr>
            <a:r>
              <a:rPr lang="en-US"/>
              <a:t>Reference the steps below to create mass receiving receipt. Please note that you can download a quick-reference guide that details this process by clicking on the Resources link at the top right of this course. </a:t>
            </a:r>
            <a:endParaRPr/>
          </a:p>
        </p:txBody>
      </p:sp>
      <p:sp>
        <p:nvSpPr>
          <p:cNvPr id="873" name="Google Shape;873;g610d08ff81_7_151: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9" name="Shape 879"/>
        <p:cNvGrpSpPr/>
        <p:nvPr/>
      </p:nvGrpSpPr>
      <p:grpSpPr>
        <a:xfrm>
          <a:off x="0" y="0"/>
          <a:ext cx="0" cy="0"/>
          <a:chOff x="0" y="0"/>
          <a:chExt cx="0" cy="0"/>
        </a:xfrm>
      </p:grpSpPr>
      <p:sp>
        <p:nvSpPr>
          <p:cNvPr id="880" name="Google Shape;880;g610d08ff81_7_231: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1" name="Google Shape;881;g610d08ff81_7_231: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marR="0" rtl="0" algn="l">
              <a:lnSpc>
                <a:spcPct val="100000"/>
              </a:lnSpc>
              <a:spcBef>
                <a:spcPts val="0"/>
              </a:spcBef>
              <a:spcAft>
                <a:spcPts val="0"/>
              </a:spcAft>
              <a:buClr>
                <a:schemeClr val="dk1"/>
              </a:buClr>
              <a:buSzPts val="1300"/>
              <a:buFont typeface="Calibri"/>
              <a:buNone/>
            </a:pPr>
            <a:r>
              <a:rPr lang="en-US"/>
              <a:t>Now, you will learn how to create a return in A P P.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882" name="Google Shape;882;g610d08ff81_7_231: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6" name="Shape 886"/>
        <p:cNvGrpSpPr/>
        <p:nvPr/>
      </p:nvGrpSpPr>
      <p:grpSpPr>
        <a:xfrm>
          <a:off x="0" y="0"/>
          <a:ext cx="0" cy="0"/>
          <a:chOff x="0" y="0"/>
          <a:chExt cx="0" cy="0"/>
        </a:xfrm>
      </p:grpSpPr>
      <p:sp>
        <p:nvSpPr>
          <p:cNvPr id="887" name="Google Shape;887;g610d08ff81_7_237: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8" name="Google Shape;888;g610d08ff81_7_237: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After receiving an order, users might have to return items to the supplier if they are defective or damaged. Returns will be created from the associated receipts. In order to file a return, users must fill the following information: return header, linked order, return line item and line item details. Keep in mind that some of this information may populate automatically. </a:t>
            </a:r>
            <a:endParaRPr/>
          </a:p>
        </p:txBody>
      </p:sp>
      <p:sp>
        <p:nvSpPr>
          <p:cNvPr id="889" name="Google Shape;889;g610d08ff81_7_237: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9" name="Shape 909"/>
        <p:cNvGrpSpPr/>
        <p:nvPr/>
      </p:nvGrpSpPr>
      <p:grpSpPr>
        <a:xfrm>
          <a:off x="0" y="0"/>
          <a:ext cx="0" cy="0"/>
          <a:chOff x="0" y="0"/>
          <a:chExt cx="0" cy="0"/>
        </a:xfrm>
      </p:grpSpPr>
      <p:sp>
        <p:nvSpPr>
          <p:cNvPr id="910" name="Google Shape;910;g610d08ff81_7_259: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1" name="Google Shape;911;g610d08ff81_7_259: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marR="0" rtl="0" algn="l">
              <a:lnSpc>
                <a:spcPct val="100000"/>
              </a:lnSpc>
              <a:spcBef>
                <a:spcPts val="0"/>
              </a:spcBef>
              <a:spcAft>
                <a:spcPts val="0"/>
              </a:spcAft>
              <a:buClr>
                <a:schemeClr val="dk1"/>
              </a:buClr>
              <a:buSzPts val="1300"/>
              <a:buFont typeface="Calibri"/>
              <a:buNone/>
            </a:pPr>
            <a:r>
              <a:rPr lang="en-US"/>
              <a:t>Reference the steps below to create a return. Please note that you can download a quick-reference guide that details this process by clicking on the Resources link at the top right of this course. </a:t>
            </a:r>
            <a:endParaRPr/>
          </a:p>
          <a:p>
            <a:pPr indent="0" lvl="0" marL="0" rtl="0" algn="l">
              <a:lnSpc>
                <a:spcPct val="100000"/>
              </a:lnSpc>
              <a:spcBef>
                <a:spcPts val="0"/>
              </a:spcBef>
              <a:spcAft>
                <a:spcPts val="0"/>
              </a:spcAft>
              <a:buSzPts val="1400"/>
              <a:buNone/>
            </a:pPr>
            <a:r>
              <a:t/>
            </a:r>
            <a:endParaRPr/>
          </a:p>
        </p:txBody>
      </p:sp>
      <p:sp>
        <p:nvSpPr>
          <p:cNvPr id="912" name="Google Shape;912;g610d08ff81_7_259: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8" name="Shape 918"/>
        <p:cNvGrpSpPr/>
        <p:nvPr/>
      </p:nvGrpSpPr>
      <p:grpSpPr>
        <a:xfrm>
          <a:off x="0" y="0"/>
          <a:ext cx="0" cy="0"/>
          <a:chOff x="0" y="0"/>
          <a:chExt cx="0" cy="0"/>
        </a:xfrm>
      </p:grpSpPr>
      <p:sp>
        <p:nvSpPr>
          <p:cNvPr id="919" name="Google Shape;919;g610d08ff81_7_267: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0" name="Google Shape;920;g610d08ff81_7_267: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Pick the best answer to the following question: How do you create a return?</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chemeClr val="dk1"/>
              </a:buClr>
              <a:buSzPts val="1300"/>
              <a:buFont typeface="Calibri"/>
              <a:buNone/>
            </a:pPr>
            <a:r>
              <a:rPr lang="en-US"/>
              <a:t>Option A: </a:t>
            </a:r>
            <a:r>
              <a:rPr lang="en-US" sz="1200">
                <a:solidFill>
                  <a:srgbClr val="FFFFFF"/>
                </a:solidFill>
                <a:latin typeface="Calibri"/>
                <a:ea typeface="Calibri"/>
                <a:cs typeface="Calibri"/>
                <a:sym typeface="Calibri"/>
              </a:rPr>
              <a:t>After getting approval to create a return.  </a:t>
            </a:r>
            <a:endParaRPr/>
          </a:p>
          <a:p>
            <a:pPr indent="0" lvl="0" marL="0" marR="0" rtl="0" algn="l">
              <a:lnSpc>
                <a:spcPct val="100000"/>
              </a:lnSpc>
              <a:spcBef>
                <a:spcPts val="0"/>
              </a:spcBef>
              <a:spcAft>
                <a:spcPts val="0"/>
              </a:spcAft>
              <a:buClr>
                <a:schemeClr val="dk1"/>
              </a:buClr>
              <a:buSzPts val="1300"/>
              <a:buFont typeface="Calibri"/>
              <a:buNone/>
            </a:pPr>
            <a:r>
              <a:rPr lang="en-US"/>
              <a:t>Option B: Email the supplier</a:t>
            </a:r>
            <a:r>
              <a:rPr lang="en-US" sz="1200">
                <a:solidFill>
                  <a:srgbClr val="FFFFFF"/>
                </a:solidFill>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300"/>
              <a:buFont typeface="Calibri"/>
              <a:buNone/>
            </a:pPr>
            <a:r>
              <a:rPr lang="en-US"/>
              <a:t>Option C: </a:t>
            </a:r>
            <a:r>
              <a:rPr lang="en-US" sz="1200">
                <a:solidFill>
                  <a:srgbClr val="FFFFFF"/>
                </a:solidFill>
                <a:latin typeface="Calibri"/>
                <a:ea typeface="Calibri"/>
                <a:cs typeface="Calibri"/>
                <a:sym typeface="Calibri"/>
              </a:rPr>
              <a:t>From the original purchase requisition. </a:t>
            </a:r>
            <a:endParaRPr/>
          </a:p>
          <a:p>
            <a:pPr indent="0" lvl="0" marL="0" marR="0" rtl="0" algn="l">
              <a:lnSpc>
                <a:spcPct val="100000"/>
              </a:lnSpc>
              <a:spcBef>
                <a:spcPts val="0"/>
              </a:spcBef>
              <a:spcAft>
                <a:spcPts val="0"/>
              </a:spcAft>
              <a:buClr>
                <a:schemeClr val="dk1"/>
              </a:buClr>
              <a:buSzPts val="1300"/>
              <a:buFont typeface="Calibri"/>
              <a:buNone/>
            </a:pPr>
            <a:r>
              <a:rPr lang="en-US"/>
              <a:t>Option D: </a:t>
            </a:r>
            <a:r>
              <a:rPr lang="en-US" sz="1200">
                <a:solidFill>
                  <a:srgbClr val="FFFFFF"/>
                </a:solidFill>
                <a:latin typeface="Calibri"/>
                <a:ea typeface="Calibri"/>
                <a:cs typeface="Calibri"/>
                <a:sym typeface="Calibri"/>
              </a:rPr>
              <a:t>From the receipt.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correct answer is D, returns are created from the associated receipt.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921" name="Google Shape;921;g610d08ff81_7_267: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6" name="Shape 936"/>
        <p:cNvGrpSpPr/>
        <p:nvPr/>
      </p:nvGrpSpPr>
      <p:grpSpPr>
        <a:xfrm>
          <a:off x="0" y="0"/>
          <a:ext cx="0" cy="0"/>
          <a:chOff x="0" y="0"/>
          <a:chExt cx="0" cy="0"/>
        </a:xfrm>
      </p:grpSpPr>
      <p:sp>
        <p:nvSpPr>
          <p:cNvPr id="937" name="Google Shape;937;g610d08ff81_7_284: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8" name="Google Shape;938;g610d08ff81_7_284: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marR="0" rtl="0" algn="l">
              <a:lnSpc>
                <a:spcPct val="100000"/>
              </a:lnSpc>
              <a:spcBef>
                <a:spcPts val="0"/>
              </a:spcBef>
              <a:spcAft>
                <a:spcPts val="0"/>
              </a:spcAft>
              <a:buClr>
                <a:schemeClr val="dk1"/>
              </a:buClr>
              <a:buSzPts val="1300"/>
              <a:buFont typeface="Calibri"/>
              <a:buNone/>
            </a:pPr>
            <a:r>
              <a:rPr lang="en-US"/>
              <a:t>Now, you have learned about creating receipts and returns. We will recap what you have learned. </a:t>
            </a:r>
            <a:endParaRPr/>
          </a:p>
          <a:p>
            <a:pPr indent="0" lvl="0" marL="0" rtl="0" algn="l">
              <a:lnSpc>
                <a:spcPct val="100000"/>
              </a:lnSpc>
              <a:spcBef>
                <a:spcPts val="0"/>
              </a:spcBef>
              <a:spcAft>
                <a:spcPts val="0"/>
              </a:spcAft>
              <a:buSzPts val="1400"/>
              <a:buNone/>
            </a:pPr>
            <a:r>
              <a:t/>
            </a:r>
            <a:endParaRPr/>
          </a:p>
        </p:txBody>
      </p:sp>
      <p:sp>
        <p:nvSpPr>
          <p:cNvPr id="939" name="Google Shape;939;g610d08ff81_7_284: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3" name="Shape 943"/>
        <p:cNvGrpSpPr/>
        <p:nvPr/>
      </p:nvGrpSpPr>
      <p:grpSpPr>
        <a:xfrm>
          <a:off x="0" y="0"/>
          <a:ext cx="0" cy="0"/>
          <a:chOff x="0" y="0"/>
          <a:chExt cx="0" cy="0"/>
        </a:xfrm>
      </p:grpSpPr>
      <p:sp>
        <p:nvSpPr>
          <p:cNvPr id="944" name="Google Shape;944;p41: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5" name="Google Shape;945;p41: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marR="0" rtl="0" algn="l">
              <a:lnSpc>
                <a:spcPct val="100000"/>
              </a:lnSpc>
              <a:spcBef>
                <a:spcPts val="0"/>
              </a:spcBef>
              <a:spcAft>
                <a:spcPts val="0"/>
              </a:spcAft>
              <a:buClr>
                <a:schemeClr val="dk1"/>
              </a:buClr>
              <a:buSzPts val="1300"/>
              <a:buFont typeface="Calibri"/>
              <a:buNone/>
            </a:pPr>
            <a:r>
              <a:rPr lang="en-US"/>
              <a:t>Thank you for your time. </a:t>
            </a:r>
            <a:endParaRPr/>
          </a:p>
          <a:p>
            <a:pPr indent="0" lvl="0" marL="0" rtl="0" algn="l">
              <a:lnSpc>
                <a:spcPct val="100000"/>
              </a:lnSpc>
              <a:spcBef>
                <a:spcPts val="0"/>
              </a:spcBef>
              <a:spcAft>
                <a:spcPts val="0"/>
              </a:spcAft>
              <a:buSzPts val="1400"/>
              <a:buNone/>
            </a:pPr>
            <a:r>
              <a:t/>
            </a:r>
            <a:endParaRPr/>
          </a:p>
        </p:txBody>
      </p:sp>
      <p:sp>
        <p:nvSpPr>
          <p:cNvPr id="946" name="Google Shape;946;p41: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10: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10: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On-contract purchases can be made from a hosted catalog or a punch-out catalog. First, we will cover how to create a requisition from a hosted catalog. A hosted catalog is an internal catalog maintained by the State and its agencies. Hosted catalog items are accessible from the A P P home page. </a:t>
            </a:r>
            <a:endParaRPr/>
          </a:p>
        </p:txBody>
      </p:sp>
      <p:sp>
        <p:nvSpPr>
          <p:cNvPr id="218" name="Google Shape;218;p10: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2: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2: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marR="0" rtl="0" algn="l">
              <a:lnSpc>
                <a:spcPct val="100000"/>
              </a:lnSpc>
              <a:spcBef>
                <a:spcPts val="0"/>
              </a:spcBef>
              <a:spcAft>
                <a:spcPts val="0"/>
              </a:spcAft>
              <a:buClr>
                <a:schemeClr val="dk1"/>
              </a:buClr>
              <a:buSzPts val="1300"/>
              <a:buFont typeface="Calibri"/>
              <a:buNone/>
            </a:pPr>
            <a:r>
              <a:rPr lang="en-US"/>
              <a:t>Now, we will cover how to create a requisition from a punch-out. A punch-out catalog is an external catalog that is maintained and controlled by the supplier. When creating a requisition from a punch-out catalog, requisitioners will be redirected to a supplier’s website and choose which items are needed. Then, they will check-out or punch back into A P P and complete the requisition process. </a:t>
            </a:r>
            <a:endParaRPr/>
          </a:p>
        </p:txBody>
      </p:sp>
      <p:sp>
        <p:nvSpPr>
          <p:cNvPr id="228" name="Google Shape;228;p12: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11: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1: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marR="0" rtl="0" algn="l">
              <a:lnSpc>
                <a:spcPct val="100000"/>
              </a:lnSpc>
              <a:spcBef>
                <a:spcPts val="0"/>
              </a:spcBef>
              <a:spcAft>
                <a:spcPts val="0"/>
              </a:spcAft>
              <a:buClr>
                <a:schemeClr val="dk1"/>
              </a:buClr>
              <a:buSzPts val="1300"/>
              <a:buFont typeface="Calibri"/>
              <a:buNone/>
            </a:pPr>
            <a:r>
              <a:rPr lang="en-US"/>
              <a:t>Reference the steps below to create a requisition from a punch out catalog. Please note that you can download a quick-reference guide that details this process by clicking on the Resources link at the top right of this course.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38" name="Google Shape;238;p11: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14:notes"/>
          <p:cNvSpPr/>
          <p:nvPr>
            <p:ph idx="2" type="sldImg"/>
          </p:nvPr>
        </p:nvSpPr>
        <p:spPr>
          <a:xfrm>
            <a:off x="1120775" y="693738"/>
            <a:ext cx="4616450" cy="34623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p14:notes"/>
          <p:cNvSpPr txBox="1"/>
          <p:nvPr>
            <p:ph idx="1" type="body"/>
          </p:nvPr>
        </p:nvSpPr>
        <p:spPr>
          <a:xfrm>
            <a:off x="685800" y="4387138"/>
            <a:ext cx="5486400" cy="4156233"/>
          </a:xfrm>
          <a:prstGeom prst="rect">
            <a:avLst/>
          </a:prstGeom>
          <a:noFill/>
          <a:ln>
            <a:noFill/>
          </a:ln>
        </p:spPr>
        <p:txBody>
          <a:bodyPr anchorCtr="0" anchor="t" bIns="45725" lIns="91475" spcFirstLastPara="1" rIns="91475" wrap="square" tIns="45725">
            <a:noAutofit/>
          </a:bodyPr>
          <a:lstStyle/>
          <a:p>
            <a:pPr indent="0" lvl="0" marL="0" rtl="0" algn="l">
              <a:lnSpc>
                <a:spcPct val="100000"/>
              </a:lnSpc>
              <a:spcBef>
                <a:spcPts val="0"/>
              </a:spcBef>
              <a:spcAft>
                <a:spcPts val="0"/>
              </a:spcAft>
              <a:buSzPts val="1400"/>
              <a:buNone/>
            </a:pPr>
            <a:r>
              <a:rPr lang="en-US"/>
              <a:t>Now, it’s time to check what you have learned. Pick the best answer to the following question: What types of catalogs can be used to create an on-contract purchase?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Option A: Punch-out and Hosted.</a:t>
            </a:r>
            <a:endParaRPr/>
          </a:p>
          <a:p>
            <a:pPr indent="0" lvl="0" marL="0" rtl="0" algn="l">
              <a:lnSpc>
                <a:spcPct val="100000"/>
              </a:lnSpc>
              <a:spcBef>
                <a:spcPts val="0"/>
              </a:spcBef>
              <a:spcAft>
                <a:spcPts val="0"/>
              </a:spcAft>
              <a:buSzPts val="1400"/>
              <a:buNone/>
            </a:pPr>
            <a:r>
              <a:rPr lang="en-US"/>
              <a:t>Option B: Punch-out and Market.</a:t>
            </a:r>
            <a:endParaRPr/>
          </a:p>
          <a:p>
            <a:pPr indent="0" lvl="0" marL="0" rtl="0" algn="l">
              <a:lnSpc>
                <a:spcPct val="100000"/>
              </a:lnSpc>
              <a:spcBef>
                <a:spcPts val="0"/>
              </a:spcBef>
              <a:spcAft>
                <a:spcPts val="0"/>
              </a:spcAft>
              <a:buSzPts val="1400"/>
              <a:buNone/>
            </a:pPr>
            <a:r>
              <a:rPr lang="en-US"/>
              <a:t>Option C: Hosted and Direct.</a:t>
            </a:r>
            <a:endParaRPr/>
          </a:p>
          <a:p>
            <a:pPr indent="0" lvl="0" marL="0" rtl="0" algn="l">
              <a:lnSpc>
                <a:spcPct val="100000"/>
              </a:lnSpc>
              <a:spcBef>
                <a:spcPts val="0"/>
              </a:spcBef>
              <a:spcAft>
                <a:spcPts val="0"/>
              </a:spcAft>
              <a:buSzPts val="1400"/>
              <a:buNone/>
            </a:pPr>
            <a:r>
              <a:rPr lang="en-US"/>
              <a:t>Option D: Direct and Market.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The correct answer is A, on-contract purchases can be created from both hosted and punch-out catalogs. </a:t>
            </a:r>
            <a:endParaRPr/>
          </a:p>
        </p:txBody>
      </p:sp>
      <p:sp>
        <p:nvSpPr>
          <p:cNvPr id="247" name="Google Shape;247;p14:notes"/>
          <p:cNvSpPr txBox="1"/>
          <p:nvPr>
            <p:ph idx="12" type="sldNum"/>
          </p:nvPr>
        </p:nvSpPr>
        <p:spPr>
          <a:xfrm>
            <a:off x="3884615" y="8772669"/>
            <a:ext cx="2971800" cy="461803"/>
          </a:xfrm>
          <a:prstGeom prst="rect">
            <a:avLst/>
          </a:prstGeom>
          <a:noFill/>
          <a:ln>
            <a:noFill/>
          </a:ln>
        </p:spPr>
        <p:txBody>
          <a:bodyPr anchorCtr="0" anchor="b" bIns="45725" lIns="91475" spcFirstLastPara="1" rIns="91475" wrap="square" tIns="4572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type="title">
  <p:cSld name="TITLE">
    <p:spTree>
      <p:nvGrpSpPr>
        <p:cNvPr id="21" name="Shape 21"/>
        <p:cNvGrpSpPr/>
        <p:nvPr/>
      </p:nvGrpSpPr>
      <p:grpSpPr>
        <a:xfrm>
          <a:off x="0" y="0"/>
          <a:ext cx="0" cy="0"/>
          <a:chOff x="0" y="0"/>
          <a:chExt cx="0" cy="0"/>
        </a:xfrm>
      </p:grpSpPr>
      <p:pic>
        <p:nvPicPr>
          <p:cNvPr id="22" name="Google Shape;22;p43"/>
          <p:cNvPicPr preferRelativeResize="0"/>
          <p:nvPr/>
        </p:nvPicPr>
        <p:blipFill rotWithShape="1">
          <a:blip r:embed="rId2">
            <a:alphaModFix/>
          </a:blip>
          <a:srcRect b="35186" l="3333" r="4446" t="35184"/>
          <a:stretch/>
        </p:blipFill>
        <p:spPr>
          <a:xfrm>
            <a:off x="2583180" y="1655047"/>
            <a:ext cx="3977640" cy="958467"/>
          </a:xfrm>
          <a:prstGeom prst="rect">
            <a:avLst/>
          </a:prstGeom>
          <a:noFill/>
          <a:ln>
            <a:noFill/>
          </a:ln>
        </p:spPr>
      </p:pic>
      <p:sp>
        <p:nvSpPr>
          <p:cNvPr id="23" name="Google Shape;23;p43"/>
          <p:cNvSpPr txBox="1"/>
          <p:nvPr>
            <p:ph type="ctrTitle"/>
          </p:nvPr>
        </p:nvSpPr>
        <p:spPr>
          <a:xfrm>
            <a:off x="228600" y="3048000"/>
            <a:ext cx="6477000" cy="1470025"/>
          </a:xfrm>
          <a:prstGeom prst="rect">
            <a:avLst/>
          </a:prstGeom>
          <a:noFill/>
          <a:ln>
            <a:noFill/>
          </a:ln>
        </p:spPr>
        <p:txBody>
          <a:bodyPr anchorCtr="0" anchor="b" bIns="45700" lIns="91425" spcFirstLastPara="1" rIns="91425" wrap="square" tIns="45700">
            <a:normAutofit/>
          </a:bodyPr>
          <a:lstStyle>
            <a:lvl1pPr lvl="0" marR="0" algn="l">
              <a:lnSpc>
                <a:spcPct val="100000"/>
              </a:lnSpc>
              <a:spcBef>
                <a:spcPts val="0"/>
              </a:spcBef>
              <a:spcAft>
                <a:spcPts val="0"/>
              </a:spcAft>
              <a:buClr>
                <a:schemeClr val="dk2"/>
              </a:buClr>
              <a:buSzPts val="4000"/>
              <a:buFont typeface="Calibri"/>
              <a:buNone/>
              <a:defRPr b="1" sz="40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3"/>
          <p:cNvSpPr txBox="1"/>
          <p:nvPr>
            <p:ph idx="1" type="subTitle"/>
          </p:nvPr>
        </p:nvSpPr>
        <p:spPr>
          <a:xfrm>
            <a:off x="228600" y="4724399"/>
            <a:ext cx="4800599" cy="685802"/>
          </a:xfrm>
          <a:prstGeom prst="rect">
            <a:avLst/>
          </a:prstGeom>
          <a:noFill/>
          <a:ln>
            <a:noFill/>
          </a:ln>
        </p:spPr>
        <p:txBody>
          <a:bodyPr anchorCtr="0" anchor="t" bIns="45700" lIns="91425" spcFirstLastPara="1" rIns="91425" wrap="square" tIns="45700">
            <a:noAutofit/>
          </a:bodyPr>
          <a:lstStyle>
            <a:lvl1pPr lvl="0" algn="l">
              <a:lnSpc>
                <a:spcPct val="100000"/>
              </a:lnSpc>
              <a:spcBef>
                <a:spcPts val="480"/>
              </a:spcBef>
              <a:spcAft>
                <a:spcPts val="0"/>
              </a:spcAft>
              <a:buClr>
                <a:srgbClr val="888888"/>
              </a:buClr>
              <a:buSzPts val="2400"/>
              <a:buNone/>
              <a:defRPr sz="2400">
                <a:solidFill>
                  <a:srgbClr val="888888"/>
                </a:solidFill>
                <a:latin typeface="Calibri"/>
                <a:ea typeface="Calibri"/>
                <a:cs typeface="Calibri"/>
                <a:sym typeface="Calibri"/>
              </a:defRPr>
            </a:lvl1pPr>
            <a:lvl2pPr lvl="1" algn="ctr">
              <a:lnSpc>
                <a:spcPct val="100000"/>
              </a:lnSpc>
              <a:spcBef>
                <a:spcPts val="560"/>
              </a:spcBef>
              <a:spcAft>
                <a:spcPts val="0"/>
              </a:spcAft>
              <a:buClr>
                <a:srgbClr val="888888"/>
              </a:buClr>
              <a:buSzPts val="21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5" name="Google Shape;25;p43"/>
          <p:cNvSpPr txBox="1"/>
          <p:nvPr>
            <p:ph idx="11" type="ftr"/>
          </p:nvPr>
        </p:nvSpPr>
        <p:spPr>
          <a:xfrm>
            <a:off x="228600" y="6356350"/>
            <a:ext cx="594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type="title">
  <p:cSld name="TITLE">
    <p:spTree>
      <p:nvGrpSpPr>
        <p:cNvPr id="81" name="Shape 81"/>
        <p:cNvGrpSpPr/>
        <p:nvPr/>
      </p:nvGrpSpPr>
      <p:grpSpPr>
        <a:xfrm>
          <a:off x="0" y="0"/>
          <a:ext cx="0" cy="0"/>
          <a:chOff x="0" y="0"/>
          <a:chExt cx="0" cy="0"/>
        </a:xfrm>
      </p:grpSpPr>
      <p:pic>
        <p:nvPicPr>
          <p:cNvPr id="82" name="Google Shape;82;p53"/>
          <p:cNvPicPr preferRelativeResize="0"/>
          <p:nvPr/>
        </p:nvPicPr>
        <p:blipFill rotWithShape="1">
          <a:blip r:embed="rId2">
            <a:alphaModFix/>
          </a:blip>
          <a:srcRect b="35186" l="3333" r="4446" t="35184"/>
          <a:stretch/>
        </p:blipFill>
        <p:spPr>
          <a:xfrm>
            <a:off x="2583180" y="1655047"/>
            <a:ext cx="3977640" cy="958467"/>
          </a:xfrm>
          <a:prstGeom prst="rect">
            <a:avLst/>
          </a:prstGeom>
          <a:noFill/>
          <a:ln>
            <a:noFill/>
          </a:ln>
        </p:spPr>
      </p:pic>
      <p:sp>
        <p:nvSpPr>
          <p:cNvPr id="83" name="Google Shape;83;p53"/>
          <p:cNvSpPr txBox="1"/>
          <p:nvPr>
            <p:ph type="ctrTitle"/>
          </p:nvPr>
        </p:nvSpPr>
        <p:spPr>
          <a:xfrm>
            <a:off x="228600" y="3048000"/>
            <a:ext cx="6477000" cy="1470025"/>
          </a:xfrm>
          <a:prstGeom prst="rect">
            <a:avLst/>
          </a:prstGeom>
          <a:noFill/>
          <a:ln>
            <a:noFill/>
          </a:ln>
        </p:spPr>
        <p:txBody>
          <a:bodyPr anchorCtr="0" anchor="b" bIns="45700" lIns="91425" spcFirstLastPara="1" rIns="91425" wrap="square" tIns="45700">
            <a:normAutofit/>
          </a:bodyPr>
          <a:lstStyle>
            <a:lvl1pPr lvl="0" marR="0" algn="l">
              <a:lnSpc>
                <a:spcPct val="100000"/>
              </a:lnSpc>
              <a:spcBef>
                <a:spcPts val="0"/>
              </a:spcBef>
              <a:spcAft>
                <a:spcPts val="0"/>
              </a:spcAft>
              <a:buClr>
                <a:schemeClr val="dk2"/>
              </a:buClr>
              <a:buSzPts val="4000"/>
              <a:buFont typeface="Calibri"/>
              <a:buNone/>
              <a:defRPr b="1" sz="40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53"/>
          <p:cNvSpPr txBox="1"/>
          <p:nvPr>
            <p:ph idx="1" type="subTitle"/>
          </p:nvPr>
        </p:nvSpPr>
        <p:spPr>
          <a:xfrm>
            <a:off x="228600" y="4724399"/>
            <a:ext cx="4800599" cy="685802"/>
          </a:xfrm>
          <a:prstGeom prst="rect">
            <a:avLst/>
          </a:prstGeom>
          <a:noFill/>
          <a:ln>
            <a:noFill/>
          </a:ln>
        </p:spPr>
        <p:txBody>
          <a:bodyPr anchorCtr="0" anchor="t" bIns="45700" lIns="91425" spcFirstLastPara="1" rIns="91425" wrap="square" tIns="45700">
            <a:noAutofit/>
          </a:bodyPr>
          <a:lstStyle>
            <a:lvl1pPr lvl="0" algn="l">
              <a:lnSpc>
                <a:spcPct val="100000"/>
              </a:lnSpc>
              <a:spcBef>
                <a:spcPts val="480"/>
              </a:spcBef>
              <a:spcAft>
                <a:spcPts val="0"/>
              </a:spcAft>
              <a:buClr>
                <a:srgbClr val="888888"/>
              </a:buClr>
              <a:buSzPts val="2400"/>
              <a:buNone/>
              <a:defRPr sz="2400">
                <a:solidFill>
                  <a:srgbClr val="888888"/>
                </a:solidFill>
                <a:latin typeface="Calibri"/>
                <a:ea typeface="Calibri"/>
                <a:cs typeface="Calibri"/>
                <a:sym typeface="Calibri"/>
              </a:defRPr>
            </a:lvl1pPr>
            <a:lvl2pPr lvl="1" algn="ctr">
              <a:lnSpc>
                <a:spcPct val="100000"/>
              </a:lnSpc>
              <a:spcBef>
                <a:spcPts val="560"/>
              </a:spcBef>
              <a:spcAft>
                <a:spcPts val="0"/>
              </a:spcAft>
              <a:buClr>
                <a:srgbClr val="888888"/>
              </a:buClr>
              <a:buSzPts val="21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85" name="Google Shape;85;p53"/>
          <p:cNvSpPr txBox="1"/>
          <p:nvPr>
            <p:ph idx="11" type="ftr"/>
          </p:nvPr>
        </p:nvSpPr>
        <p:spPr>
          <a:xfrm>
            <a:off x="228600" y="6356350"/>
            <a:ext cx="594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86" name="Shape 86"/>
        <p:cNvGrpSpPr/>
        <p:nvPr/>
      </p:nvGrpSpPr>
      <p:grpSpPr>
        <a:xfrm>
          <a:off x="0" y="0"/>
          <a:ext cx="0" cy="0"/>
          <a:chOff x="0" y="0"/>
          <a:chExt cx="0" cy="0"/>
        </a:xfrm>
      </p:grpSpPr>
      <p:sp>
        <p:nvSpPr>
          <p:cNvPr id="87" name="Google Shape;87;p54"/>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36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8" name="Google Shape;88;p54"/>
          <p:cNvCxnSpPr/>
          <p:nvPr/>
        </p:nvCxnSpPr>
        <p:spPr>
          <a:xfrm>
            <a:off x="0" y="914400"/>
            <a:ext cx="8915400" cy="0"/>
          </a:xfrm>
          <a:prstGeom prst="straightConnector1">
            <a:avLst/>
          </a:prstGeom>
          <a:noFill/>
          <a:ln cap="flat" cmpd="sng" w="63500">
            <a:solidFill>
              <a:schemeClr val="dk2"/>
            </a:solidFill>
            <a:prstDash val="solid"/>
            <a:round/>
            <a:headEnd len="sm" w="sm" type="none"/>
            <a:tailEnd len="sm" w="sm" type="none"/>
          </a:ln>
        </p:spPr>
      </p:cxnSp>
      <p:sp>
        <p:nvSpPr>
          <p:cNvPr id="89" name="Google Shape;89;p54"/>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90" name="Shape 90"/>
        <p:cNvGrpSpPr/>
        <p:nvPr/>
      </p:nvGrpSpPr>
      <p:grpSpPr>
        <a:xfrm>
          <a:off x="0" y="0"/>
          <a:ext cx="0" cy="0"/>
          <a:chOff x="0" y="0"/>
          <a:chExt cx="0" cy="0"/>
        </a:xfrm>
      </p:grpSpPr>
      <p:sp>
        <p:nvSpPr>
          <p:cNvPr id="91" name="Google Shape;91;p5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2"/>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5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35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cxnSp>
        <p:nvCxnSpPr>
          <p:cNvPr id="93" name="Google Shape;93;p55"/>
          <p:cNvCxnSpPr/>
          <p:nvPr/>
        </p:nvCxnSpPr>
        <p:spPr>
          <a:xfrm>
            <a:off x="762000" y="4419600"/>
            <a:ext cx="6705601" cy="0"/>
          </a:xfrm>
          <a:prstGeom prst="straightConnector1">
            <a:avLst/>
          </a:prstGeom>
          <a:noFill/>
          <a:ln cap="flat" cmpd="sng" w="63500">
            <a:solidFill>
              <a:schemeClr val="accent1"/>
            </a:solidFill>
            <a:prstDash val="solid"/>
            <a:round/>
            <a:headEnd len="sm" w="sm" type="none"/>
            <a:tailEnd len="sm" w="sm" type="none"/>
          </a:ln>
        </p:spPr>
      </p:cxnSp>
      <p:sp>
        <p:nvSpPr>
          <p:cNvPr id="94" name="Google Shape;94;p55"/>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95" name="Shape 95"/>
        <p:cNvGrpSpPr/>
        <p:nvPr/>
      </p:nvGrpSpPr>
      <p:grpSpPr>
        <a:xfrm>
          <a:off x="0" y="0"/>
          <a:ext cx="0" cy="0"/>
          <a:chOff x="0" y="0"/>
          <a:chExt cx="0" cy="0"/>
        </a:xfrm>
      </p:grpSpPr>
      <p:sp>
        <p:nvSpPr>
          <p:cNvPr id="96" name="Google Shape;96;p56"/>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5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42900" lvl="1" marL="914400" algn="l">
              <a:lnSpc>
                <a:spcPct val="100000"/>
              </a:lnSpc>
              <a:spcBef>
                <a:spcPts val="480"/>
              </a:spcBef>
              <a:spcAft>
                <a:spcPts val="0"/>
              </a:spcAft>
              <a:buClr>
                <a:schemeClr val="dk1"/>
              </a:buClr>
              <a:buSzPts val="1800"/>
              <a:buChar char="o"/>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98" name="Google Shape;98;p5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42900" lvl="1" marL="914400" algn="l">
              <a:lnSpc>
                <a:spcPct val="100000"/>
              </a:lnSpc>
              <a:spcBef>
                <a:spcPts val="480"/>
              </a:spcBef>
              <a:spcAft>
                <a:spcPts val="0"/>
              </a:spcAft>
              <a:buClr>
                <a:schemeClr val="dk1"/>
              </a:buClr>
              <a:buSzPts val="1800"/>
              <a:buChar char="o"/>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cxnSp>
        <p:nvCxnSpPr>
          <p:cNvPr id="99" name="Google Shape;99;p56"/>
          <p:cNvCxnSpPr/>
          <p:nvPr/>
        </p:nvCxnSpPr>
        <p:spPr>
          <a:xfrm>
            <a:off x="0" y="914400"/>
            <a:ext cx="8915400" cy="0"/>
          </a:xfrm>
          <a:prstGeom prst="straightConnector1">
            <a:avLst/>
          </a:prstGeom>
          <a:noFill/>
          <a:ln cap="flat" cmpd="sng" w="63500">
            <a:solidFill>
              <a:schemeClr val="dk2"/>
            </a:solidFill>
            <a:prstDash val="solid"/>
            <a:round/>
            <a:headEnd len="sm" w="sm" type="none"/>
            <a:tailEnd len="sm" w="sm" type="none"/>
          </a:ln>
        </p:spPr>
      </p:cxnSp>
      <p:sp>
        <p:nvSpPr>
          <p:cNvPr id="100" name="Google Shape;100;p56"/>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1" name="Shape 101"/>
        <p:cNvGrpSpPr/>
        <p:nvPr/>
      </p:nvGrpSpPr>
      <p:grpSpPr>
        <a:xfrm>
          <a:off x="0" y="0"/>
          <a:ext cx="0" cy="0"/>
          <a:chOff x="0" y="0"/>
          <a:chExt cx="0" cy="0"/>
        </a:xfrm>
      </p:grpSpPr>
      <p:sp>
        <p:nvSpPr>
          <p:cNvPr id="102" name="Google Shape;102;p57"/>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103" name="Shape 103"/>
        <p:cNvGrpSpPr/>
        <p:nvPr/>
      </p:nvGrpSpPr>
      <p:grpSpPr>
        <a:xfrm>
          <a:off x="0" y="0"/>
          <a:ext cx="0" cy="0"/>
          <a:chOff x="0" y="0"/>
          <a:chExt cx="0" cy="0"/>
        </a:xfrm>
      </p:grpSpPr>
      <p:sp>
        <p:nvSpPr>
          <p:cNvPr id="104" name="Google Shape;104;p58"/>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58"/>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06" name="Google Shape;106;p58"/>
          <p:cNvGrpSpPr/>
          <p:nvPr/>
        </p:nvGrpSpPr>
        <p:grpSpPr>
          <a:xfrm rot="-5400000">
            <a:off x="3974482" y="-2218426"/>
            <a:ext cx="1195035" cy="8330702"/>
            <a:chOff x="-106935" y="102595"/>
            <a:chExt cx="45719" cy="4565594"/>
          </a:xfrm>
        </p:grpSpPr>
        <p:sp>
          <p:nvSpPr>
            <p:cNvPr id="107" name="Google Shape;107;p58"/>
            <p:cNvSpPr/>
            <p:nvPr/>
          </p:nvSpPr>
          <p:spPr>
            <a:xfrm>
              <a:off x="-106935" y="102595"/>
              <a:ext cx="45719" cy="582364"/>
            </a:xfrm>
            <a:prstGeom prst="rect">
              <a:avLst/>
            </a:prstGeom>
            <a:solidFill>
              <a:srgbClr val="002857"/>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108" name="Google Shape;108;p58"/>
            <p:cNvSpPr/>
            <p:nvPr/>
          </p:nvSpPr>
          <p:spPr>
            <a:xfrm>
              <a:off x="-106935" y="765265"/>
              <a:ext cx="45719" cy="582364"/>
            </a:xfrm>
            <a:prstGeom prst="rect">
              <a:avLst/>
            </a:prstGeom>
            <a:solidFill>
              <a:srgbClr val="E24307"/>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109" name="Google Shape;109;p58"/>
            <p:cNvSpPr/>
            <p:nvPr/>
          </p:nvSpPr>
          <p:spPr>
            <a:xfrm>
              <a:off x="-106935" y="1427935"/>
              <a:ext cx="45719" cy="582364"/>
            </a:xfrm>
            <a:prstGeom prst="rect">
              <a:avLst/>
            </a:prstGeom>
            <a:solidFill>
              <a:srgbClr val="6CBCCB"/>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110" name="Google Shape;110;p58"/>
            <p:cNvSpPr/>
            <p:nvPr/>
          </p:nvSpPr>
          <p:spPr>
            <a:xfrm>
              <a:off x="-106935" y="2090605"/>
              <a:ext cx="45719" cy="582364"/>
            </a:xfrm>
            <a:prstGeom prst="rect">
              <a:avLst/>
            </a:prstGeom>
            <a:solidFill>
              <a:srgbClr val="FAA636"/>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990099"/>
                </a:solidFill>
                <a:latin typeface="Arial"/>
                <a:ea typeface="Arial"/>
                <a:cs typeface="Arial"/>
                <a:sym typeface="Arial"/>
              </a:endParaRPr>
            </a:p>
          </p:txBody>
        </p:sp>
        <p:sp>
          <p:nvSpPr>
            <p:cNvPr id="111" name="Google Shape;111;p58"/>
            <p:cNvSpPr/>
            <p:nvPr/>
          </p:nvSpPr>
          <p:spPr>
            <a:xfrm>
              <a:off x="-106935" y="2753275"/>
              <a:ext cx="45719" cy="582364"/>
            </a:xfrm>
            <a:prstGeom prst="rect">
              <a:avLst/>
            </a:prstGeom>
            <a:solidFill>
              <a:srgbClr val="75A439"/>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112" name="Google Shape;112;p58"/>
            <p:cNvSpPr/>
            <p:nvPr/>
          </p:nvSpPr>
          <p:spPr>
            <a:xfrm>
              <a:off x="-106935" y="3415945"/>
              <a:ext cx="45719" cy="582364"/>
            </a:xfrm>
            <a:prstGeom prst="rect">
              <a:avLst/>
            </a:prstGeom>
            <a:solidFill>
              <a:srgbClr val="CCCCCC"/>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113" name="Google Shape;113;p58"/>
            <p:cNvSpPr/>
            <p:nvPr/>
          </p:nvSpPr>
          <p:spPr>
            <a:xfrm>
              <a:off x="-106935" y="4078615"/>
              <a:ext cx="45719" cy="589574"/>
            </a:xfrm>
            <a:prstGeom prst="rect">
              <a:avLst/>
            </a:prstGeom>
            <a:solidFill>
              <a:srgbClr val="727272"/>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grpSp>
      <p:sp>
        <p:nvSpPr>
          <p:cNvPr id="114" name="Google Shape;114;p58"/>
          <p:cNvSpPr txBox="1"/>
          <p:nvPr/>
        </p:nvSpPr>
        <p:spPr>
          <a:xfrm>
            <a:off x="533400" y="3048000"/>
            <a:ext cx="7713794"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Calibri (HEADINGS)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Calibri (Body)</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Section Header">
  <p:cSld name="4_Section Header">
    <p:spTree>
      <p:nvGrpSpPr>
        <p:cNvPr id="115" name="Shape 115"/>
        <p:cNvGrpSpPr/>
        <p:nvPr/>
      </p:nvGrpSpPr>
      <p:grpSpPr>
        <a:xfrm>
          <a:off x="0" y="0"/>
          <a:ext cx="0" cy="0"/>
          <a:chOff x="0" y="0"/>
          <a:chExt cx="0" cy="0"/>
        </a:xfrm>
      </p:grpSpPr>
      <p:sp>
        <p:nvSpPr>
          <p:cNvPr id="116" name="Google Shape;116;p59"/>
          <p:cNvSpPr txBox="1"/>
          <p:nvPr>
            <p:ph type="title"/>
          </p:nvPr>
        </p:nvSpPr>
        <p:spPr>
          <a:xfrm>
            <a:off x="722313" y="3886200"/>
            <a:ext cx="7772400" cy="7524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2"/>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17" name="Google Shape;117;p59"/>
          <p:cNvCxnSpPr/>
          <p:nvPr/>
        </p:nvCxnSpPr>
        <p:spPr>
          <a:xfrm>
            <a:off x="762000" y="4660900"/>
            <a:ext cx="8382000" cy="0"/>
          </a:xfrm>
          <a:prstGeom prst="straightConnector1">
            <a:avLst/>
          </a:prstGeom>
          <a:noFill/>
          <a:ln cap="flat" cmpd="sng" w="63500">
            <a:solidFill>
              <a:schemeClr val="dk2"/>
            </a:solidFill>
            <a:prstDash val="solid"/>
            <a:round/>
            <a:headEnd len="sm" w="sm" type="none"/>
            <a:tailEnd len="sm" w="sm" type="none"/>
          </a:ln>
        </p:spPr>
      </p:cxnSp>
      <p:pic>
        <p:nvPicPr>
          <p:cNvPr id="118" name="Google Shape;118;p59"/>
          <p:cNvPicPr preferRelativeResize="0"/>
          <p:nvPr/>
        </p:nvPicPr>
        <p:blipFill rotWithShape="1">
          <a:blip r:embed="rId2">
            <a:alphaModFix/>
          </a:blip>
          <a:srcRect b="35186" l="3333" r="4446" t="35184"/>
          <a:stretch/>
        </p:blipFill>
        <p:spPr>
          <a:xfrm>
            <a:off x="6476586" y="4876801"/>
            <a:ext cx="2529841" cy="6096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type="title">
  <p:cSld name="TITLE">
    <p:spTree>
      <p:nvGrpSpPr>
        <p:cNvPr id="131" name="Shape 131"/>
        <p:cNvGrpSpPr/>
        <p:nvPr/>
      </p:nvGrpSpPr>
      <p:grpSpPr>
        <a:xfrm>
          <a:off x="0" y="0"/>
          <a:ext cx="0" cy="0"/>
          <a:chOff x="0" y="0"/>
          <a:chExt cx="0" cy="0"/>
        </a:xfrm>
      </p:grpSpPr>
      <p:pic>
        <p:nvPicPr>
          <p:cNvPr id="132" name="Google Shape;132;g610d08ff81_2_12"/>
          <p:cNvPicPr preferRelativeResize="0"/>
          <p:nvPr/>
        </p:nvPicPr>
        <p:blipFill rotWithShape="1">
          <a:blip r:embed="rId2">
            <a:alphaModFix/>
          </a:blip>
          <a:srcRect b="35186" l="3333" r="4446" t="35184"/>
          <a:stretch/>
        </p:blipFill>
        <p:spPr>
          <a:xfrm>
            <a:off x="2583180" y="1655047"/>
            <a:ext cx="3977640" cy="958467"/>
          </a:xfrm>
          <a:prstGeom prst="rect">
            <a:avLst/>
          </a:prstGeom>
          <a:noFill/>
          <a:ln>
            <a:noFill/>
          </a:ln>
        </p:spPr>
      </p:pic>
      <p:sp>
        <p:nvSpPr>
          <p:cNvPr id="133" name="Google Shape;133;g610d08ff81_2_12"/>
          <p:cNvSpPr txBox="1"/>
          <p:nvPr>
            <p:ph type="ctrTitle"/>
          </p:nvPr>
        </p:nvSpPr>
        <p:spPr>
          <a:xfrm>
            <a:off x="228600" y="3048000"/>
            <a:ext cx="6477000" cy="1470025"/>
          </a:xfrm>
          <a:prstGeom prst="rect">
            <a:avLst/>
          </a:prstGeom>
          <a:noFill/>
          <a:ln>
            <a:noFill/>
          </a:ln>
        </p:spPr>
        <p:txBody>
          <a:bodyPr anchorCtr="0" anchor="b" bIns="45700" lIns="91425" spcFirstLastPara="1" rIns="91425" wrap="square" tIns="45700">
            <a:noAutofit/>
          </a:bodyPr>
          <a:lstStyle>
            <a:lvl1pPr lvl="0" marR="0" algn="l">
              <a:lnSpc>
                <a:spcPct val="100000"/>
              </a:lnSpc>
              <a:spcBef>
                <a:spcPts val="0"/>
              </a:spcBef>
              <a:spcAft>
                <a:spcPts val="0"/>
              </a:spcAft>
              <a:buClr>
                <a:schemeClr val="dk2"/>
              </a:buClr>
              <a:buSzPts val="4000"/>
              <a:buFont typeface="Calibri"/>
              <a:buNone/>
              <a:defRPr b="1" sz="400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g610d08ff81_2_12"/>
          <p:cNvSpPr txBox="1"/>
          <p:nvPr>
            <p:ph idx="1" type="subTitle"/>
          </p:nvPr>
        </p:nvSpPr>
        <p:spPr>
          <a:xfrm>
            <a:off x="228600" y="4724399"/>
            <a:ext cx="4800599" cy="685802"/>
          </a:xfrm>
          <a:prstGeom prst="rect">
            <a:avLst/>
          </a:prstGeom>
          <a:noFill/>
          <a:ln>
            <a:noFill/>
          </a:ln>
        </p:spPr>
        <p:txBody>
          <a:bodyPr anchorCtr="0" anchor="t" bIns="45700" lIns="91425" spcFirstLastPara="1" rIns="91425" wrap="square" tIns="45700">
            <a:noAutofit/>
          </a:bodyPr>
          <a:lstStyle>
            <a:lvl1pPr lvl="0" algn="l">
              <a:lnSpc>
                <a:spcPct val="100000"/>
              </a:lnSpc>
              <a:spcBef>
                <a:spcPts val="480"/>
              </a:spcBef>
              <a:spcAft>
                <a:spcPts val="0"/>
              </a:spcAft>
              <a:buClr>
                <a:srgbClr val="888888"/>
              </a:buClr>
              <a:buSzPts val="2400"/>
              <a:buNone/>
              <a:defRPr sz="2400">
                <a:solidFill>
                  <a:srgbClr val="888888"/>
                </a:solidFill>
                <a:latin typeface="Calibri"/>
                <a:ea typeface="Calibri"/>
                <a:cs typeface="Calibri"/>
                <a:sym typeface="Calibri"/>
              </a:defRPr>
            </a:lvl1pPr>
            <a:lvl2pPr lvl="1" algn="ctr">
              <a:lnSpc>
                <a:spcPct val="100000"/>
              </a:lnSpc>
              <a:spcBef>
                <a:spcPts val="560"/>
              </a:spcBef>
              <a:spcAft>
                <a:spcPts val="0"/>
              </a:spcAft>
              <a:buClr>
                <a:srgbClr val="888888"/>
              </a:buClr>
              <a:buSzPts val="21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35" name="Google Shape;135;g610d08ff81_2_12"/>
          <p:cNvSpPr txBox="1"/>
          <p:nvPr>
            <p:ph idx="11" type="ftr"/>
          </p:nvPr>
        </p:nvSpPr>
        <p:spPr>
          <a:xfrm>
            <a:off x="228600" y="6356350"/>
            <a:ext cx="59436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Libre Franklin"/>
                <a:ea typeface="Libre Franklin"/>
                <a:cs typeface="Libre Franklin"/>
                <a:sym typeface="Libre Franklin"/>
              </a:defRPr>
            </a:lvl2pPr>
            <a:lvl3pPr lvl="2"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Libre Franklin"/>
                <a:ea typeface="Libre Franklin"/>
                <a:cs typeface="Libre Franklin"/>
                <a:sym typeface="Libre Franklin"/>
              </a:defRPr>
            </a:lvl3pPr>
            <a:lvl4pPr lvl="3"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Libre Franklin"/>
                <a:ea typeface="Libre Franklin"/>
                <a:cs typeface="Libre Franklin"/>
                <a:sym typeface="Libre Franklin"/>
              </a:defRPr>
            </a:lvl4pPr>
            <a:lvl5pPr lvl="4"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Libre Franklin"/>
                <a:ea typeface="Libre Franklin"/>
                <a:cs typeface="Libre Franklin"/>
                <a:sym typeface="Libre Franklin"/>
              </a:defRPr>
            </a:lvl5pPr>
            <a:lvl6pPr lvl="5"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Libre Franklin"/>
                <a:ea typeface="Libre Franklin"/>
                <a:cs typeface="Libre Franklin"/>
                <a:sym typeface="Libre Franklin"/>
              </a:defRPr>
            </a:lvl6pPr>
            <a:lvl7pPr lvl="6"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Libre Franklin"/>
                <a:ea typeface="Libre Franklin"/>
                <a:cs typeface="Libre Franklin"/>
                <a:sym typeface="Libre Franklin"/>
              </a:defRPr>
            </a:lvl7pPr>
            <a:lvl8pPr lvl="7"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Libre Franklin"/>
                <a:ea typeface="Libre Franklin"/>
                <a:cs typeface="Libre Franklin"/>
                <a:sym typeface="Libre Franklin"/>
              </a:defRPr>
            </a:lvl8pPr>
            <a:lvl9pPr lvl="8"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Libre Franklin"/>
                <a:ea typeface="Libre Franklin"/>
                <a:cs typeface="Libre Franklin"/>
                <a:sym typeface="Libre Franklin"/>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136" name="Shape 136"/>
        <p:cNvGrpSpPr/>
        <p:nvPr/>
      </p:nvGrpSpPr>
      <p:grpSpPr>
        <a:xfrm>
          <a:off x="0" y="0"/>
          <a:ext cx="0" cy="0"/>
          <a:chOff x="0" y="0"/>
          <a:chExt cx="0" cy="0"/>
        </a:xfrm>
      </p:grpSpPr>
      <p:sp>
        <p:nvSpPr>
          <p:cNvPr id="137" name="Google Shape;137;g610d08ff81_2_17"/>
          <p:cNvSpPr txBox="1"/>
          <p:nvPr>
            <p:ph type="title"/>
          </p:nvPr>
        </p:nvSpPr>
        <p:spPr>
          <a:xfrm>
            <a:off x="0" y="0"/>
            <a:ext cx="9144000" cy="838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36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8" name="Google Shape;138;g610d08ff81_2_17"/>
          <p:cNvCxnSpPr/>
          <p:nvPr/>
        </p:nvCxnSpPr>
        <p:spPr>
          <a:xfrm>
            <a:off x="0" y="914400"/>
            <a:ext cx="8915400" cy="0"/>
          </a:xfrm>
          <a:prstGeom prst="straightConnector1">
            <a:avLst/>
          </a:prstGeom>
          <a:noFill/>
          <a:ln cap="flat" cmpd="sng" w="63500">
            <a:solidFill>
              <a:schemeClr val="dk2"/>
            </a:solidFill>
            <a:prstDash val="solid"/>
            <a:round/>
            <a:headEnd len="sm" w="sm" type="none"/>
            <a:tailEnd len="sm" w="sm" type="none"/>
          </a:ln>
        </p:spPr>
      </p:cxnSp>
      <p:sp>
        <p:nvSpPr>
          <p:cNvPr id="139" name="Google Shape;139;g610d08ff81_2_17"/>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40" name="Shape 140"/>
        <p:cNvGrpSpPr/>
        <p:nvPr/>
      </p:nvGrpSpPr>
      <p:grpSpPr>
        <a:xfrm>
          <a:off x="0" y="0"/>
          <a:ext cx="0" cy="0"/>
          <a:chOff x="0" y="0"/>
          <a:chExt cx="0" cy="0"/>
        </a:xfrm>
      </p:grpSpPr>
      <p:sp>
        <p:nvSpPr>
          <p:cNvPr id="141" name="Google Shape;141;g610d08ff81_2_26"/>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26" name="Shape 26"/>
        <p:cNvGrpSpPr/>
        <p:nvPr/>
      </p:nvGrpSpPr>
      <p:grpSpPr>
        <a:xfrm>
          <a:off x="0" y="0"/>
          <a:ext cx="0" cy="0"/>
          <a:chOff x="0" y="0"/>
          <a:chExt cx="0" cy="0"/>
        </a:xfrm>
      </p:grpSpPr>
      <p:sp>
        <p:nvSpPr>
          <p:cNvPr id="27" name="Google Shape;27;p44"/>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36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8" name="Google Shape;28;p44"/>
          <p:cNvCxnSpPr/>
          <p:nvPr/>
        </p:nvCxnSpPr>
        <p:spPr>
          <a:xfrm>
            <a:off x="0" y="914400"/>
            <a:ext cx="8915400" cy="0"/>
          </a:xfrm>
          <a:prstGeom prst="straightConnector1">
            <a:avLst/>
          </a:prstGeom>
          <a:noFill/>
          <a:ln cap="flat" cmpd="sng" w="63500">
            <a:solidFill>
              <a:schemeClr val="dk2"/>
            </a:solidFill>
            <a:prstDash val="solid"/>
            <a:round/>
            <a:headEnd len="sm" w="sm" type="none"/>
            <a:tailEnd len="sm" w="sm" type="none"/>
          </a:ln>
        </p:spPr>
      </p:cxnSp>
      <p:sp>
        <p:nvSpPr>
          <p:cNvPr id="29" name="Google Shape;29;p44"/>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42" name="Shape 142"/>
        <p:cNvGrpSpPr/>
        <p:nvPr/>
      </p:nvGrpSpPr>
      <p:grpSpPr>
        <a:xfrm>
          <a:off x="0" y="0"/>
          <a:ext cx="0" cy="0"/>
          <a:chOff x="0" y="0"/>
          <a:chExt cx="0" cy="0"/>
        </a:xfrm>
      </p:grpSpPr>
      <p:sp>
        <p:nvSpPr>
          <p:cNvPr id="143" name="Google Shape;143;g610d08ff81_2_28"/>
          <p:cNvSpPr txBox="1"/>
          <p:nvPr>
            <p:ph type="title"/>
          </p:nvPr>
        </p:nvSpPr>
        <p:spPr>
          <a:xfrm>
            <a:off x="0" y="0"/>
            <a:ext cx="9144000" cy="838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g610d08ff81_2_2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42900" lvl="1" marL="914400" algn="l">
              <a:lnSpc>
                <a:spcPct val="100000"/>
              </a:lnSpc>
              <a:spcBef>
                <a:spcPts val="480"/>
              </a:spcBef>
              <a:spcAft>
                <a:spcPts val="0"/>
              </a:spcAft>
              <a:buClr>
                <a:schemeClr val="dk1"/>
              </a:buClr>
              <a:buSzPts val="1800"/>
              <a:buChar char="o"/>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145" name="Google Shape;145;g610d08ff81_2_2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42900" lvl="1" marL="914400" algn="l">
              <a:lnSpc>
                <a:spcPct val="100000"/>
              </a:lnSpc>
              <a:spcBef>
                <a:spcPts val="480"/>
              </a:spcBef>
              <a:spcAft>
                <a:spcPts val="0"/>
              </a:spcAft>
              <a:buClr>
                <a:schemeClr val="dk1"/>
              </a:buClr>
              <a:buSzPts val="1800"/>
              <a:buChar char="o"/>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cxnSp>
        <p:nvCxnSpPr>
          <p:cNvPr id="146" name="Google Shape;146;g610d08ff81_2_28"/>
          <p:cNvCxnSpPr/>
          <p:nvPr/>
        </p:nvCxnSpPr>
        <p:spPr>
          <a:xfrm>
            <a:off x="0" y="914400"/>
            <a:ext cx="8915400" cy="0"/>
          </a:xfrm>
          <a:prstGeom prst="straightConnector1">
            <a:avLst/>
          </a:prstGeom>
          <a:noFill/>
          <a:ln cap="flat" cmpd="sng" w="63500">
            <a:solidFill>
              <a:schemeClr val="dk2"/>
            </a:solidFill>
            <a:prstDash val="solid"/>
            <a:round/>
            <a:headEnd len="sm" w="sm" type="none"/>
            <a:tailEnd len="sm" w="sm" type="none"/>
          </a:ln>
        </p:spPr>
      </p:cxnSp>
      <p:sp>
        <p:nvSpPr>
          <p:cNvPr id="147" name="Google Shape;147;g610d08ff81_2_28"/>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48" name="Shape 148"/>
        <p:cNvGrpSpPr/>
        <p:nvPr/>
      </p:nvGrpSpPr>
      <p:grpSpPr>
        <a:xfrm>
          <a:off x="0" y="0"/>
          <a:ext cx="0" cy="0"/>
          <a:chOff x="0" y="0"/>
          <a:chExt cx="0" cy="0"/>
        </a:xfrm>
      </p:grpSpPr>
      <p:sp>
        <p:nvSpPr>
          <p:cNvPr id="149" name="Google Shape;149;g610d08ff81_2_21"/>
          <p:cNvSpPr txBox="1"/>
          <p:nvPr>
            <p:ph type="title"/>
          </p:nvPr>
        </p:nvSpPr>
        <p:spPr>
          <a:xfrm>
            <a:off x="0" y="0"/>
            <a:ext cx="9144000" cy="838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3600"/>
              <a:buFont typeface="Calibri"/>
              <a:buNone/>
              <a:defRPr sz="36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g610d08ff81_2_21"/>
          <p:cNvSpPr txBox="1"/>
          <p:nvPr>
            <p:ph idx="1" type="body"/>
          </p:nvPr>
        </p:nvSpPr>
        <p:spPr>
          <a:xfrm>
            <a:off x="228600" y="1066800"/>
            <a:ext cx="8686800" cy="50593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600"/>
              </a:spcBef>
              <a:spcAft>
                <a:spcPts val="0"/>
              </a:spcAft>
              <a:buClr>
                <a:schemeClr val="dk1"/>
              </a:buClr>
              <a:buSzPts val="2000"/>
              <a:buNone/>
              <a:defRPr sz="2000">
                <a:latin typeface="Calibri"/>
                <a:ea typeface="Calibri"/>
                <a:cs typeface="Calibri"/>
                <a:sym typeface="Calibri"/>
              </a:defRPr>
            </a:lvl1pPr>
            <a:lvl2pPr indent="-314325" lvl="1" marL="914400" algn="l">
              <a:lnSpc>
                <a:spcPct val="100000"/>
              </a:lnSpc>
              <a:spcBef>
                <a:spcPts val="600"/>
              </a:spcBef>
              <a:spcAft>
                <a:spcPts val="0"/>
              </a:spcAft>
              <a:buClr>
                <a:schemeClr val="dk1"/>
              </a:buClr>
              <a:buSzPts val="1350"/>
              <a:buChar char="o"/>
              <a:defRPr sz="1800">
                <a:latin typeface="Calibri"/>
                <a:ea typeface="Calibri"/>
                <a:cs typeface="Calibri"/>
                <a:sym typeface="Calibri"/>
              </a:defRPr>
            </a:lvl2pPr>
            <a:lvl3pPr indent="-330200" lvl="2" marL="1371600" algn="l">
              <a:lnSpc>
                <a:spcPct val="100000"/>
              </a:lnSpc>
              <a:spcBef>
                <a:spcPts val="400"/>
              </a:spcBef>
              <a:spcAft>
                <a:spcPts val="0"/>
              </a:spcAft>
              <a:buClr>
                <a:schemeClr val="dk1"/>
              </a:buClr>
              <a:buSzPts val="1600"/>
              <a:buChar char="▪"/>
              <a:defRPr sz="1600">
                <a:latin typeface="Calibri"/>
                <a:ea typeface="Calibri"/>
                <a:cs typeface="Calibri"/>
                <a:sym typeface="Calibri"/>
              </a:defRPr>
            </a:lvl3pPr>
            <a:lvl4pPr indent="-330200" lvl="3" marL="1828800" algn="l">
              <a:lnSpc>
                <a:spcPct val="100000"/>
              </a:lnSpc>
              <a:spcBef>
                <a:spcPts val="400"/>
              </a:spcBef>
              <a:spcAft>
                <a:spcPts val="0"/>
              </a:spcAft>
              <a:buClr>
                <a:schemeClr val="dk1"/>
              </a:buClr>
              <a:buSzPts val="1600"/>
              <a:buChar char="–"/>
              <a:defRPr sz="1600">
                <a:latin typeface="Calibri"/>
                <a:ea typeface="Calibri"/>
                <a:cs typeface="Calibri"/>
                <a:sym typeface="Calibri"/>
              </a:defRPr>
            </a:lvl4pPr>
            <a:lvl5pPr indent="-330200" lvl="4" marL="2286000" algn="l">
              <a:lnSpc>
                <a:spcPct val="100000"/>
              </a:lnSpc>
              <a:spcBef>
                <a:spcPts val="400"/>
              </a:spcBef>
              <a:spcAft>
                <a:spcPts val="0"/>
              </a:spcAft>
              <a:buClr>
                <a:schemeClr val="dk1"/>
              </a:buClr>
              <a:buSzPts val="1600"/>
              <a:buChar char="»"/>
              <a:defRPr sz="1600">
                <a:latin typeface="Calibri"/>
                <a:ea typeface="Calibri"/>
                <a:cs typeface="Calibri"/>
                <a:sym typeface="Calibri"/>
              </a:defRPr>
            </a:lvl5pPr>
            <a:lvl6pPr indent="-342900" lvl="5" marL="2743200" algn="l">
              <a:lnSpc>
                <a:spcPct val="100000"/>
              </a:lnSpc>
              <a:spcBef>
                <a:spcPts val="40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51" name="Google Shape;151;g610d08ff81_2_21"/>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52" name="Google Shape;152;g610d08ff81_2_21"/>
          <p:cNvCxnSpPr/>
          <p:nvPr/>
        </p:nvCxnSpPr>
        <p:spPr>
          <a:xfrm>
            <a:off x="0" y="914400"/>
            <a:ext cx="8915400" cy="0"/>
          </a:xfrm>
          <a:prstGeom prst="straightConnector1">
            <a:avLst/>
          </a:prstGeom>
          <a:noFill/>
          <a:ln cap="flat" cmpd="sng" w="63500">
            <a:solidFill>
              <a:schemeClr val="dk2"/>
            </a:solidFill>
            <a:prstDash val="solid"/>
            <a:round/>
            <a:headEnd len="sm" w="sm" type="none"/>
            <a:tailEnd len="sm" w="sm" type="none"/>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3" name="Shape 153"/>
        <p:cNvGrpSpPr/>
        <p:nvPr/>
      </p:nvGrpSpPr>
      <p:grpSpPr>
        <a:xfrm>
          <a:off x="0" y="0"/>
          <a:ext cx="0" cy="0"/>
          <a:chOff x="0" y="0"/>
          <a:chExt cx="0" cy="0"/>
        </a:xfrm>
      </p:grpSpPr>
      <p:sp>
        <p:nvSpPr>
          <p:cNvPr id="154" name="Google Shape;154;g610d08ff81_2_3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2"/>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g610d08ff81_2_3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35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cxnSp>
        <p:nvCxnSpPr>
          <p:cNvPr id="156" name="Google Shape;156;g610d08ff81_2_34"/>
          <p:cNvCxnSpPr/>
          <p:nvPr/>
        </p:nvCxnSpPr>
        <p:spPr>
          <a:xfrm>
            <a:off x="762000" y="4419600"/>
            <a:ext cx="6705601" cy="0"/>
          </a:xfrm>
          <a:prstGeom prst="straightConnector1">
            <a:avLst/>
          </a:prstGeom>
          <a:noFill/>
          <a:ln cap="flat" cmpd="sng" w="63500">
            <a:solidFill>
              <a:schemeClr val="accent1"/>
            </a:solidFill>
            <a:prstDash val="solid"/>
            <a:round/>
            <a:headEnd len="sm" w="sm" type="none"/>
            <a:tailEnd len="sm" w="sm" type="none"/>
          </a:ln>
        </p:spPr>
      </p:cxnSp>
      <p:sp>
        <p:nvSpPr>
          <p:cNvPr id="157" name="Google Shape;157;g610d08ff81_2_34"/>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158" name="Shape 158"/>
        <p:cNvGrpSpPr/>
        <p:nvPr/>
      </p:nvGrpSpPr>
      <p:grpSpPr>
        <a:xfrm>
          <a:off x="0" y="0"/>
          <a:ext cx="0" cy="0"/>
          <a:chOff x="0" y="0"/>
          <a:chExt cx="0" cy="0"/>
        </a:xfrm>
      </p:grpSpPr>
      <p:sp>
        <p:nvSpPr>
          <p:cNvPr id="159" name="Google Shape;159;g610d08ff81_2_39"/>
          <p:cNvSpPr txBox="1"/>
          <p:nvPr>
            <p:ph type="title"/>
          </p:nvPr>
        </p:nvSpPr>
        <p:spPr>
          <a:xfrm>
            <a:off x="0" y="0"/>
            <a:ext cx="9144000" cy="838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g610d08ff81_2_39"/>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61" name="Google Shape;161;g610d08ff81_2_39"/>
          <p:cNvGrpSpPr/>
          <p:nvPr/>
        </p:nvGrpSpPr>
        <p:grpSpPr>
          <a:xfrm rot="-5400000">
            <a:off x="3974482" y="-2218426"/>
            <a:ext cx="1195035" cy="8330702"/>
            <a:chOff x="-106935" y="102595"/>
            <a:chExt cx="45719" cy="4565594"/>
          </a:xfrm>
        </p:grpSpPr>
        <p:sp>
          <p:nvSpPr>
            <p:cNvPr id="162" name="Google Shape;162;g610d08ff81_2_39"/>
            <p:cNvSpPr/>
            <p:nvPr/>
          </p:nvSpPr>
          <p:spPr>
            <a:xfrm>
              <a:off x="-106935" y="102595"/>
              <a:ext cx="45719" cy="582364"/>
            </a:xfrm>
            <a:prstGeom prst="rect">
              <a:avLst/>
            </a:prstGeom>
            <a:solidFill>
              <a:srgbClr val="002857"/>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Libre Franklin"/>
                <a:buNone/>
              </a:pPr>
              <a:r>
                <a:t/>
              </a:r>
              <a:endParaRPr b="0" i="0" sz="1500" u="none" cap="none" strike="noStrike">
                <a:solidFill>
                  <a:srgbClr val="FFFFFF"/>
                </a:solidFill>
                <a:latin typeface="Arial"/>
                <a:ea typeface="Arial"/>
                <a:cs typeface="Arial"/>
                <a:sym typeface="Arial"/>
              </a:endParaRPr>
            </a:p>
          </p:txBody>
        </p:sp>
        <p:sp>
          <p:nvSpPr>
            <p:cNvPr id="163" name="Google Shape;163;g610d08ff81_2_39"/>
            <p:cNvSpPr/>
            <p:nvPr/>
          </p:nvSpPr>
          <p:spPr>
            <a:xfrm>
              <a:off x="-106935" y="765265"/>
              <a:ext cx="45719" cy="582364"/>
            </a:xfrm>
            <a:prstGeom prst="rect">
              <a:avLst/>
            </a:prstGeom>
            <a:solidFill>
              <a:srgbClr val="E24307"/>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Libre Franklin"/>
                <a:buNone/>
              </a:pPr>
              <a:r>
                <a:t/>
              </a:r>
              <a:endParaRPr b="0" i="0" sz="1500" u="none" cap="none" strike="noStrike">
                <a:solidFill>
                  <a:srgbClr val="FFFFFF"/>
                </a:solidFill>
                <a:latin typeface="Arial"/>
                <a:ea typeface="Arial"/>
                <a:cs typeface="Arial"/>
                <a:sym typeface="Arial"/>
              </a:endParaRPr>
            </a:p>
          </p:txBody>
        </p:sp>
        <p:sp>
          <p:nvSpPr>
            <p:cNvPr id="164" name="Google Shape;164;g610d08ff81_2_39"/>
            <p:cNvSpPr/>
            <p:nvPr/>
          </p:nvSpPr>
          <p:spPr>
            <a:xfrm>
              <a:off x="-106935" y="1427935"/>
              <a:ext cx="45719" cy="582364"/>
            </a:xfrm>
            <a:prstGeom prst="rect">
              <a:avLst/>
            </a:prstGeom>
            <a:solidFill>
              <a:srgbClr val="6CBCCB"/>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Libre Franklin"/>
                <a:buNone/>
              </a:pPr>
              <a:r>
                <a:t/>
              </a:r>
              <a:endParaRPr b="0" i="0" sz="1500" u="none" cap="none" strike="noStrike">
                <a:solidFill>
                  <a:srgbClr val="FFFFFF"/>
                </a:solidFill>
                <a:latin typeface="Arial"/>
                <a:ea typeface="Arial"/>
                <a:cs typeface="Arial"/>
                <a:sym typeface="Arial"/>
              </a:endParaRPr>
            </a:p>
          </p:txBody>
        </p:sp>
        <p:sp>
          <p:nvSpPr>
            <p:cNvPr id="165" name="Google Shape;165;g610d08ff81_2_39"/>
            <p:cNvSpPr/>
            <p:nvPr/>
          </p:nvSpPr>
          <p:spPr>
            <a:xfrm>
              <a:off x="-106935" y="2090605"/>
              <a:ext cx="45719" cy="582364"/>
            </a:xfrm>
            <a:prstGeom prst="rect">
              <a:avLst/>
            </a:prstGeom>
            <a:solidFill>
              <a:srgbClr val="FAA636"/>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Libre Franklin"/>
                <a:buNone/>
              </a:pPr>
              <a:r>
                <a:t/>
              </a:r>
              <a:endParaRPr b="0" i="0" sz="1500" u="none" cap="none" strike="noStrike">
                <a:solidFill>
                  <a:srgbClr val="990099"/>
                </a:solidFill>
                <a:latin typeface="Arial"/>
                <a:ea typeface="Arial"/>
                <a:cs typeface="Arial"/>
                <a:sym typeface="Arial"/>
              </a:endParaRPr>
            </a:p>
          </p:txBody>
        </p:sp>
        <p:sp>
          <p:nvSpPr>
            <p:cNvPr id="166" name="Google Shape;166;g610d08ff81_2_39"/>
            <p:cNvSpPr/>
            <p:nvPr/>
          </p:nvSpPr>
          <p:spPr>
            <a:xfrm>
              <a:off x="-106935" y="2753275"/>
              <a:ext cx="45719" cy="582364"/>
            </a:xfrm>
            <a:prstGeom prst="rect">
              <a:avLst/>
            </a:prstGeom>
            <a:solidFill>
              <a:srgbClr val="75A439"/>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Libre Franklin"/>
                <a:buNone/>
              </a:pPr>
              <a:r>
                <a:t/>
              </a:r>
              <a:endParaRPr b="0" i="0" sz="1500" u="none" cap="none" strike="noStrike">
                <a:solidFill>
                  <a:srgbClr val="FFFFFF"/>
                </a:solidFill>
                <a:latin typeface="Arial"/>
                <a:ea typeface="Arial"/>
                <a:cs typeface="Arial"/>
                <a:sym typeface="Arial"/>
              </a:endParaRPr>
            </a:p>
          </p:txBody>
        </p:sp>
        <p:sp>
          <p:nvSpPr>
            <p:cNvPr id="167" name="Google Shape;167;g610d08ff81_2_39"/>
            <p:cNvSpPr/>
            <p:nvPr/>
          </p:nvSpPr>
          <p:spPr>
            <a:xfrm>
              <a:off x="-106935" y="3415945"/>
              <a:ext cx="45719" cy="582364"/>
            </a:xfrm>
            <a:prstGeom prst="rect">
              <a:avLst/>
            </a:prstGeom>
            <a:solidFill>
              <a:srgbClr val="CCCCCC"/>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Libre Franklin"/>
                <a:buNone/>
              </a:pPr>
              <a:r>
                <a:t/>
              </a:r>
              <a:endParaRPr b="0" i="0" sz="1500" u="none" cap="none" strike="noStrike">
                <a:solidFill>
                  <a:srgbClr val="FFFFFF"/>
                </a:solidFill>
                <a:latin typeface="Arial"/>
                <a:ea typeface="Arial"/>
                <a:cs typeface="Arial"/>
                <a:sym typeface="Arial"/>
              </a:endParaRPr>
            </a:p>
          </p:txBody>
        </p:sp>
        <p:sp>
          <p:nvSpPr>
            <p:cNvPr id="168" name="Google Shape;168;g610d08ff81_2_39"/>
            <p:cNvSpPr/>
            <p:nvPr/>
          </p:nvSpPr>
          <p:spPr>
            <a:xfrm>
              <a:off x="-106935" y="4078615"/>
              <a:ext cx="45719" cy="589574"/>
            </a:xfrm>
            <a:prstGeom prst="rect">
              <a:avLst/>
            </a:prstGeom>
            <a:solidFill>
              <a:srgbClr val="727272"/>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Libre Franklin"/>
                <a:buNone/>
              </a:pPr>
              <a:r>
                <a:t/>
              </a:r>
              <a:endParaRPr b="0" i="0" sz="1500" u="none" cap="none" strike="noStrike">
                <a:solidFill>
                  <a:srgbClr val="FFFFFF"/>
                </a:solidFill>
                <a:latin typeface="Arial"/>
                <a:ea typeface="Arial"/>
                <a:cs typeface="Arial"/>
                <a:sym typeface="Arial"/>
              </a:endParaRPr>
            </a:p>
          </p:txBody>
        </p:sp>
      </p:grpSp>
      <p:sp>
        <p:nvSpPr>
          <p:cNvPr id="169" name="Google Shape;169;g610d08ff81_2_39"/>
          <p:cNvSpPr txBox="1"/>
          <p:nvPr/>
        </p:nvSpPr>
        <p:spPr>
          <a:xfrm>
            <a:off x="533400" y="3048000"/>
            <a:ext cx="7713794"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Calibri (HEADINGS)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Calibri (Body)</a:t>
            </a:r>
            <a:endParaRPr b="0" i="0" sz="20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0" name="Shape 30"/>
        <p:cNvGrpSpPr/>
        <p:nvPr/>
      </p:nvGrpSpPr>
      <p:grpSpPr>
        <a:xfrm>
          <a:off x="0" y="0"/>
          <a:ext cx="0" cy="0"/>
          <a:chOff x="0" y="0"/>
          <a:chExt cx="0" cy="0"/>
        </a:xfrm>
      </p:grpSpPr>
      <p:sp>
        <p:nvSpPr>
          <p:cNvPr id="31" name="Google Shape;31;p46"/>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2" name="Shape 32"/>
        <p:cNvGrpSpPr/>
        <p:nvPr/>
      </p:nvGrpSpPr>
      <p:grpSpPr>
        <a:xfrm>
          <a:off x="0" y="0"/>
          <a:ext cx="0" cy="0"/>
          <a:chOff x="0" y="0"/>
          <a:chExt cx="0" cy="0"/>
        </a:xfrm>
      </p:grpSpPr>
      <p:sp>
        <p:nvSpPr>
          <p:cNvPr id="33" name="Google Shape;33;p47"/>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4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42900" lvl="1" marL="914400" algn="l">
              <a:lnSpc>
                <a:spcPct val="100000"/>
              </a:lnSpc>
              <a:spcBef>
                <a:spcPts val="480"/>
              </a:spcBef>
              <a:spcAft>
                <a:spcPts val="0"/>
              </a:spcAft>
              <a:buClr>
                <a:schemeClr val="dk1"/>
              </a:buClr>
              <a:buSzPts val="1800"/>
              <a:buChar char="o"/>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5" name="Google Shape;35;p4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42900" lvl="1" marL="914400" algn="l">
              <a:lnSpc>
                <a:spcPct val="100000"/>
              </a:lnSpc>
              <a:spcBef>
                <a:spcPts val="480"/>
              </a:spcBef>
              <a:spcAft>
                <a:spcPts val="0"/>
              </a:spcAft>
              <a:buClr>
                <a:schemeClr val="dk1"/>
              </a:buClr>
              <a:buSzPts val="1800"/>
              <a:buChar char="o"/>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cxnSp>
        <p:nvCxnSpPr>
          <p:cNvPr id="36" name="Google Shape;36;p47"/>
          <p:cNvCxnSpPr/>
          <p:nvPr/>
        </p:nvCxnSpPr>
        <p:spPr>
          <a:xfrm>
            <a:off x="0" y="914400"/>
            <a:ext cx="8915400" cy="0"/>
          </a:xfrm>
          <a:prstGeom prst="straightConnector1">
            <a:avLst/>
          </a:prstGeom>
          <a:noFill/>
          <a:ln cap="flat" cmpd="sng" w="63500">
            <a:solidFill>
              <a:schemeClr val="dk2"/>
            </a:solidFill>
            <a:prstDash val="solid"/>
            <a:round/>
            <a:headEnd len="sm" w="sm" type="none"/>
            <a:tailEnd len="sm" w="sm" type="none"/>
          </a:ln>
        </p:spPr>
      </p:cxnSp>
      <p:sp>
        <p:nvSpPr>
          <p:cNvPr id="37" name="Google Shape;37;p47"/>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8" name="Shape 38"/>
        <p:cNvGrpSpPr/>
        <p:nvPr/>
      </p:nvGrpSpPr>
      <p:grpSpPr>
        <a:xfrm>
          <a:off x="0" y="0"/>
          <a:ext cx="0" cy="0"/>
          <a:chOff x="0" y="0"/>
          <a:chExt cx="0" cy="0"/>
        </a:xfrm>
      </p:grpSpPr>
      <p:sp>
        <p:nvSpPr>
          <p:cNvPr id="39" name="Google Shape;39;p45"/>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3600"/>
              <a:buFont typeface="Calibri"/>
              <a:buNone/>
              <a:defRPr sz="36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5"/>
          <p:cNvSpPr txBox="1"/>
          <p:nvPr>
            <p:ph idx="1" type="body"/>
          </p:nvPr>
        </p:nvSpPr>
        <p:spPr>
          <a:xfrm>
            <a:off x="228600" y="1066800"/>
            <a:ext cx="8686800" cy="50593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Clr>
                <a:schemeClr val="dk1"/>
              </a:buClr>
              <a:buSzPts val="2000"/>
              <a:buNone/>
              <a:defRPr sz="2000">
                <a:latin typeface="Calibri"/>
                <a:ea typeface="Calibri"/>
                <a:cs typeface="Calibri"/>
                <a:sym typeface="Calibri"/>
              </a:defRPr>
            </a:lvl1pPr>
            <a:lvl2pPr indent="-314325" lvl="1" marL="914400" algn="l">
              <a:lnSpc>
                <a:spcPct val="100000"/>
              </a:lnSpc>
              <a:spcBef>
                <a:spcPts val="600"/>
              </a:spcBef>
              <a:spcAft>
                <a:spcPts val="0"/>
              </a:spcAft>
              <a:buClr>
                <a:schemeClr val="dk1"/>
              </a:buClr>
              <a:buSzPts val="1350"/>
              <a:buChar char="o"/>
              <a:defRPr sz="1800">
                <a:latin typeface="Calibri"/>
                <a:ea typeface="Calibri"/>
                <a:cs typeface="Calibri"/>
                <a:sym typeface="Calibri"/>
              </a:defRPr>
            </a:lvl2pPr>
            <a:lvl3pPr indent="-330200" lvl="2" marL="1371600" algn="l">
              <a:lnSpc>
                <a:spcPct val="100000"/>
              </a:lnSpc>
              <a:spcBef>
                <a:spcPts val="400"/>
              </a:spcBef>
              <a:spcAft>
                <a:spcPts val="0"/>
              </a:spcAft>
              <a:buClr>
                <a:schemeClr val="dk1"/>
              </a:buClr>
              <a:buSzPts val="1600"/>
              <a:buChar char="▪"/>
              <a:defRPr sz="1600">
                <a:latin typeface="Calibri"/>
                <a:ea typeface="Calibri"/>
                <a:cs typeface="Calibri"/>
                <a:sym typeface="Calibri"/>
              </a:defRPr>
            </a:lvl3pPr>
            <a:lvl4pPr indent="-330200" lvl="3" marL="1828800" algn="l">
              <a:lnSpc>
                <a:spcPct val="100000"/>
              </a:lnSpc>
              <a:spcBef>
                <a:spcPts val="400"/>
              </a:spcBef>
              <a:spcAft>
                <a:spcPts val="0"/>
              </a:spcAft>
              <a:buClr>
                <a:schemeClr val="dk1"/>
              </a:buClr>
              <a:buSzPts val="1600"/>
              <a:buChar char="–"/>
              <a:defRPr sz="1600">
                <a:latin typeface="Calibri"/>
                <a:ea typeface="Calibri"/>
                <a:cs typeface="Calibri"/>
                <a:sym typeface="Calibri"/>
              </a:defRPr>
            </a:lvl4pPr>
            <a:lvl5pPr indent="-330200" lvl="4" marL="2286000" algn="l">
              <a:lnSpc>
                <a:spcPct val="100000"/>
              </a:lnSpc>
              <a:spcBef>
                <a:spcPts val="400"/>
              </a:spcBef>
              <a:spcAft>
                <a:spcPts val="0"/>
              </a:spcAft>
              <a:buClr>
                <a:schemeClr val="dk1"/>
              </a:buClr>
              <a:buSzPts val="1600"/>
              <a:buChar char="»"/>
              <a:defRPr sz="1600">
                <a:latin typeface="Calibri"/>
                <a:ea typeface="Calibri"/>
                <a:cs typeface="Calibri"/>
                <a:sym typeface="Calibri"/>
              </a:defRPr>
            </a:lvl5pPr>
            <a:lvl6pPr indent="-342900" lvl="5" marL="2743200" algn="l">
              <a:lnSpc>
                <a:spcPct val="100000"/>
              </a:lnSpc>
              <a:spcBef>
                <a:spcPts val="40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41" name="Google Shape;41;p45"/>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42" name="Google Shape;42;p45"/>
          <p:cNvCxnSpPr/>
          <p:nvPr/>
        </p:nvCxnSpPr>
        <p:spPr>
          <a:xfrm>
            <a:off x="0" y="914400"/>
            <a:ext cx="8915400" cy="0"/>
          </a:xfrm>
          <a:prstGeom prst="straightConnector1">
            <a:avLst/>
          </a:prstGeom>
          <a:noFill/>
          <a:ln cap="flat" cmpd="sng" w="63500">
            <a:solidFill>
              <a:schemeClr val="dk2"/>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Section Header">
  <p:cSld name="4_Section Header">
    <p:spTree>
      <p:nvGrpSpPr>
        <p:cNvPr id="43" name="Shape 43"/>
        <p:cNvGrpSpPr/>
        <p:nvPr/>
      </p:nvGrpSpPr>
      <p:grpSpPr>
        <a:xfrm>
          <a:off x="0" y="0"/>
          <a:ext cx="0" cy="0"/>
          <a:chOff x="0" y="0"/>
          <a:chExt cx="0" cy="0"/>
        </a:xfrm>
      </p:grpSpPr>
      <p:sp>
        <p:nvSpPr>
          <p:cNvPr id="44" name="Google Shape;44;p50"/>
          <p:cNvSpPr txBox="1"/>
          <p:nvPr>
            <p:ph type="title"/>
          </p:nvPr>
        </p:nvSpPr>
        <p:spPr>
          <a:xfrm>
            <a:off x="722313" y="3886200"/>
            <a:ext cx="7772400" cy="7524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2"/>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5" name="Google Shape;45;p50"/>
          <p:cNvCxnSpPr/>
          <p:nvPr/>
        </p:nvCxnSpPr>
        <p:spPr>
          <a:xfrm>
            <a:off x="762000" y="4660900"/>
            <a:ext cx="8382000" cy="0"/>
          </a:xfrm>
          <a:prstGeom prst="straightConnector1">
            <a:avLst/>
          </a:prstGeom>
          <a:noFill/>
          <a:ln cap="flat" cmpd="sng" w="63500">
            <a:solidFill>
              <a:schemeClr val="dk2"/>
            </a:solidFill>
            <a:prstDash val="solid"/>
            <a:round/>
            <a:headEnd len="sm" w="sm" type="none"/>
            <a:tailEnd len="sm" w="sm" type="none"/>
          </a:ln>
        </p:spPr>
      </p:cxnSp>
      <p:pic>
        <p:nvPicPr>
          <p:cNvPr id="46" name="Google Shape;46;p50"/>
          <p:cNvPicPr preferRelativeResize="0"/>
          <p:nvPr/>
        </p:nvPicPr>
        <p:blipFill rotWithShape="1">
          <a:blip r:embed="rId2">
            <a:alphaModFix/>
          </a:blip>
          <a:srcRect b="0" l="0" r="0" t="0"/>
          <a:stretch/>
        </p:blipFill>
        <p:spPr>
          <a:xfrm>
            <a:off x="6314660" y="4760844"/>
            <a:ext cx="2246313" cy="62365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47" name="Shape 47"/>
        <p:cNvGrpSpPr/>
        <p:nvPr/>
      </p:nvGrpSpPr>
      <p:grpSpPr>
        <a:xfrm>
          <a:off x="0" y="0"/>
          <a:ext cx="0" cy="0"/>
          <a:chOff x="0" y="0"/>
          <a:chExt cx="0" cy="0"/>
        </a:xfrm>
      </p:grpSpPr>
      <p:sp>
        <p:nvSpPr>
          <p:cNvPr id="48" name="Google Shape;48;p5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2"/>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5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35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cxnSp>
        <p:nvCxnSpPr>
          <p:cNvPr id="50" name="Google Shape;50;p51"/>
          <p:cNvCxnSpPr/>
          <p:nvPr/>
        </p:nvCxnSpPr>
        <p:spPr>
          <a:xfrm>
            <a:off x="762000" y="4419600"/>
            <a:ext cx="6705601" cy="0"/>
          </a:xfrm>
          <a:prstGeom prst="straightConnector1">
            <a:avLst/>
          </a:prstGeom>
          <a:noFill/>
          <a:ln cap="flat" cmpd="sng" w="63500">
            <a:solidFill>
              <a:schemeClr val="accent1"/>
            </a:solidFill>
            <a:prstDash val="solid"/>
            <a:round/>
            <a:headEnd len="sm" w="sm" type="none"/>
            <a:tailEnd len="sm" w="sm" type="none"/>
          </a:ln>
        </p:spPr>
      </p:cxnSp>
      <p:sp>
        <p:nvSpPr>
          <p:cNvPr id="51" name="Google Shape;51;p51"/>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52" name="Shape 52"/>
        <p:cNvGrpSpPr/>
        <p:nvPr/>
      </p:nvGrpSpPr>
      <p:grpSpPr>
        <a:xfrm>
          <a:off x="0" y="0"/>
          <a:ext cx="0" cy="0"/>
          <a:chOff x="0" y="0"/>
          <a:chExt cx="0" cy="0"/>
        </a:xfrm>
      </p:grpSpPr>
      <p:sp>
        <p:nvSpPr>
          <p:cNvPr id="53" name="Google Shape;53;p52"/>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52"/>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55" name="Google Shape;55;p52"/>
          <p:cNvGrpSpPr/>
          <p:nvPr/>
        </p:nvGrpSpPr>
        <p:grpSpPr>
          <a:xfrm rot="-5400000">
            <a:off x="3974482" y="-2218426"/>
            <a:ext cx="1195035" cy="8330702"/>
            <a:chOff x="-106935" y="102595"/>
            <a:chExt cx="45719" cy="4565594"/>
          </a:xfrm>
        </p:grpSpPr>
        <p:sp>
          <p:nvSpPr>
            <p:cNvPr id="56" name="Google Shape;56;p52"/>
            <p:cNvSpPr/>
            <p:nvPr/>
          </p:nvSpPr>
          <p:spPr>
            <a:xfrm>
              <a:off x="-106935" y="102595"/>
              <a:ext cx="45719" cy="582364"/>
            </a:xfrm>
            <a:prstGeom prst="rect">
              <a:avLst/>
            </a:prstGeom>
            <a:solidFill>
              <a:srgbClr val="002857"/>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solidFill>
                  <a:srgbClr val="FFFFFF"/>
                </a:solidFill>
                <a:latin typeface="Arial"/>
                <a:ea typeface="Arial"/>
                <a:cs typeface="Arial"/>
                <a:sym typeface="Arial"/>
              </a:endParaRPr>
            </a:p>
          </p:txBody>
        </p:sp>
        <p:sp>
          <p:nvSpPr>
            <p:cNvPr id="57" name="Google Shape;57;p52"/>
            <p:cNvSpPr/>
            <p:nvPr/>
          </p:nvSpPr>
          <p:spPr>
            <a:xfrm>
              <a:off x="-106935" y="765265"/>
              <a:ext cx="45719" cy="582364"/>
            </a:xfrm>
            <a:prstGeom prst="rect">
              <a:avLst/>
            </a:prstGeom>
            <a:solidFill>
              <a:srgbClr val="E24307"/>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solidFill>
                  <a:srgbClr val="FFFFFF"/>
                </a:solidFill>
                <a:latin typeface="Arial"/>
                <a:ea typeface="Arial"/>
                <a:cs typeface="Arial"/>
                <a:sym typeface="Arial"/>
              </a:endParaRPr>
            </a:p>
          </p:txBody>
        </p:sp>
        <p:sp>
          <p:nvSpPr>
            <p:cNvPr id="58" name="Google Shape;58;p52"/>
            <p:cNvSpPr/>
            <p:nvPr/>
          </p:nvSpPr>
          <p:spPr>
            <a:xfrm>
              <a:off x="-106935" y="1427935"/>
              <a:ext cx="45719" cy="582364"/>
            </a:xfrm>
            <a:prstGeom prst="rect">
              <a:avLst/>
            </a:prstGeom>
            <a:solidFill>
              <a:srgbClr val="6CBCCB"/>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solidFill>
                  <a:srgbClr val="FFFFFF"/>
                </a:solidFill>
                <a:latin typeface="Arial"/>
                <a:ea typeface="Arial"/>
                <a:cs typeface="Arial"/>
                <a:sym typeface="Arial"/>
              </a:endParaRPr>
            </a:p>
          </p:txBody>
        </p:sp>
        <p:sp>
          <p:nvSpPr>
            <p:cNvPr id="59" name="Google Shape;59;p52"/>
            <p:cNvSpPr/>
            <p:nvPr/>
          </p:nvSpPr>
          <p:spPr>
            <a:xfrm>
              <a:off x="-106935" y="2090605"/>
              <a:ext cx="45719" cy="582364"/>
            </a:xfrm>
            <a:prstGeom prst="rect">
              <a:avLst/>
            </a:prstGeom>
            <a:solidFill>
              <a:srgbClr val="FAA636"/>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solidFill>
                  <a:srgbClr val="990099"/>
                </a:solidFill>
                <a:latin typeface="Arial"/>
                <a:ea typeface="Arial"/>
                <a:cs typeface="Arial"/>
                <a:sym typeface="Arial"/>
              </a:endParaRPr>
            </a:p>
          </p:txBody>
        </p:sp>
        <p:sp>
          <p:nvSpPr>
            <p:cNvPr id="60" name="Google Shape;60;p52"/>
            <p:cNvSpPr/>
            <p:nvPr/>
          </p:nvSpPr>
          <p:spPr>
            <a:xfrm>
              <a:off x="-106935" y="2753275"/>
              <a:ext cx="45719" cy="582364"/>
            </a:xfrm>
            <a:prstGeom prst="rect">
              <a:avLst/>
            </a:prstGeom>
            <a:solidFill>
              <a:srgbClr val="75A439"/>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solidFill>
                  <a:srgbClr val="FFFFFF"/>
                </a:solidFill>
                <a:latin typeface="Arial"/>
                <a:ea typeface="Arial"/>
                <a:cs typeface="Arial"/>
                <a:sym typeface="Arial"/>
              </a:endParaRPr>
            </a:p>
          </p:txBody>
        </p:sp>
        <p:sp>
          <p:nvSpPr>
            <p:cNvPr id="61" name="Google Shape;61;p52"/>
            <p:cNvSpPr/>
            <p:nvPr/>
          </p:nvSpPr>
          <p:spPr>
            <a:xfrm>
              <a:off x="-106935" y="3415945"/>
              <a:ext cx="45719" cy="582364"/>
            </a:xfrm>
            <a:prstGeom prst="rect">
              <a:avLst/>
            </a:prstGeom>
            <a:solidFill>
              <a:srgbClr val="CCCCCC"/>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solidFill>
                  <a:srgbClr val="FFFFFF"/>
                </a:solidFill>
                <a:latin typeface="Arial"/>
                <a:ea typeface="Arial"/>
                <a:cs typeface="Arial"/>
                <a:sym typeface="Arial"/>
              </a:endParaRPr>
            </a:p>
          </p:txBody>
        </p:sp>
        <p:sp>
          <p:nvSpPr>
            <p:cNvPr id="62" name="Google Shape;62;p52"/>
            <p:cNvSpPr/>
            <p:nvPr/>
          </p:nvSpPr>
          <p:spPr>
            <a:xfrm>
              <a:off x="-106935" y="4078615"/>
              <a:ext cx="45719" cy="589574"/>
            </a:xfrm>
            <a:prstGeom prst="rect">
              <a:avLst/>
            </a:prstGeom>
            <a:solidFill>
              <a:srgbClr val="727272"/>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solidFill>
                  <a:srgbClr val="FFFFFF"/>
                </a:solidFill>
                <a:latin typeface="Arial"/>
                <a:ea typeface="Arial"/>
                <a:cs typeface="Arial"/>
                <a:sym typeface="Arial"/>
              </a:endParaRPr>
            </a:p>
          </p:txBody>
        </p:sp>
      </p:grpSp>
      <p:sp>
        <p:nvSpPr>
          <p:cNvPr id="63" name="Google Shape;63;p52"/>
          <p:cNvSpPr txBox="1"/>
          <p:nvPr/>
        </p:nvSpPr>
        <p:spPr>
          <a:xfrm>
            <a:off x="533400" y="3048000"/>
            <a:ext cx="7713794"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Calibri (HEADINGS)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Calibri (Body)</a:t>
            </a:r>
            <a:endParaRPr b="0" i="0" sz="20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76" name="Shape 76"/>
        <p:cNvGrpSpPr/>
        <p:nvPr/>
      </p:nvGrpSpPr>
      <p:grpSpPr>
        <a:xfrm>
          <a:off x="0" y="0"/>
          <a:ext cx="0" cy="0"/>
          <a:chOff x="0" y="0"/>
          <a:chExt cx="0" cy="0"/>
        </a:xfrm>
      </p:grpSpPr>
      <p:sp>
        <p:nvSpPr>
          <p:cNvPr id="77" name="Google Shape;77;p49"/>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dk2"/>
              </a:buClr>
              <a:buSzPts val="3600"/>
              <a:buFont typeface="Calibri"/>
              <a:buNone/>
              <a:defRPr sz="36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9"/>
          <p:cNvSpPr txBox="1"/>
          <p:nvPr>
            <p:ph idx="1" type="body"/>
          </p:nvPr>
        </p:nvSpPr>
        <p:spPr>
          <a:xfrm>
            <a:off x="228600" y="1066800"/>
            <a:ext cx="8686800" cy="50593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600"/>
              </a:spcBef>
              <a:spcAft>
                <a:spcPts val="0"/>
              </a:spcAft>
              <a:buClr>
                <a:schemeClr val="dk1"/>
              </a:buClr>
              <a:buSzPts val="2000"/>
              <a:buNone/>
              <a:defRPr sz="2000">
                <a:latin typeface="Calibri"/>
                <a:ea typeface="Calibri"/>
                <a:cs typeface="Calibri"/>
                <a:sym typeface="Calibri"/>
              </a:defRPr>
            </a:lvl1pPr>
            <a:lvl2pPr indent="-314325" lvl="1" marL="914400" algn="l">
              <a:lnSpc>
                <a:spcPct val="100000"/>
              </a:lnSpc>
              <a:spcBef>
                <a:spcPts val="600"/>
              </a:spcBef>
              <a:spcAft>
                <a:spcPts val="0"/>
              </a:spcAft>
              <a:buClr>
                <a:schemeClr val="dk1"/>
              </a:buClr>
              <a:buSzPts val="1350"/>
              <a:buChar char="o"/>
              <a:defRPr sz="1800">
                <a:latin typeface="Calibri"/>
                <a:ea typeface="Calibri"/>
                <a:cs typeface="Calibri"/>
                <a:sym typeface="Calibri"/>
              </a:defRPr>
            </a:lvl2pPr>
            <a:lvl3pPr indent="-330200" lvl="2" marL="1371600" algn="l">
              <a:lnSpc>
                <a:spcPct val="100000"/>
              </a:lnSpc>
              <a:spcBef>
                <a:spcPts val="400"/>
              </a:spcBef>
              <a:spcAft>
                <a:spcPts val="0"/>
              </a:spcAft>
              <a:buClr>
                <a:schemeClr val="dk1"/>
              </a:buClr>
              <a:buSzPts val="1600"/>
              <a:buChar char="▪"/>
              <a:defRPr sz="1600">
                <a:latin typeface="Calibri"/>
                <a:ea typeface="Calibri"/>
                <a:cs typeface="Calibri"/>
                <a:sym typeface="Calibri"/>
              </a:defRPr>
            </a:lvl3pPr>
            <a:lvl4pPr indent="-330200" lvl="3" marL="1828800" algn="l">
              <a:lnSpc>
                <a:spcPct val="100000"/>
              </a:lnSpc>
              <a:spcBef>
                <a:spcPts val="400"/>
              </a:spcBef>
              <a:spcAft>
                <a:spcPts val="0"/>
              </a:spcAft>
              <a:buClr>
                <a:schemeClr val="dk1"/>
              </a:buClr>
              <a:buSzPts val="1600"/>
              <a:buChar char="–"/>
              <a:defRPr sz="1600">
                <a:latin typeface="Calibri"/>
                <a:ea typeface="Calibri"/>
                <a:cs typeface="Calibri"/>
                <a:sym typeface="Calibri"/>
              </a:defRPr>
            </a:lvl4pPr>
            <a:lvl5pPr indent="-330200" lvl="4" marL="2286000" algn="l">
              <a:lnSpc>
                <a:spcPct val="100000"/>
              </a:lnSpc>
              <a:spcBef>
                <a:spcPts val="400"/>
              </a:spcBef>
              <a:spcAft>
                <a:spcPts val="0"/>
              </a:spcAft>
              <a:buClr>
                <a:schemeClr val="dk1"/>
              </a:buClr>
              <a:buSzPts val="1600"/>
              <a:buChar char="»"/>
              <a:defRPr sz="1600">
                <a:latin typeface="Calibri"/>
                <a:ea typeface="Calibri"/>
                <a:cs typeface="Calibri"/>
                <a:sym typeface="Calibri"/>
              </a:defRPr>
            </a:lvl5pPr>
            <a:lvl6pPr indent="-342900" lvl="5" marL="2743200" algn="l">
              <a:lnSpc>
                <a:spcPct val="100000"/>
              </a:lnSpc>
              <a:spcBef>
                <a:spcPts val="40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9" name="Google Shape;79;p49"/>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80" name="Google Shape;80;p49"/>
          <p:cNvCxnSpPr/>
          <p:nvPr/>
        </p:nvCxnSpPr>
        <p:spPr>
          <a:xfrm>
            <a:off x="0" y="914400"/>
            <a:ext cx="8915400" cy="0"/>
          </a:xfrm>
          <a:prstGeom prst="straightConnector1">
            <a:avLst/>
          </a:prstGeom>
          <a:noFill/>
          <a:ln cap="flat" cmpd="sng" w="63500">
            <a:solidFill>
              <a:schemeClr val="dk2"/>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9" Type="http://schemas.openxmlformats.org/officeDocument/2006/relationships/theme" Target="../theme/theme1.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2"/>
              </a:buClr>
              <a:buSzPts val="3600"/>
              <a:buFont typeface="Calibri"/>
              <a:buNone/>
              <a:defRPr b="1" i="0" sz="36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2"/>
          <p:cNvSpPr txBox="1"/>
          <p:nvPr>
            <p:ph idx="1" type="body"/>
          </p:nvPr>
        </p:nvSpPr>
        <p:spPr>
          <a:xfrm>
            <a:off x="228600" y="1066800"/>
            <a:ext cx="8686800" cy="50593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361950" lvl="1" marL="914400" marR="0" rtl="0" algn="l">
              <a:lnSpc>
                <a:spcPct val="100000"/>
              </a:lnSpc>
              <a:spcBef>
                <a:spcPts val="560"/>
              </a:spcBef>
              <a:spcAft>
                <a:spcPts val="0"/>
              </a:spcAft>
              <a:buClr>
                <a:schemeClr val="dk1"/>
              </a:buClr>
              <a:buSzPts val="2100"/>
              <a:buFont typeface="Courier New"/>
              <a:buChar char="o"/>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Noto Sans Symbols"/>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2"/>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3" name="Google Shape;13;p42"/>
          <p:cNvGrpSpPr/>
          <p:nvPr/>
        </p:nvGrpSpPr>
        <p:grpSpPr>
          <a:xfrm>
            <a:off x="-106935" y="1388470"/>
            <a:ext cx="45719" cy="4565594"/>
            <a:chOff x="-106935" y="102595"/>
            <a:chExt cx="45719" cy="4565594"/>
          </a:xfrm>
        </p:grpSpPr>
        <p:sp>
          <p:nvSpPr>
            <p:cNvPr id="14" name="Google Shape;14;p42"/>
            <p:cNvSpPr/>
            <p:nvPr/>
          </p:nvSpPr>
          <p:spPr>
            <a:xfrm>
              <a:off x="-106935" y="102595"/>
              <a:ext cx="45719" cy="582364"/>
            </a:xfrm>
            <a:prstGeom prst="rect">
              <a:avLst/>
            </a:prstGeom>
            <a:solidFill>
              <a:srgbClr val="002857"/>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solidFill>
                  <a:srgbClr val="FFFFFF"/>
                </a:solidFill>
                <a:latin typeface="Arial"/>
                <a:ea typeface="Arial"/>
                <a:cs typeface="Arial"/>
                <a:sym typeface="Arial"/>
              </a:endParaRPr>
            </a:p>
          </p:txBody>
        </p:sp>
        <p:sp>
          <p:nvSpPr>
            <p:cNvPr id="15" name="Google Shape;15;p42"/>
            <p:cNvSpPr/>
            <p:nvPr/>
          </p:nvSpPr>
          <p:spPr>
            <a:xfrm>
              <a:off x="-106935" y="765265"/>
              <a:ext cx="45719" cy="582364"/>
            </a:xfrm>
            <a:prstGeom prst="rect">
              <a:avLst/>
            </a:prstGeom>
            <a:solidFill>
              <a:srgbClr val="E24307"/>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solidFill>
                  <a:srgbClr val="FFFFFF"/>
                </a:solidFill>
                <a:latin typeface="Arial"/>
                <a:ea typeface="Arial"/>
                <a:cs typeface="Arial"/>
                <a:sym typeface="Arial"/>
              </a:endParaRPr>
            </a:p>
          </p:txBody>
        </p:sp>
        <p:sp>
          <p:nvSpPr>
            <p:cNvPr id="16" name="Google Shape;16;p42"/>
            <p:cNvSpPr/>
            <p:nvPr/>
          </p:nvSpPr>
          <p:spPr>
            <a:xfrm>
              <a:off x="-106935" y="1427935"/>
              <a:ext cx="45719" cy="582364"/>
            </a:xfrm>
            <a:prstGeom prst="rect">
              <a:avLst/>
            </a:prstGeom>
            <a:solidFill>
              <a:srgbClr val="6CBCCB"/>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solidFill>
                  <a:srgbClr val="FFFFFF"/>
                </a:solidFill>
                <a:latin typeface="Arial"/>
                <a:ea typeface="Arial"/>
                <a:cs typeface="Arial"/>
                <a:sym typeface="Arial"/>
              </a:endParaRPr>
            </a:p>
          </p:txBody>
        </p:sp>
        <p:sp>
          <p:nvSpPr>
            <p:cNvPr id="17" name="Google Shape;17;p42"/>
            <p:cNvSpPr/>
            <p:nvPr/>
          </p:nvSpPr>
          <p:spPr>
            <a:xfrm>
              <a:off x="-106935" y="2090605"/>
              <a:ext cx="45719" cy="582364"/>
            </a:xfrm>
            <a:prstGeom prst="rect">
              <a:avLst/>
            </a:prstGeom>
            <a:solidFill>
              <a:srgbClr val="75A439"/>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solidFill>
                  <a:srgbClr val="990099"/>
                </a:solidFill>
                <a:latin typeface="Arial"/>
                <a:ea typeface="Arial"/>
                <a:cs typeface="Arial"/>
                <a:sym typeface="Arial"/>
              </a:endParaRPr>
            </a:p>
          </p:txBody>
        </p:sp>
        <p:sp>
          <p:nvSpPr>
            <p:cNvPr id="18" name="Google Shape;18;p42"/>
            <p:cNvSpPr/>
            <p:nvPr/>
          </p:nvSpPr>
          <p:spPr>
            <a:xfrm>
              <a:off x="-106935" y="2753275"/>
              <a:ext cx="45719" cy="582364"/>
            </a:xfrm>
            <a:prstGeom prst="rect">
              <a:avLst/>
            </a:prstGeom>
            <a:solidFill>
              <a:srgbClr val="FAA636"/>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solidFill>
                  <a:srgbClr val="FFFFFF"/>
                </a:solidFill>
                <a:latin typeface="Arial"/>
                <a:ea typeface="Arial"/>
                <a:cs typeface="Arial"/>
                <a:sym typeface="Arial"/>
              </a:endParaRPr>
            </a:p>
          </p:txBody>
        </p:sp>
        <p:sp>
          <p:nvSpPr>
            <p:cNvPr id="19" name="Google Shape;19;p42"/>
            <p:cNvSpPr/>
            <p:nvPr/>
          </p:nvSpPr>
          <p:spPr>
            <a:xfrm>
              <a:off x="-106935" y="3415945"/>
              <a:ext cx="45719" cy="582364"/>
            </a:xfrm>
            <a:prstGeom prst="rect">
              <a:avLst/>
            </a:prstGeom>
            <a:solidFill>
              <a:srgbClr val="CCCCCC"/>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solidFill>
                  <a:srgbClr val="FFFFFF"/>
                </a:solidFill>
                <a:latin typeface="Arial"/>
                <a:ea typeface="Arial"/>
                <a:cs typeface="Arial"/>
                <a:sym typeface="Arial"/>
              </a:endParaRPr>
            </a:p>
          </p:txBody>
        </p:sp>
        <p:sp>
          <p:nvSpPr>
            <p:cNvPr id="20" name="Google Shape;20;p42"/>
            <p:cNvSpPr/>
            <p:nvPr/>
          </p:nvSpPr>
          <p:spPr>
            <a:xfrm>
              <a:off x="-106935" y="4078615"/>
              <a:ext cx="45719" cy="589574"/>
            </a:xfrm>
            <a:prstGeom prst="rect">
              <a:avLst/>
            </a:prstGeom>
            <a:solidFill>
              <a:srgbClr val="727272"/>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solidFill>
                  <a:srgbClr val="FFFFFF"/>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4" name="Shape 64"/>
        <p:cNvGrpSpPr/>
        <p:nvPr/>
      </p:nvGrpSpPr>
      <p:grpSpPr>
        <a:xfrm>
          <a:off x="0" y="0"/>
          <a:ext cx="0" cy="0"/>
          <a:chOff x="0" y="0"/>
          <a:chExt cx="0" cy="0"/>
        </a:xfrm>
      </p:grpSpPr>
      <p:sp>
        <p:nvSpPr>
          <p:cNvPr id="65" name="Google Shape;65;p48"/>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chemeClr val="dk2"/>
              </a:buClr>
              <a:buSzPts val="3600"/>
              <a:buFont typeface="Calibri"/>
              <a:buNone/>
              <a:defRPr b="1" i="0" sz="36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 name="Google Shape;66;p48"/>
          <p:cNvSpPr txBox="1"/>
          <p:nvPr>
            <p:ph idx="1" type="body"/>
          </p:nvPr>
        </p:nvSpPr>
        <p:spPr>
          <a:xfrm>
            <a:off x="228600" y="1066800"/>
            <a:ext cx="8686800" cy="50593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361950" lvl="1" marL="914400" marR="0" rtl="0" algn="l">
              <a:lnSpc>
                <a:spcPct val="100000"/>
              </a:lnSpc>
              <a:spcBef>
                <a:spcPts val="560"/>
              </a:spcBef>
              <a:spcAft>
                <a:spcPts val="0"/>
              </a:spcAft>
              <a:buClr>
                <a:schemeClr val="dk1"/>
              </a:buClr>
              <a:buSzPts val="2100"/>
              <a:buFont typeface="Courier New"/>
              <a:buChar char="o"/>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Noto Sans Symbols"/>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7" name="Google Shape;67;p48"/>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68" name="Google Shape;68;p48"/>
          <p:cNvGrpSpPr/>
          <p:nvPr/>
        </p:nvGrpSpPr>
        <p:grpSpPr>
          <a:xfrm>
            <a:off x="-106935" y="1388470"/>
            <a:ext cx="45719" cy="4565594"/>
            <a:chOff x="-106935" y="102595"/>
            <a:chExt cx="45719" cy="4565594"/>
          </a:xfrm>
        </p:grpSpPr>
        <p:sp>
          <p:nvSpPr>
            <p:cNvPr id="69" name="Google Shape;69;p48"/>
            <p:cNvSpPr/>
            <p:nvPr/>
          </p:nvSpPr>
          <p:spPr>
            <a:xfrm>
              <a:off x="-106935" y="102595"/>
              <a:ext cx="45719" cy="582364"/>
            </a:xfrm>
            <a:prstGeom prst="rect">
              <a:avLst/>
            </a:prstGeom>
            <a:solidFill>
              <a:srgbClr val="002857"/>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70" name="Google Shape;70;p48"/>
            <p:cNvSpPr/>
            <p:nvPr/>
          </p:nvSpPr>
          <p:spPr>
            <a:xfrm>
              <a:off x="-106935" y="765265"/>
              <a:ext cx="45719" cy="582364"/>
            </a:xfrm>
            <a:prstGeom prst="rect">
              <a:avLst/>
            </a:prstGeom>
            <a:solidFill>
              <a:srgbClr val="E24307"/>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71" name="Google Shape;71;p48"/>
            <p:cNvSpPr/>
            <p:nvPr/>
          </p:nvSpPr>
          <p:spPr>
            <a:xfrm>
              <a:off x="-106935" y="1427935"/>
              <a:ext cx="45719" cy="582364"/>
            </a:xfrm>
            <a:prstGeom prst="rect">
              <a:avLst/>
            </a:prstGeom>
            <a:solidFill>
              <a:srgbClr val="6CBCCB"/>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72" name="Google Shape;72;p48"/>
            <p:cNvSpPr/>
            <p:nvPr/>
          </p:nvSpPr>
          <p:spPr>
            <a:xfrm>
              <a:off x="-106935" y="2090605"/>
              <a:ext cx="45719" cy="582364"/>
            </a:xfrm>
            <a:prstGeom prst="rect">
              <a:avLst/>
            </a:prstGeom>
            <a:solidFill>
              <a:srgbClr val="75A439"/>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990099"/>
                </a:solidFill>
                <a:latin typeface="Arial"/>
                <a:ea typeface="Arial"/>
                <a:cs typeface="Arial"/>
                <a:sym typeface="Arial"/>
              </a:endParaRPr>
            </a:p>
          </p:txBody>
        </p:sp>
        <p:sp>
          <p:nvSpPr>
            <p:cNvPr id="73" name="Google Shape;73;p48"/>
            <p:cNvSpPr/>
            <p:nvPr/>
          </p:nvSpPr>
          <p:spPr>
            <a:xfrm>
              <a:off x="-106935" y="2753275"/>
              <a:ext cx="45719" cy="582364"/>
            </a:xfrm>
            <a:prstGeom prst="rect">
              <a:avLst/>
            </a:prstGeom>
            <a:solidFill>
              <a:srgbClr val="FAA636"/>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74" name="Google Shape;74;p48"/>
            <p:cNvSpPr/>
            <p:nvPr/>
          </p:nvSpPr>
          <p:spPr>
            <a:xfrm>
              <a:off x="-106935" y="3415945"/>
              <a:ext cx="45719" cy="582364"/>
            </a:xfrm>
            <a:prstGeom prst="rect">
              <a:avLst/>
            </a:prstGeom>
            <a:solidFill>
              <a:srgbClr val="CCCCCC"/>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75" name="Google Shape;75;p48"/>
            <p:cNvSpPr/>
            <p:nvPr/>
          </p:nvSpPr>
          <p:spPr>
            <a:xfrm>
              <a:off x="-106935" y="4078615"/>
              <a:ext cx="45719" cy="589574"/>
            </a:xfrm>
            <a:prstGeom prst="rect">
              <a:avLst/>
            </a:prstGeom>
            <a:solidFill>
              <a:srgbClr val="727272"/>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9" name="Shape 119"/>
        <p:cNvGrpSpPr/>
        <p:nvPr/>
      </p:nvGrpSpPr>
      <p:grpSpPr>
        <a:xfrm>
          <a:off x="0" y="0"/>
          <a:ext cx="0" cy="0"/>
          <a:chOff x="0" y="0"/>
          <a:chExt cx="0" cy="0"/>
        </a:xfrm>
      </p:grpSpPr>
      <p:sp>
        <p:nvSpPr>
          <p:cNvPr id="120" name="Google Shape;120;g610d08ff81_2_0"/>
          <p:cNvSpPr txBox="1"/>
          <p:nvPr>
            <p:ph type="title"/>
          </p:nvPr>
        </p:nvSpPr>
        <p:spPr>
          <a:xfrm>
            <a:off x="0" y="0"/>
            <a:ext cx="9144000" cy="838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dk2"/>
              </a:buClr>
              <a:buSzPts val="3600"/>
              <a:buFont typeface="Calibri"/>
              <a:buNone/>
              <a:defRPr b="1" i="0" sz="3600" u="none" cap="none" strike="noStrike">
                <a:solidFill>
                  <a:schemeClr val="dk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1" name="Google Shape;121;g610d08ff81_2_0"/>
          <p:cNvSpPr txBox="1"/>
          <p:nvPr>
            <p:ph idx="1" type="body"/>
          </p:nvPr>
        </p:nvSpPr>
        <p:spPr>
          <a:xfrm>
            <a:off x="228600" y="1066800"/>
            <a:ext cx="8686800" cy="50593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361950" lvl="1" marL="914400" marR="0" rtl="0" algn="l">
              <a:lnSpc>
                <a:spcPct val="100000"/>
              </a:lnSpc>
              <a:spcBef>
                <a:spcPts val="560"/>
              </a:spcBef>
              <a:spcAft>
                <a:spcPts val="0"/>
              </a:spcAft>
              <a:buClr>
                <a:schemeClr val="dk1"/>
              </a:buClr>
              <a:buSzPts val="2100"/>
              <a:buFont typeface="Courier New"/>
              <a:buChar char="o"/>
              <a:defRPr b="0" i="0" sz="2800" u="none" cap="none" strike="noStrike">
                <a:solidFill>
                  <a:schemeClr val="dk1"/>
                </a:solidFill>
                <a:latin typeface="Libre Franklin"/>
                <a:ea typeface="Libre Franklin"/>
                <a:cs typeface="Libre Franklin"/>
                <a:sym typeface="Libre Franklin"/>
              </a:defRPr>
            </a:lvl2pPr>
            <a:lvl3pPr indent="-381000" lvl="2" marL="1371600" marR="0" rtl="0" algn="l">
              <a:lnSpc>
                <a:spcPct val="100000"/>
              </a:lnSpc>
              <a:spcBef>
                <a:spcPts val="480"/>
              </a:spcBef>
              <a:spcAft>
                <a:spcPts val="0"/>
              </a:spcAft>
              <a:buClr>
                <a:schemeClr val="dk1"/>
              </a:buClr>
              <a:buSzPts val="2400"/>
              <a:buFont typeface="Noto Sans Symbols"/>
              <a:buChar char="▪"/>
              <a:defRPr b="0" i="0" sz="2400" u="none" cap="none" strike="noStrike">
                <a:solidFill>
                  <a:schemeClr val="dk1"/>
                </a:solidFill>
                <a:latin typeface="Libre Franklin"/>
                <a:ea typeface="Libre Franklin"/>
                <a:cs typeface="Libre Franklin"/>
                <a:sym typeface="Libre Franklin"/>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Libre Franklin"/>
                <a:ea typeface="Libre Franklin"/>
                <a:cs typeface="Libre Franklin"/>
                <a:sym typeface="Libre Franklin"/>
              </a:defRPr>
            </a:lvl9pPr>
          </a:lstStyle>
          <a:p/>
        </p:txBody>
      </p:sp>
      <p:sp>
        <p:nvSpPr>
          <p:cNvPr id="122" name="Google Shape;122;g610d08ff81_2_0"/>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23" name="Google Shape;123;g610d08ff81_2_0"/>
          <p:cNvGrpSpPr/>
          <p:nvPr/>
        </p:nvGrpSpPr>
        <p:grpSpPr>
          <a:xfrm>
            <a:off x="-106935" y="1388470"/>
            <a:ext cx="45719" cy="4565594"/>
            <a:chOff x="-106935" y="102595"/>
            <a:chExt cx="45719" cy="4565594"/>
          </a:xfrm>
        </p:grpSpPr>
        <p:sp>
          <p:nvSpPr>
            <p:cNvPr id="124" name="Google Shape;124;g610d08ff81_2_0"/>
            <p:cNvSpPr/>
            <p:nvPr/>
          </p:nvSpPr>
          <p:spPr>
            <a:xfrm>
              <a:off x="-106935" y="102595"/>
              <a:ext cx="45719" cy="582364"/>
            </a:xfrm>
            <a:prstGeom prst="rect">
              <a:avLst/>
            </a:prstGeom>
            <a:solidFill>
              <a:srgbClr val="002857"/>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Libre Franklin"/>
                <a:buNone/>
              </a:pPr>
              <a:r>
                <a:t/>
              </a:r>
              <a:endParaRPr b="0" i="0" sz="1500" u="none" cap="none" strike="noStrike">
                <a:solidFill>
                  <a:srgbClr val="FFFFFF"/>
                </a:solidFill>
                <a:latin typeface="Arial"/>
                <a:ea typeface="Arial"/>
                <a:cs typeface="Arial"/>
                <a:sym typeface="Arial"/>
              </a:endParaRPr>
            </a:p>
          </p:txBody>
        </p:sp>
        <p:sp>
          <p:nvSpPr>
            <p:cNvPr id="125" name="Google Shape;125;g610d08ff81_2_0"/>
            <p:cNvSpPr/>
            <p:nvPr/>
          </p:nvSpPr>
          <p:spPr>
            <a:xfrm>
              <a:off x="-106935" y="765265"/>
              <a:ext cx="45719" cy="582364"/>
            </a:xfrm>
            <a:prstGeom prst="rect">
              <a:avLst/>
            </a:prstGeom>
            <a:solidFill>
              <a:srgbClr val="E24307"/>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Libre Franklin"/>
                <a:buNone/>
              </a:pPr>
              <a:r>
                <a:t/>
              </a:r>
              <a:endParaRPr b="0" i="0" sz="1500" u="none" cap="none" strike="noStrike">
                <a:solidFill>
                  <a:srgbClr val="FFFFFF"/>
                </a:solidFill>
                <a:latin typeface="Arial"/>
                <a:ea typeface="Arial"/>
                <a:cs typeface="Arial"/>
                <a:sym typeface="Arial"/>
              </a:endParaRPr>
            </a:p>
          </p:txBody>
        </p:sp>
        <p:sp>
          <p:nvSpPr>
            <p:cNvPr id="126" name="Google Shape;126;g610d08ff81_2_0"/>
            <p:cNvSpPr/>
            <p:nvPr/>
          </p:nvSpPr>
          <p:spPr>
            <a:xfrm>
              <a:off x="-106935" y="1427935"/>
              <a:ext cx="45719" cy="582364"/>
            </a:xfrm>
            <a:prstGeom prst="rect">
              <a:avLst/>
            </a:prstGeom>
            <a:solidFill>
              <a:srgbClr val="6CBCCB"/>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Libre Franklin"/>
                <a:buNone/>
              </a:pPr>
              <a:r>
                <a:t/>
              </a:r>
              <a:endParaRPr b="0" i="0" sz="1500" u="none" cap="none" strike="noStrike">
                <a:solidFill>
                  <a:srgbClr val="FFFFFF"/>
                </a:solidFill>
                <a:latin typeface="Arial"/>
                <a:ea typeface="Arial"/>
                <a:cs typeface="Arial"/>
                <a:sym typeface="Arial"/>
              </a:endParaRPr>
            </a:p>
          </p:txBody>
        </p:sp>
        <p:sp>
          <p:nvSpPr>
            <p:cNvPr id="127" name="Google Shape;127;g610d08ff81_2_0"/>
            <p:cNvSpPr/>
            <p:nvPr/>
          </p:nvSpPr>
          <p:spPr>
            <a:xfrm>
              <a:off x="-106935" y="2090605"/>
              <a:ext cx="45719" cy="582364"/>
            </a:xfrm>
            <a:prstGeom prst="rect">
              <a:avLst/>
            </a:prstGeom>
            <a:solidFill>
              <a:srgbClr val="75A439"/>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Libre Franklin"/>
                <a:buNone/>
              </a:pPr>
              <a:r>
                <a:t/>
              </a:r>
              <a:endParaRPr b="0" i="0" sz="1500" u="none" cap="none" strike="noStrike">
                <a:solidFill>
                  <a:srgbClr val="990099"/>
                </a:solidFill>
                <a:latin typeface="Arial"/>
                <a:ea typeface="Arial"/>
                <a:cs typeface="Arial"/>
                <a:sym typeface="Arial"/>
              </a:endParaRPr>
            </a:p>
          </p:txBody>
        </p:sp>
        <p:sp>
          <p:nvSpPr>
            <p:cNvPr id="128" name="Google Shape;128;g610d08ff81_2_0"/>
            <p:cNvSpPr/>
            <p:nvPr/>
          </p:nvSpPr>
          <p:spPr>
            <a:xfrm>
              <a:off x="-106935" y="2753275"/>
              <a:ext cx="45719" cy="582364"/>
            </a:xfrm>
            <a:prstGeom prst="rect">
              <a:avLst/>
            </a:prstGeom>
            <a:solidFill>
              <a:srgbClr val="FAA636"/>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Libre Franklin"/>
                <a:buNone/>
              </a:pPr>
              <a:r>
                <a:t/>
              </a:r>
              <a:endParaRPr b="0" i="0" sz="1500" u="none" cap="none" strike="noStrike">
                <a:solidFill>
                  <a:srgbClr val="FFFFFF"/>
                </a:solidFill>
                <a:latin typeface="Arial"/>
                <a:ea typeface="Arial"/>
                <a:cs typeface="Arial"/>
                <a:sym typeface="Arial"/>
              </a:endParaRPr>
            </a:p>
          </p:txBody>
        </p:sp>
        <p:sp>
          <p:nvSpPr>
            <p:cNvPr id="129" name="Google Shape;129;g610d08ff81_2_0"/>
            <p:cNvSpPr/>
            <p:nvPr/>
          </p:nvSpPr>
          <p:spPr>
            <a:xfrm>
              <a:off x="-106935" y="3415945"/>
              <a:ext cx="45719" cy="582364"/>
            </a:xfrm>
            <a:prstGeom prst="rect">
              <a:avLst/>
            </a:prstGeom>
            <a:solidFill>
              <a:srgbClr val="CCCCCC"/>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Libre Franklin"/>
                <a:buNone/>
              </a:pPr>
              <a:r>
                <a:t/>
              </a:r>
              <a:endParaRPr b="0" i="0" sz="1500" u="none" cap="none" strike="noStrike">
                <a:solidFill>
                  <a:srgbClr val="FFFFFF"/>
                </a:solidFill>
                <a:latin typeface="Arial"/>
                <a:ea typeface="Arial"/>
                <a:cs typeface="Arial"/>
                <a:sym typeface="Arial"/>
              </a:endParaRPr>
            </a:p>
          </p:txBody>
        </p:sp>
        <p:sp>
          <p:nvSpPr>
            <p:cNvPr id="130" name="Google Shape;130;g610d08ff81_2_0"/>
            <p:cNvSpPr/>
            <p:nvPr/>
          </p:nvSpPr>
          <p:spPr>
            <a:xfrm>
              <a:off x="-106935" y="4078615"/>
              <a:ext cx="45719" cy="589574"/>
            </a:xfrm>
            <a:prstGeom prst="rect">
              <a:avLst/>
            </a:prstGeom>
            <a:solidFill>
              <a:srgbClr val="727272"/>
            </a:solidFill>
            <a:ln>
              <a:noFill/>
            </a:ln>
          </p:spPr>
          <p:txBody>
            <a:bodyPr anchorCtr="0" anchor="ctr" bIns="54600" lIns="54600" spcFirstLastPara="1" rIns="54600" wrap="square" tIns="54600">
              <a:noAutofit/>
            </a:bodyPr>
            <a:lstStyle/>
            <a:p>
              <a:pPr indent="0" lvl="0" marL="0" marR="0" rtl="0" algn="l">
                <a:lnSpc>
                  <a:spcPct val="100000"/>
                </a:lnSpc>
                <a:spcBef>
                  <a:spcPts val="0"/>
                </a:spcBef>
                <a:spcAft>
                  <a:spcPts val="0"/>
                </a:spcAft>
                <a:buClr>
                  <a:schemeClr val="dk1"/>
                </a:buClr>
                <a:buSzPts val="1500"/>
                <a:buFont typeface="Libre Franklin"/>
                <a:buNone/>
              </a:pPr>
              <a:r>
                <a:t/>
              </a:r>
              <a:endParaRPr b="0" i="0" sz="1500" u="none" cap="none" strike="noStrike">
                <a:solidFill>
                  <a:srgbClr val="FFFFFF"/>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comments" Target="../comments/commen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6.xml"/><Relationship Id="rId3" Type="http://schemas.openxmlformats.org/officeDocument/2006/relationships/image" Target="../media/image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8.xml"/><Relationship Id="rId3"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9.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0.xml"/><Relationship Id="rId3" Type="http://schemas.openxmlformats.org/officeDocument/2006/relationships/image" Target="../media/image4.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3.xml"/><Relationship Id="rId3"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5.xml"/><Relationship Id="rId3" Type="http://schemas.openxmlformats.org/officeDocument/2006/relationships/image" Target="../media/image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6.xml"/><Relationship Id="rId3" Type="http://schemas.openxmlformats.org/officeDocument/2006/relationships/image" Target="../media/image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8.xml"/><Relationship Id="rId3"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0.xml"/><Relationship Id="rId3" Type="http://schemas.openxmlformats.org/officeDocument/2006/relationships/image" Target="../media/image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2.xml"/><Relationship Id="rId3" Type="http://schemas.openxmlformats.org/officeDocument/2006/relationships/image" Target="../media/image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3.xml"/><Relationship Id="rId3" Type="http://schemas.openxmlformats.org/officeDocument/2006/relationships/image" Target="../media/image5.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5.xml"/><Relationship Id="rId3"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7.xml"/><Relationship Id="rId3" Type="http://schemas.openxmlformats.org/officeDocument/2006/relationships/image" Target="../media/image7.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1"/>
          <p:cNvSpPr txBox="1"/>
          <p:nvPr>
            <p:ph type="ctrTitle"/>
          </p:nvPr>
        </p:nvSpPr>
        <p:spPr>
          <a:xfrm>
            <a:off x="228600" y="3048000"/>
            <a:ext cx="8763000" cy="1470025"/>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chemeClr val="dk2"/>
              </a:buClr>
              <a:buSzPts val="3600"/>
              <a:buFont typeface="Calibri"/>
              <a:buNone/>
            </a:pPr>
            <a:r>
              <a:rPr lang="en-US" sz="3600"/>
              <a:t>APP Purchasing Process </a:t>
            </a:r>
            <a:endParaRPr/>
          </a:p>
        </p:txBody>
      </p:sp>
      <p:sp>
        <p:nvSpPr>
          <p:cNvPr id="176" name="Google Shape;176;p1"/>
          <p:cNvSpPr txBox="1"/>
          <p:nvPr>
            <p:ph idx="1" type="subTitle"/>
          </p:nvPr>
        </p:nvSpPr>
        <p:spPr>
          <a:xfrm>
            <a:off x="228600" y="4724399"/>
            <a:ext cx="4800599" cy="68580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88888"/>
              </a:buClr>
              <a:buSzPts val="2400"/>
              <a:buNone/>
            </a:pPr>
            <a:r>
              <a:rPr lang="en-US"/>
              <a:t>Procure to Pay</a:t>
            </a:r>
            <a:endParaRPr/>
          </a:p>
        </p:txBody>
      </p:sp>
      <p:sp>
        <p:nvSpPr>
          <p:cNvPr id="177" name="Google Shape;177;p1"/>
          <p:cNvSpPr/>
          <p:nvPr/>
        </p:nvSpPr>
        <p:spPr>
          <a:xfrm>
            <a:off x="2133600" y="1306215"/>
            <a:ext cx="5105400" cy="174178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pic>
        <p:nvPicPr>
          <p:cNvPr id="178" name="Google Shape;178;p1"/>
          <p:cNvPicPr preferRelativeResize="0"/>
          <p:nvPr/>
        </p:nvPicPr>
        <p:blipFill rotWithShape="1">
          <a:blip r:embed="rId3">
            <a:alphaModFix/>
          </a:blip>
          <a:srcRect b="0" l="0" r="0" t="0"/>
          <a:stretch/>
        </p:blipFill>
        <p:spPr>
          <a:xfrm>
            <a:off x="2790919" y="1721109"/>
            <a:ext cx="3635187" cy="10092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15"/>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Knowledge Check: Multiple Choice</a:t>
            </a:r>
            <a:endParaRPr/>
          </a:p>
        </p:txBody>
      </p:sp>
      <p:sp>
        <p:nvSpPr>
          <p:cNvPr id="268" name="Google Shape;268;p15"/>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269" name="Google Shape;269;p15"/>
          <p:cNvSpPr txBox="1"/>
          <p:nvPr/>
        </p:nvSpPr>
        <p:spPr>
          <a:xfrm>
            <a:off x="228600" y="1066800"/>
            <a:ext cx="8686800" cy="912813"/>
          </a:xfrm>
          <a:prstGeom prst="rect">
            <a:avLst/>
          </a:prstGeom>
          <a:solidFill>
            <a:schemeClr val="dk2"/>
          </a:solid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FFFFFF"/>
              </a:buClr>
              <a:buSzPts val="1600"/>
              <a:buFont typeface="Arial"/>
              <a:buNone/>
            </a:pPr>
            <a:r>
              <a:rPr b="0" i="0" lang="en-US" sz="1600" u="none" cap="none" strike="noStrike">
                <a:solidFill>
                  <a:srgbClr val="FFFFFF"/>
                </a:solidFill>
                <a:latin typeface="Calibri"/>
                <a:ea typeface="Calibri"/>
                <a:cs typeface="Calibri"/>
                <a:sym typeface="Calibri"/>
              </a:rPr>
              <a:t>What is a punch-out catalog? </a:t>
            </a:r>
            <a:endParaRPr b="0" i="0" sz="1400" u="none" cap="none" strike="noStrike">
              <a:solidFill>
                <a:srgbClr val="000000"/>
              </a:solidFill>
              <a:latin typeface="Arial"/>
              <a:ea typeface="Arial"/>
              <a:cs typeface="Arial"/>
              <a:sym typeface="Arial"/>
            </a:endParaRPr>
          </a:p>
        </p:txBody>
      </p:sp>
      <p:sp>
        <p:nvSpPr>
          <p:cNvPr id="270" name="Google Shape;270;p15"/>
          <p:cNvSpPr txBox="1"/>
          <p:nvPr/>
        </p:nvSpPr>
        <p:spPr>
          <a:xfrm>
            <a:off x="228600" y="2455067"/>
            <a:ext cx="381000" cy="456407"/>
          </a:xfrm>
          <a:prstGeom prst="rect">
            <a:avLst/>
          </a:prstGeom>
          <a:solidFill>
            <a:schemeClr val="accent1"/>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A</a:t>
            </a:r>
            <a:endParaRPr b="0" i="0" sz="1400" u="none" cap="none" strike="noStrike">
              <a:solidFill>
                <a:srgbClr val="000000"/>
              </a:solidFill>
              <a:latin typeface="Arial"/>
              <a:ea typeface="Arial"/>
              <a:cs typeface="Arial"/>
              <a:sym typeface="Arial"/>
            </a:endParaRPr>
          </a:p>
        </p:txBody>
      </p:sp>
      <p:sp>
        <p:nvSpPr>
          <p:cNvPr id="271" name="Google Shape;271;p15"/>
          <p:cNvSpPr txBox="1"/>
          <p:nvPr/>
        </p:nvSpPr>
        <p:spPr>
          <a:xfrm>
            <a:off x="228600" y="3277393"/>
            <a:ext cx="381000" cy="456407"/>
          </a:xfrm>
          <a:prstGeom prst="rect">
            <a:avLst/>
          </a:prstGeom>
          <a:solidFill>
            <a:schemeClr val="accent2"/>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B</a:t>
            </a:r>
            <a:endParaRPr b="0" i="0" sz="1400" u="none" cap="none" strike="noStrike">
              <a:solidFill>
                <a:srgbClr val="000000"/>
              </a:solidFill>
              <a:latin typeface="Arial"/>
              <a:ea typeface="Arial"/>
              <a:cs typeface="Arial"/>
              <a:sym typeface="Arial"/>
            </a:endParaRPr>
          </a:p>
        </p:txBody>
      </p:sp>
      <p:sp>
        <p:nvSpPr>
          <p:cNvPr id="272" name="Google Shape;272;p15"/>
          <p:cNvSpPr txBox="1"/>
          <p:nvPr/>
        </p:nvSpPr>
        <p:spPr>
          <a:xfrm>
            <a:off x="228600" y="4099719"/>
            <a:ext cx="381000" cy="456407"/>
          </a:xfrm>
          <a:prstGeom prst="rect">
            <a:avLst/>
          </a:prstGeom>
          <a:solidFill>
            <a:schemeClr val="accent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C</a:t>
            </a:r>
            <a:endParaRPr b="0" i="0" sz="1400" u="none" cap="none" strike="noStrike">
              <a:solidFill>
                <a:srgbClr val="000000"/>
              </a:solidFill>
              <a:latin typeface="Arial"/>
              <a:ea typeface="Arial"/>
              <a:cs typeface="Arial"/>
              <a:sym typeface="Arial"/>
            </a:endParaRPr>
          </a:p>
        </p:txBody>
      </p:sp>
      <p:sp>
        <p:nvSpPr>
          <p:cNvPr id="273" name="Google Shape;273;p15"/>
          <p:cNvSpPr txBox="1"/>
          <p:nvPr/>
        </p:nvSpPr>
        <p:spPr>
          <a:xfrm>
            <a:off x="228600" y="4922045"/>
            <a:ext cx="381000" cy="456407"/>
          </a:xfrm>
          <a:prstGeom prst="rect">
            <a:avLst/>
          </a:prstGeom>
          <a:solidFill>
            <a:schemeClr val="accent5"/>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D</a:t>
            </a:r>
            <a:endParaRPr b="0" i="0" sz="1400" u="none" cap="none" strike="noStrike">
              <a:solidFill>
                <a:srgbClr val="000000"/>
              </a:solidFill>
              <a:latin typeface="Arial"/>
              <a:ea typeface="Arial"/>
              <a:cs typeface="Arial"/>
              <a:sym typeface="Arial"/>
            </a:endParaRPr>
          </a:p>
        </p:txBody>
      </p:sp>
      <p:sp>
        <p:nvSpPr>
          <p:cNvPr id="274" name="Google Shape;274;p15"/>
          <p:cNvSpPr/>
          <p:nvPr/>
        </p:nvSpPr>
        <p:spPr>
          <a:xfrm>
            <a:off x="609600" y="2331729"/>
            <a:ext cx="7619999" cy="698474"/>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A punch-out catalog is an internal catalog managed by the State and its agencies.  </a:t>
            </a:r>
            <a:endParaRPr b="0" i="0" sz="1400" u="none" cap="none" strike="noStrike">
              <a:solidFill>
                <a:srgbClr val="000000"/>
              </a:solidFill>
              <a:latin typeface="Arial"/>
              <a:ea typeface="Arial"/>
              <a:cs typeface="Arial"/>
              <a:sym typeface="Arial"/>
            </a:endParaRPr>
          </a:p>
        </p:txBody>
      </p:sp>
      <p:sp>
        <p:nvSpPr>
          <p:cNvPr id="275" name="Google Shape;275;p15"/>
          <p:cNvSpPr/>
          <p:nvPr/>
        </p:nvSpPr>
        <p:spPr>
          <a:xfrm>
            <a:off x="609600" y="3156359"/>
            <a:ext cx="7619999" cy="698474"/>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A punch-out catalog is an external catalog managed by the State and its agencies.  </a:t>
            </a:r>
            <a:endParaRPr b="0" i="0" sz="1400" u="none" cap="none" strike="noStrike">
              <a:solidFill>
                <a:srgbClr val="000000"/>
              </a:solidFill>
              <a:latin typeface="Arial"/>
              <a:ea typeface="Arial"/>
              <a:cs typeface="Arial"/>
              <a:sym typeface="Arial"/>
            </a:endParaRPr>
          </a:p>
        </p:txBody>
      </p:sp>
      <p:sp>
        <p:nvSpPr>
          <p:cNvPr id="276" name="Google Shape;276;p15"/>
          <p:cNvSpPr/>
          <p:nvPr/>
        </p:nvSpPr>
        <p:spPr>
          <a:xfrm>
            <a:off x="609600" y="3982101"/>
            <a:ext cx="7619999" cy="698474"/>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A punch-out catalog is an external catalog managed by the supplier. </a:t>
            </a:r>
            <a:endParaRPr b="0" i="0" sz="1400" u="none" cap="none" strike="noStrike">
              <a:solidFill>
                <a:srgbClr val="000000"/>
              </a:solidFill>
              <a:latin typeface="Arial"/>
              <a:ea typeface="Arial"/>
              <a:cs typeface="Arial"/>
              <a:sym typeface="Arial"/>
            </a:endParaRPr>
          </a:p>
        </p:txBody>
      </p:sp>
      <p:sp>
        <p:nvSpPr>
          <p:cNvPr id="277" name="Google Shape;277;p15"/>
          <p:cNvSpPr/>
          <p:nvPr/>
        </p:nvSpPr>
        <p:spPr>
          <a:xfrm>
            <a:off x="609600" y="4798193"/>
            <a:ext cx="7619999" cy="698474"/>
          </a:xfrm>
          <a:prstGeom prst="rect">
            <a:avLst/>
          </a:prstGeom>
          <a:solidFill>
            <a:schemeClr val="accent5"/>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A punch-out catalog is not connected to the APP system at all. </a:t>
            </a:r>
            <a:endParaRPr b="0" i="0" sz="1400" u="none" cap="none" strike="noStrike">
              <a:solidFill>
                <a:srgbClr val="000000"/>
              </a:solidFill>
              <a:latin typeface="Arial"/>
              <a:ea typeface="Arial"/>
              <a:cs typeface="Arial"/>
              <a:sym typeface="Arial"/>
            </a:endParaRPr>
          </a:p>
        </p:txBody>
      </p:sp>
      <p:sp>
        <p:nvSpPr>
          <p:cNvPr id="278" name="Google Shape;278;p15"/>
          <p:cNvSpPr/>
          <p:nvPr/>
        </p:nvSpPr>
        <p:spPr>
          <a:xfrm>
            <a:off x="228600" y="3900138"/>
            <a:ext cx="8000999" cy="848084"/>
          </a:xfrm>
          <a:prstGeom prst="roundRect">
            <a:avLst>
              <a:gd fmla="val 16667" name="adj"/>
            </a:avLst>
          </a:prstGeom>
          <a:noFill/>
          <a:ln cap="flat" cmpd="sng" w="571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Calibri"/>
              <a:ea typeface="Calibri"/>
              <a:cs typeface="Calibri"/>
              <a:sym typeface="Calibri"/>
            </a:endParaRPr>
          </a:p>
        </p:txBody>
      </p:sp>
      <p:sp>
        <p:nvSpPr>
          <p:cNvPr id="279" name="Google Shape;279;p15"/>
          <p:cNvSpPr/>
          <p:nvPr/>
        </p:nvSpPr>
        <p:spPr>
          <a:xfrm>
            <a:off x="6096000" y="4830185"/>
            <a:ext cx="2514599" cy="884815"/>
          </a:xfrm>
          <a:prstGeom prst="wedgeRoundRectCallout">
            <a:avLst>
              <a:gd fmla="val -59446" name="adj1"/>
              <a:gd fmla="val -56013" name="adj2"/>
              <a:gd fmla="val 16667" name="adj3"/>
            </a:avLst>
          </a:prstGeom>
          <a:solidFill>
            <a:schemeClr val="lt1"/>
          </a:solidFill>
          <a:ln cap="flat"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Yes, that is correct. Punch-out catalogs are externally managed by suppliers.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pic>
        <p:nvPicPr>
          <p:cNvPr id="285" name="Google Shape;285;p16"/>
          <p:cNvPicPr preferRelativeResize="0"/>
          <p:nvPr/>
        </p:nvPicPr>
        <p:blipFill rotWithShape="1">
          <a:blip r:embed="rId3">
            <a:alphaModFix/>
          </a:blip>
          <a:srcRect b="0" l="0" r="11110" t="0"/>
          <a:stretch/>
        </p:blipFill>
        <p:spPr>
          <a:xfrm>
            <a:off x="0" y="0"/>
            <a:ext cx="9144000" cy="6858000"/>
          </a:xfrm>
          <a:prstGeom prst="rect">
            <a:avLst/>
          </a:prstGeom>
          <a:noFill/>
          <a:ln>
            <a:noFill/>
          </a:ln>
        </p:spPr>
      </p:pic>
      <p:sp>
        <p:nvSpPr>
          <p:cNvPr id="286" name="Google Shape;286;p16"/>
          <p:cNvSpPr/>
          <p:nvPr/>
        </p:nvSpPr>
        <p:spPr>
          <a:xfrm>
            <a:off x="647700" y="2628900"/>
            <a:ext cx="7848600" cy="1600200"/>
          </a:xfrm>
          <a:prstGeom prst="roundRect">
            <a:avLst>
              <a:gd fmla="val 6337" name="adj"/>
            </a:avLst>
          </a:prstGeom>
          <a:solidFill>
            <a:srgbClr val="FFFFFF"/>
          </a:solidFill>
          <a:ln cap="flat" cmpd="sng" w="57150">
            <a:solidFill>
              <a:srgbClr val="0028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69676D"/>
              </a:buClr>
              <a:buSzPts val="3200"/>
              <a:buFont typeface="Arial"/>
              <a:buNone/>
            </a:pPr>
            <a:r>
              <a:rPr b="1" i="0" lang="en-US" sz="3200" u="none" cap="none" strike="noStrike">
                <a:solidFill>
                  <a:srgbClr val="69676D"/>
                </a:solidFill>
                <a:latin typeface="Calibri"/>
                <a:ea typeface="Calibri"/>
                <a:cs typeface="Calibri"/>
                <a:sym typeface="Calibri"/>
              </a:rPr>
              <a:t>LESSON 2: CREATING AN OFF-CONTRACT PURCHASE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17"/>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Creating an Off-Contract Purchase </a:t>
            </a:r>
            <a:endParaRPr/>
          </a:p>
        </p:txBody>
      </p:sp>
      <p:sp>
        <p:nvSpPr>
          <p:cNvPr id="293" name="Google Shape;293;p17"/>
          <p:cNvSpPr txBox="1"/>
          <p:nvPr>
            <p:ph idx="12" type="sldNum"/>
          </p:nvPr>
        </p:nvSpPr>
        <p:spPr>
          <a:xfrm>
            <a:off x="6553201" y="6294437"/>
            <a:ext cx="2362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294" name="Google Shape;294;p17"/>
          <p:cNvSpPr/>
          <p:nvPr/>
        </p:nvSpPr>
        <p:spPr>
          <a:xfrm>
            <a:off x="348876" y="2411254"/>
            <a:ext cx="2470524" cy="2472401"/>
          </a:xfrm>
          <a:custGeom>
            <a:rect b="b" l="l" r="r" t="t"/>
            <a:pathLst>
              <a:path extrusionOk="0" h="742" w="742">
                <a:moveTo>
                  <a:pt x="370" y="0"/>
                </a:moveTo>
                <a:lnTo>
                  <a:pt x="310" y="5"/>
                </a:lnTo>
                <a:lnTo>
                  <a:pt x="226" y="29"/>
                </a:lnTo>
                <a:lnTo>
                  <a:pt x="152" y="71"/>
                </a:lnTo>
                <a:lnTo>
                  <a:pt x="89" y="129"/>
                </a:lnTo>
                <a:lnTo>
                  <a:pt x="41" y="200"/>
                </a:lnTo>
                <a:lnTo>
                  <a:pt x="11" y="281"/>
                </a:lnTo>
                <a:lnTo>
                  <a:pt x="0" y="370"/>
                </a:lnTo>
                <a:lnTo>
                  <a:pt x="1" y="401"/>
                </a:lnTo>
                <a:lnTo>
                  <a:pt x="19" y="488"/>
                </a:lnTo>
                <a:lnTo>
                  <a:pt x="55" y="566"/>
                </a:lnTo>
                <a:lnTo>
                  <a:pt x="108" y="633"/>
                </a:lnTo>
                <a:lnTo>
                  <a:pt x="175" y="686"/>
                </a:lnTo>
                <a:lnTo>
                  <a:pt x="253" y="722"/>
                </a:lnTo>
                <a:lnTo>
                  <a:pt x="340" y="740"/>
                </a:lnTo>
                <a:lnTo>
                  <a:pt x="370" y="741"/>
                </a:lnTo>
                <a:lnTo>
                  <a:pt x="401" y="740"/>
                </a:lnTo>
                <a:lnTo>
                  <a:pt x="488" y="722"/>
                </a:lnTo>
                <a:lnTo>
                  <a:pt x="566" y="686"/>
                </a:lnTo>
                <a:lnTo>
                  <a:pt x="633" y="633"/>
                </a:lnTo>
                <a:lnTo>
                  <a:pt x="686" y="566"/>
                </a:lnTo>
                <a:lnTo>
                  <a:pt x="722" y="488"/>
                </a:lnTo>
                <a:lnTo>
                  <a:pt x="740" y="401"/>
                </a:lnTo>
                <a:lnTo>
                  <a:pt x="741" y="370"/>
                </a:lnTo>
                <a:lnTo>
                  <a:pt x="740" y="340"/>
                </a:lnTo>
                <a:lnTo>
                  <a:pt x="722" y="253"/>
                </a:lnTo>
                <a:lnTo>
                  <a:pt x="686" y="175"/>
                </a:lnTo>
                <a:lnTo>
                  <a:pt x="633" y="108"/>
                </a:lnTo>
                <a:lnTo>
                  <a:pt x="566" y="55"/>
                </a:lnTo>
                <a:lnTo>
                  <a:pt x="488" y="19"/>
                </a:lnTo>
                <a:lnTo>
                  <a:pt x="401" y="1"/>
                </a:lnTo>
                <a:lnTo>
                  <a:pt x="37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295" name="Google Shape;295;p17"/>
          <p:cNvSpPr/>
          <p:nvPr/>
        </p:nvSpPr>
        <p:spPr>
          <a:xfrm>
            <a:off x="780209" y="2929237"/>
            <a:ext cx="1607858" cy="1424106"/>
          </a:xfrm>
          <a:custGeom>
            <a:rect b="b" l="l" r="r" t="t"/>
            <a:pathLst>
              <a:path extrusionOk="0" h="64" w="74">
                <a:moveTo>
                  <a:pt x="31" y="46"/>
                </a:moveTo>
                <a:cubicBezTo>
                  <a:pt x="34" y="46"/>
                  <a:pt x="34" y="46"/>
                  <a:pt x="34" y="46"/>
                </a:cubicBezTo>
                <a:cubicBezTo>
                  <a:pt x="34" y="58"/>
                  <a:pt x="34" y="58"/>
                  <a:pt x="34" y="58"/>
                </a:cubicBezTo>
                <a:cubicBezTo>
                  <a:pt x="34" y="61"/>
                  <a:pt x="32" y="64"/>
                  <a:pt x="29" y="64"/>
                </a:cubicBezTo>
                <a:cubicBezTo>
                  <a:pt x="6" y="64"/>
                  <a:pt x="6" y="64"/>
                  <a:pt x="6" y="64"/>
                </a:cubicBezTo>
                <a:cubicBezTo>
                  <a:pt x="2" y="64"/>
                  <a:pt x="0" y="61"/>
                  <a:pt x="0" y="58"/>
                </a:cubicBezTo>
                <a:cubicBezTo>
                  <a:pt x="0" y="6"/>
                  <a:pt x="0" y="6"/>
                  <a:pt x="0" y="6"/>
                </a:cubicBezTo>
                <a:cubicBezTo>
                  <a:pt x="0" y="3"/>
                  <a:pt x="2" y="0"/>
                  <a:pt x="6" y="0"/>
                </a:cubicBezTo>
                <a:cubicBezTo>
                  <a:pt x="29" y="0"/>
                  <a:pt x="29" y="0"/>
                  <a:pt x="29" y="0"/>
                </a:cubicBezTo>
                <a:cubicBezTo>
                  <a:pt x="32" y="0"/>
                  <a:pt x="34" y="3"/>
                  <a:pt x="34" y="6"/>
                </a:cubicBezTo>
                <a:cubicBezTo>
                  <a:pt x="34" y="20"/>
                  <a:pt x="34" y="20"/>
                  <a:pt x="34" y="20"/>
                </a:cubicBezTo>
                <a:cubicBezTo>
                  <a:pt x="45" y="20"/>
                  <a:pt x="45" y="20"/>
                  <a:pt x="45" y="20"/>
                </a:cubicBezTo>
                <a:cubicBezTo>
                  <a:pt x="45" y="19"/>
                  <a:pt x="45" y="19"/>
                  <a:pt x="45" y="19"/>
                </a:cubicBezTo>
                <a:cubicBezTo>
                  <a:pt x="45" y="18"/>
                  <a:pt x="46" y="17"/>
                  <a:pt x="47" y="17"/>
                </a:cubicBezTo>
                <a:cubicBezTo>
                  <a:pt x="48" y="16"/>
                  <a:pt x="49" y="16"/>
                  <a:pt x="50" y="17"/>
                </a:cubicBezTo>
                <a:cubicBezTo>
                  <a:pt x="53" y="21"/>
                  <a:pt x="53" y="21"/>
                  <a:pt x="53" y="21"/>
                </a:cubicBezTo>
                <a:cubicBezTo>
                  <a:pt x="54" y="21"/>
                  <a:pt x="54" y="22"/>
                  <a:pt x="54" y="23"/>
                </a:cubicBezTo>
                <a:cubicBezTo>
                  <a:pt x="54" y="24"/>
                  <a:pt x="54" y="24"/>
                  <a:pt x="53" y="25"/>
                </a:cubicBezTo>
                <a:cubicBezTo>
                  <a:pt x="50" y="28"/>
                  <a:pt x="50" y="28"/>
                  <a:pt x="50" y="28"/>
                </a:cubicBezTo>
                <a:cubicBezTo>
                  <a:pt x="49" y="29"/>
                  <a:pt x="48" y="29"/>
                  <a:pt x="48" y="29"/>
                </a:cubicBezTo>
                <a:cubicBezTo>
                  <a:pt x="47" y="29"/>
                  <a:pt x="47" y="29"/>
                  <a:pt x="47" y="29"/>
                </a:cubicBezTo>
                <a:cubicBezTo>
                  <a:pt x="46" y="29"/>
                  <a:pt x="45" y="28"/>
                  <a:pt x="45" y="27"/>
                </a:cubicBezTo>
                <a:cubicBezTo>
                  <a:pt x="45" y="25"/>
                  <a:pt x="45" y="25"/>
                  <a:pt x="45" y="25"/>
                </a:cubicBezTo>
                <a:cubicBezTo>
                  <a:pt x="34" y="25"/>
                  <a:pt x="34" y="25"/>
                  <a:pt x="34" y="25"/>
                </a:cubicBezTo>
                <a:cubicBezTo>
                  <a:pt x="34" y="37"/>
                  <a:pt x="34" y="37"/>
                  <a:pt x="34" y="37"/>
                </a:cubicBezTo>
                <a:cubicBezTo>
                  <a:pt x="31" y="37"/>
                  <a:pt x="31" y="37"/>
                  <a:pt x="31" y="37"/>
                </a:cubicBezTo>
                <a:cubicBezTo>
                  <a:pt x="31" y="25"/>
                  <a:pt x="31" y="25"/>
                  <a:pt x="31" y="25"/>
                </a:cubicBezTo>
                <a:cubicBezTo>
                  <a:pt x="22" y="25"/>
                  <a:pt x="22" y="25"/>
                  <a:pt x="22" y="25"/>
                </a:cubicBezTo>
                <a:cubicBezTo>
                  <a:pt x="21" y="25"/>
                  <a:pt x="19" y="24"/>
                  <a:pt x="19" y="23"/>
                </a:cubicBezTo>
                <a:cubicBezTo>
                  <a:pt x="19" y="21"/>
                  <a:pt x="21" y="20"/>
                  <a:pt x="22" y="20"/>
                </a:cubicBezTo>
                <a:cubicBezTo>
                  <a:pt x="31" y="20"/>
                  <a:pt x="31" y="20"/>
                  <a:pt x="31" y="20"/>
                </a:cubicBezTo>
                <a:cubicBezTo>
                  <a:pt x="31" y="6"/>
                  <a:pt x="31" y="6"/>
                  <a:pt x="31" y="6"/>
                </a:cubicBezTo>
                <a:cubicBezTo>
                  <a:pt x="31" y="4"/>
                  <a:pt x="30" y="3"/>
                  <a:pt x="29" y="3"/>
                </a:cubicBezTo>
                <a:cubicBezTo>
                  <a:pt x="6" y="3"/>
                  <a:pt x="6" y="3"/>
                  <a:pt x="6" y="3"/>
                </a:cubicBezTo>
                <a:cubicBezTo>
                  <a:pt x="4" y="3"/>
                  <a:pt x="3" y="4"/>
                  <a:pt x="3" y="6"/>
                </a:cubicBezTo>
                <a:cubicBezTo>
                  <a:pt x="3" y="58"/>
                  <a:pt x="3" y="58"/>
                  <a:pt x="3" y="58"/>
                </a:cubicBezTo>
                <a:cubicBezTo>
                  <a:pt x="3" y="60"/>
                  <a:pt x="4" y="61"/>
                  <a:pt x="6" y="61"/>
                </a:cubicBezTo>
                <a:cubicBezTo>
                  <a:pt x="29" y="61"/>
                  <a:pt x="29" y="61"/>
                  <a:pt x="29" y="61"/>
                </a:cubicBezTo>
                <a:cubicBezTo>
                  <a:pt x="30" y="61"/>
                  <a:pt x="31" y="60"/>
                  <a:pt x="31" y="58"/>
                </a:cubicBezTo>
                <a:lnTo>
                  <a:pt x="31" y="46"/>
                </a:lnTo>
                <a:close/>
                <a:moveTo>
                  <a:pt x="7" y="40"/>
                </a:moveTo>
                <a:cubicBezTo>
                  <a:pt x="7" y="40"/>
                  <a:pt x="6" y="40"/>
                  <a:pt x="6" y="41"/>
                </a:cubicBezTo>
                <a:cubicBezTo>
                  <a:pt x="6" y="52"/>
                  <a:pt x="6" y="52"/>
                  <a:pt x="6" y="52"/>
                </a:cubicBezTo>
                <a:cubicBezTo>
                  <a:pt x="6" y="54"/>
                  <a:pt x="9" y="57"/>
                  <a:pt x="11" y="57"/>
                </a:cubicBezTo>
                <a:cubicBezTo>
                  <a:pt x="17" y="57"/>
                  <a:pt x="17" y="57"/>
                  <a:pt x="17" y="57"/>
                </a:cubicBezTo>
                <a:cubicBezTo>
                  <a:pt x="18" y="57"/>
                  <a:pt x="18" y="56"/>
                  <a:pt x="18" y="56"/>
                </a:cubicBezTo>
                <a:cubicBezTo>
                  <a:pt x="18" y="55"/>
                  <a:pt x="18" y="55"/>
                  <a:pt x="17" y="55"/>
                </a:cubicBezTo>
                <a:cubicBezTo>
                  <a:pt x="11" y="55"/>
                  <a:pt x="11" y="55"/>
                  <a:pt x="11" y="55"/>
                </a:cubicBezTo>
                <a:cubicBezTo>
                  <a:pt x="10" y="55"/>
                  <a:pt x="8" y="53"/>
                  <a:pt x="8" y="52"/>
                </a:cubicBezTo>
                <a:cubicBezTo>
                  <a:pt x="8" y="41"/>
                  <a:pt x="8" y="41"/>
                  <a:pt x="8" y="41"/>
                </a:cubicBezTo>
                <a:cubicBezTo>
                  <a:pt x="8" y="40"/>
                  <a:pt x="8" y="40"/>
                  <a:pt x="7" y="40"/>
                </a:cubicBezTo>
                <a:close/>
                <a:moveTo>
                  <a:pt x="68" y="0"/>
                </a:moveTo>
                <a:cubicBezTo>
                  <a:pt x="45" y="0"/>
                  <a:pt x="45" y="0"/>
                  <a:pt x="45" y="0"/>
                </a:cubicBezTo>
                <a:cubicBezTo>
                  <a:pt x="42" y="0"/>
                  <a:pt x="40" y="3"/>
                  <a:pt x="40" y="6"/>
                </a:cubicBezTo>
                <a:cubicBezTo>
                  <a:pt x="40" y="18"/>
                  <a:pt x="40" y="18"/>
                  <a:pt x="40" y="18"/>
                </a:cubicBezTo>
                <a:cubicBezTo>
                  <a:pt x="43" y="18"/>
                  <a:pt x="43" y="18"/>
                  <a:pt x="43" y="18"/>
                </a:cubicBezTo>
                <a:cubicBezTo>
                  <a:pt x="43" y="6"/>
                  <a:pt x="43" y="6"/>
                  <a:pt x="43" y="6"/>
                </a:cubicBezTo>
                <a:cubicBezTo>
                  <a:pt x="43" y="4"/>
                  <a:pt x="44" y="3"/>
                  <a:pt x="45" y="3"/>
                </a:cubicBezTo>
                <a:cubicBezTo>
                  <a:pt x="68" y="3"/>
                  <a:pt x="68" y="3"/>
                  <a:pt x="68" y="3"/>
                </a:cubicBezTo>
                <a:cubicBezTo>
                  <a:pt x="70" y="3"/>
                  <a:pt x="71" y="4"/>
                  <a:pt x="71" y="6"/>
                </a:cubicBezTo>
                <a:cubicBezTo>
                  <a:pt x="71" y="58"/>
                  <a:pt x="71" y="58"/>
                  <a:pt x="71" y="58"/>
                </a:cubicBezTo>
                <a:cubicBezTo>
                  <a:pt x="71" y="60"/>
                  <a:pt x="70" y="61"/>
                  <a:pt x="68" y="61"/>
                </a:cubicBezTo>
                <a:cubicBezTo>
                  <a:pt x="45" y="61"/>
                  <a:pt x="45" y="61"/>
                  <a:pt x="45" y="61"/>
                </a:cubicBezTo>
                <a:cubicBezTo>
                  <a:pt x="44" y="61"/>
                  <a:pt x="43" y="60"/>
                  <a:pt x="43" y="58"/>
                </a:cubicBezTo>
                <a:cubicBezTo>
                  <a:pt x="43" y="44"/>
                  <a:pt x="43" y="44"/>
                  <a:pt x="43" y="44"/>
                </a:cubicBezTo>
                <a:cubicBezTo>
                  <a:pt x="52" y="44"/>
                  <a:pt x="52" y="44"/>
                  <a:pt x="52" y="44"/>
                </a:cubicBezTo>
                <a:cubicBezTo>
                  <a:pt x="53" y="44"/>
                  <a:pt x="54" y="42"/>
                  <a:pt x="54" y="41"/>
                </a:cubicBezTo>
                <a:cubicBezTo>
                  <a:pt x="54" y="40"/>
                  <a:pt x="53" y="39"/>
                  <a:pt x="52" y="39"/>
                </a:cubicBezTo>
                <a:cubicBezTo>
                  <a:pt x="43" y="39"/>
                  <a:pt x="43" y="39"/>
                  <a:pt x="43" y="39"/>
                </a:cubicBezTo>
                <a:cubicBezTo>
                  <a:pt x="43" y="27"/>
                  <a:pt x="43" y="27"/>
                  <a:pt x="43" y="27"/>
                </a:cubicBezTo>
                <a:cubicBezTo>
                  <a:pt x="40" y="27"/>
                  <a:pt x="40" y="27"/>
                  <a:pt x="40" y="27"/>
                </a:cubicBezTo>
                <a:cubicBezTo>
                  <a:pt x="40" y="39"/>
                  <a:pt x="40" y="39"/>
                  <a:pt x="40" y="39"/>
                </a:cubicBezTo>
                <a:cubicBezTo>
                  <a:pt x="28" y="39"/>
                  <a:pt x="28" y="39"/>
                  <a:pt x="28" y="39"/>
                </a:cubicBezTo>
                <a:cubicBezTo>
                  <a:pt x="28" y="37"/>
                  <a:pt x="28" y="37"/>
                  <a:pt x="28" y="37"/>
                </a:cubicBezTo>
                <a:cubicBezTo>
                  <a:pt x="28" y="36"/>
                  <a:pt x="28" y="35"/>
                  <a:pt x="27" y="35"/>
                </a:cubicBezTo>
                <a:cubicBezTo>
                  <a:pt x="26" y="35"/>
                  <a:pt x="25" y="35"/>
                  <a:pt x="24" y="35"/>
                </a:cubicBezTo>
                <a:cubicBezTo>
                  <a:pt x="21" y="39"/>
                  <a:pt x="21" y="39"/>
                  <a:pt x="21" y="39"/>
                </a:cubicBezTo>
                <a:cubicBezTo>
                  <a:pt x="20" y="39"/>
                  <a:pt x="19" y="40"/>
                  <a:pt x="19" y="41"/>
                </a:cubicBezTo>
                <a:cubicBezTo>
                  <a:pt x="19" y="42"/>
                  <a:pt x="20" y="43"/>
                  <a:pt x="21" y="43"/>
                </a:cubicBezTo>
                <a:cubicBezTo>
                  <a:pt x="24" y="47"/>
                  <a:pt x="24" y="47"/>
                  <a:pt x="24" y="47"/>
                </a:cubicBezTo>
                <a:cubicBezTo>
                  <a:pt x="25" y="47"/>
                  <a:pt x="25" y="47"/>
                  <a:pt x="26" y="47"/>
                </a:cubicBezTo>
                <a:cubicBezTo>
                  <a:pt x="26" y="47"/>
                  <a:pt x="27" y="47"/>
                  <a:pt x="27" y="47"/>
                </a:cubicBezTo>
                <a:cubicBezTo>
                  <a:pt x="28" y="47"/>
                  <a:pt x="28" y="46"/>
                  <a:pt x="28" y="45"/>
                </a:cubicBezTo>
                <a:cubicBezTo>
                  <a:pt x="28" y="44"/>
                  <a:pt x="28" y="44"/>
                  <a:pt x="28" y="44"/>
                </a:cubicBezTo>
                <a:cubicBezTo>
                  <a:pt x="40" y="44"/>
                  <a:pt x="40" y="44"/>
                  <a:pt x="40" y="44"/>
                </a:cubicBezTo>
                <a:cubicBezTo>
                  <a:pt x="40" y="58"/>
                  <a:pt x="40" y="58"/>
                  <a:pt x="40" y="58"/>
                </a:cubicBezTo>
                <a:cubicBezTo>
                  <a:pt x="40" y="61"/>
                  <a:pt x="42" y="64"/>
                  <a:pt x="45" y="64"/>
                </a:cubicBezTo>
                <a:cubicBezTo>
                  <a:pt x="68" y="64"/>
                  <a:pt x="68" y="64"/>
                  <a:pt x="68" y="64"/>
                </a:cubicBezTo>
                <a:cubicBezTo>
                  <a:pt x="72" y="64"/>
                  <a:pt x="74" y="61"/>
                  <a:pt x="74" y="58"/>
                </a:cubicBezTo>
                <a:cubicBezTo>
                  <a:pt x="74" y="6"/>
                  <a:pt x="74" y="6"/>
                  <a:pt x="74" y="6"/>
                </a:cubicBezTo>
                <a:cubicBezTo>
                  <a:pt x="74" y="3"/>
                  <a:pt x="72" y="0"/>
                  <a:pt x="68" y="0"/>
                </a:cubicBezTo>
                <a:close/>
                <a:moveTo>
                  <a:pt x="67" y="24"/>
                </a:moveTo>
                <a:cubicBezTo>
                  <a:pt x="67" y="24"/>
                  <a:pt x="68" y="24"/>
                  <a:pt x="68" y="23"/>
                </a:cubicBezTo>
                <a:cubicBezTo>
                  <a:pt x="68" y="12"/>
                  <a:pt x="68" y="12"/>
                  <a:pt x="68" y="12"/>
                </a:cubicBezTo>
                <a:cubicBezTo>
                  <a:pt x="68" y="9"/>
                  <a:pt x="65" y="7"/>
                  <a:pt x="63" y="7"/>
                </a:cubicBezTo>
                <a:cubicBezTo>
                  <a:pt x="57" y="7"/>
                  <a:pt x="57" y="7"/>
                  <a:pt x="57" y="7"/>
                </a:cubicBezTo>
                <a:cubicBezTo>
                  <a:pt x="56" y="7"/>
                  <a:pt x="56" y="8"/>
                  <a:pt x="56" y="8"/>
                </a:cubicBezTo>
                <a:cubicBezTo>
                  <a:pt x="56" y="9"/>
                  <a:pt x="56" y="9"/>
                  <a:pt x="57" y="9"/>
                </a:cubicBezTo>
                <a:cubicBezTo>
                  <a:pt x="63" y="9"/>
                  <a:pt x="63" y="9"/>
                  <a:pt x="63" y="9"/>
                </a:cubicBezTo>
                <a:cubicBezTo>
                  <a:pt x="64" y="9"/>
                  <a:pt x="66" y="11"/>
                  <a:pt x="66" y="12"/>
                </a:cubicBezTo>
                <a:cubicBezTo>
                  <a:pt x="66" y="23"/>
                  <a:pt x="66" y="23"/>
                  <a:pt x="66" y="23"/>
                </a:cubicBezTo>
                <a:cubicBezTo>
                  <a:pt x="66" y="24"/>
                  <a:pt x="66" y="24"/>
                  <a:pt x="67" y="24"/>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296" name="Google Shape;296;p17"/>
          <p:cNvSpPr/>
          <p:nvPr/>
        </p:nvSpPr>
        <p:spPr>
          <a:xfrm>
            <a:off x="3250733" y="1508329"/>
            <a:ext cx="5715000" cy="4663871"/>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When creating an Off-Contract Purchase, Requisitioners:</a:t>
            </a:r>
            <a:endParaRPr b="0"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600"/>
              </a:spcBef>
              <a:spcAft>
                <a:spcPts val="0"/>
              </a:spcAft>
              <a:buClr>
                <a:srgbClr val="000000"/>
              </a:buClr>
              <a:buSzPts val="1800"/>
              <a:buFont typeface="Calibri"/>
              <a:buChar char="•"/>
            </a:pPr>
            <a:r>
              <a:rPr b="0" i="0" lang="en-US" sz="1800" u="none" cap="none" strike="noStrike">
                <a:solidFill>
                  <a:srgbClr val="000000"/>
                </a:solidFill>
                <a:latin typeface="Calibri"/>
                <a:ea typeface="Calibri"/>
                <a:cs typeface="Calibri"/>
                <a:sym typeface="Calibri"/>
              </a:rPr>
              <a:t>Must provide and enter all the details of the line items being ordered. </a:t>
            </a:r>
            <a:endParaRPr b="0" i="0" sz="1800" u="none" cap="none" strike="noStrike">
              <a:solidFill>
                <a:srgbClr val="000000"/>
              </a:solidFill>
              <a:latin typeface="Calibri"/>
              <a:ea typeface="Calibri"/>
              <a:cs typeface="Calibri"/>
              <a:sym typeface="Calibri"/>
            </a:endParaRPr>
          </a:p>
          <a:p>
            <a:pPr indent="-342900" lvl="0" marL="457200" marR="0" rtl="0" algn="l">
              <a:lnSpc>
                <a:spcPct val="100000"/>
              </a:lnSpc>
              <a:spcBef>
                <a:spcPts val="600"/>
              </a:spcBef>
              <a:spcAft>
                <a:spcPts val="0"/>
              </a:spcAft>
              <a:buClr>
                <a:srgbClr val="000000"/>
              </a:buClr>
              <a:buSzPts val="1800"/>
              <a:buFont typeface="Calibri"/>
              <a:buChar char="•"/>
            </a:pPr>
            <a:r>
              <a:rPr b="1" i="0" lang="en-US" sz="1800" u="none" cap="none" strike="noStrike">
                <a:solidFill>
                  <a:schemeClr val="dk1"/>
                </a:solidFill>
                <a:latin typeface="Calibri"/>
                <a:ea typeface="Calibri"/>
                <a:cs typeface="Calibri"/>
                <a:sym typeface="Calibri"/>
              </a:rPr>
              <a:t>The supplier and supplier contact must be registered in APP</a:t>
            </a:r>
            <a:r>
              <a:rPr b="0" i="0" lang="en-US" sz="1800" u="none" cap="none" strike="noStrike">
                <a:solidFill>
                  <a:schemeClr val="dk1"/>
                </a:solidFill>
                <a:latin typeface="Calibri"/>
                <a:ea typeface="Calibri"/>
                <a:cs typeface="Calibri"/>
                <a:sym typeface="Calibri"/>
              </a:rPr>
              <a:t> in order to complete an Off- Contract order. </a:t>
            </a:r>
            <a:endParaRPr b="0" i="0" sz="1800" u="none" cap="none" strike="noStrike">
              <a:solidFill>
                <a:schemeClr val="dk1"/>
              </a:solidFill>
              <a:latin typeface="Calibri"/>
              <a:ea typeface="Calibri"/>
              <a:cs typeface="Calibri"/>
              <a:sym typeface="Calibri"/>
            </a:endParaRPr>
          </a:p>
          <a:p>
            <a:pPr indent="-342900" lvl="0" marL="457200" marR="0" rtl="0" algn="l">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After approval of the requisition:</a:t>
            </a:r>
            <a:endParaRPr b="0" i="0" sz="1800" u="none" cap="none" strike="noStrike">
              <a:solidFill>
                <a:schemeClr val="dk1"/>
              </a:solidFill>
              <a:latin typeface="Calibri"/>
              <a:ea typeface="Calibri"/>
              <a:cs typeface="Calibri"/>
              <a:sym typeface="Calibri"/>
            </a:endParaRPr>
          </a:p>
          <a:p>
            <a:pPr indent="-342900" lvl="1" marL="914400" marR="0" rtl="0" algn="l">
              <a:lnSpc>
                <a:spcPct val="100000"/>
              </a:lnSpc>
              <a:spcBef>
                <a:spcPts val="0"/>
              </a:spcBef>
              <a:spcAft>
                <a:spcPts val="0"/>
              </a:spcAft>
              <a:buClr>
                <a:schemeClr val="dk1"/>
              </a:buClr>
              <a:buSzPts val="1800"/>
              <a:buFont typeface="Calibri"/>
              <a:buChar char="○"/>
            </a:pPr>
            <a:r>
              <a:rPr b="0" i="0" lang="en-US" sz="1800" u="none" cap="none" strike="noStrike">
                <a:solidFill>
                  <a:srgbClr val="000000"/>
                </a:solidFill>
                <a:latin typeface="Calibri"/>
                <a:ea typeface="Calibri"/>
                <a:cs typeface="Calibri"/>
                <a:sym typeface="Calibri"/>
              </a:rPr>
              <a:t>If you have sub-d</a:t>
            </a:r>
            <a:r>
              <a:rPr b="0" i="0" lang="en-US" sz="1800" u="none" cap="none" strike="noStrike">
                <a:solidFill>
                  <a:schemeClr val="dk1"/>
                </a:solidFill>
                <a:latin typeface="Calibri"/>
                <a:ea typeface="Calibri"/>
                <a:cs typeface="Calibri"/>
                <a:sym typeface="Calibri"/>
              </a:rPr>
              <a:t>elegated authority for your agency AND </a:t>
            </a:r>
            <a:r>
              <a:rPr b="0" i="0" lang="en-US" sz="1800" u="none" cap="none" strike="noStrike">
                <a:solidFill>
                  <a:srgbClr val="000000"/>
                </a:solidFill>
                <a:latin typeface="Calibri"/>
                <a:ea typeface="Calibri"/>
                <a:cs typeface="Calibri"/>
                <a:sym typeface="Calibri"/>
              </a:rPr>
              <a:t>sourcing rights (Procurement 0 role),  you will be able to process the req to PO.</a:t>
            </a:r>
            <a:endParaRPr b="0" i="0" sz="1400" u="none" cap="none" strike="noStrike">
              <a:solidFill>
                <a:srgbClr val="000000"/>
              </a:solidFill>
              <a:latin typeface="Arial"/>
              <a:ea typeface="Arial"/>
              <a:cs typeface="Arial"/>
              <a:sym typeface="Arial"/>
            </a:endParaRPr>
          </a:p>
          <a:p>
            <a:pPr indent="-342900" lvl="1" marL="914400" marR="0" rtl="0" algn="l">
              <a:lnSpc>
                <a:spcPct val="100000"/>
              </a:lnSpc>
              <a:spcBef>
                <a:spcPts val="0"/>
              </a:spcBef>
              <a:spcAft>
                <a:spcPts val="0"/>
              </a:spcAft>
              <a:buClr>
                <a:schemeClr val="dk1"/>
              </a:buClr>
              <a:buSzPts val="1800"/>
              <a:buFont typeface="Calibri"/>
              <a:buChar char="○"/>
            </a:pPr>
            <a:r>
              <a:rPr b="0" i="0" lang="en-US" sz="1800" u="none" cap="none" strike="noStrike">
                <a:solidFill>
                  <a:srgbClr val="000000"/>
                </a:solidFill>
                <a:latin typeface="Calibri"/>
                <a:ea typeface="Calibri"/>
                <a:cs typeface="Calibri"/>
                <a:sym typeface="Calibri"/>
              </a:rPr>
              <a:t>Otherwise, the requisition will go</a:t>
            </a:r>
            <a:r>
              <a:rPr b="1" i="0" lang="en-US" sz="1800" u="none" cap="none" strike="noStrike">
                <a:solidFill>
                  <a:srgbClr val="000000"/>
                </a:solidFill>
                <a:latin typeface="Calibri"/>
                <a:ea typeface="Calibri"/>
                <a:cs typeface="Calibri"/>
                <a:sym typeface="Calibri"/>
              </a:rPr>
              <a:t> to a Procurement Officer </a:t>
            </a:r>
            <a:r>
              <a:rPr b="0" i="0" lang="en-US" sz="1800" u="none" cap="none" strike="noStrike">
                <a:solidFill>
                  <a:srgbClr val="000000"/>
                </a:solidFill>
                <a:latin typeface="Calibri"/>
                <a:ea typeface="Calibri"/>
                <a:cs typeface="Calibri"/>
                <a:sym typeface="Calibri"/>
              </a:rPr>
              <a:t>to convert to a PO.</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6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800"/>
              <a:buFont typeface="Arial"/>
              <a:buNone/>
            </a:pPr>
            <a:r>
              <a:t/>
            </a:r>
            <a:endParaRPr b="0" i="1" sz="18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18"/>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Exercise 3: Create an Off-Contract Purchase</a:t>
            </a:r>
            <a:endParaRPr/>
          </a:p>
        </p:txBody>
      </p:sp>
      <p:sp>
        <p:nvSpPr>
          <p:cNvPr id="303" name="Google Shape;303;p18"/>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304" name="Google Shape;304;p18"/>
          <p:cNvSpPr/>
          <p:nvPr/>
        </p:nvSpPr>
        <p:spPr>
          <a:xfrm>
            <a:off x="1371600" y="3429000"/>
            <a:ext cx="6460853" cy="2034920"/>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Now it is your turn to practice this task.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Reference the steps of the activity guide and data sheet to create a requisition for an off-contract purchase.</a:t>
            </a:r>
            <a:endParaRPr b="0" i="0" sz="1800" u="none" cap="none" strike="noStrike">
              <a:solidFill>
                <a:srgbClr val="000000"/>
              </a:solidFill>
              <a:latin typeface="Calibri"/>
              <a:ea typeface="Calibri"/>
              <a:cs typeface="Calibri"/>
              <a:sym typeface="Calibri"/>
            </a:endParaRPr>
          </a:p>
        </p:txBody>
      </p:sp>
      <p:sp>
        <p:nvSpPr>
          <p:cNvPr id="305" name="Google Shape;305;p18"/>
          <p:cNvSpPr/>
          <p:nvPr/>
        </p:nvSpPr>
        <p:spPr>
          <a:xfrm flipH="1">
            <a:off x="762000" y="4975741"/>
            <a:ext cx="117366" cy="257660"/>
          </a:xfrm>
          <a:custGeom>
            <a:rect b="b" l="l" r="r" t="t"/>
            <a:pathLst>
              <a:path extrusionOk="0" h="1485" w="675">
                <a:moveTo>
                  <a:pt x="22" y="230"/>
                </a:moveTo>
                <a:cubicBezTo>
                  <a:pt x="24" y="227"/>
                  <a:pt x="27" y="225"/>
                  <a:pt x="29" y="222"/>
                </a:cubicBezTo>
                <a:cubicBezTo>
                  <a:pt x="33" y="212"/>
                  <a:pt x="40" y="203"/>
                  <a:pt x="45" y="193"/>
                </a:cubicBezTo>
                <a:cubicBezTo>
                  <a:pt x="51" y="180"/>
                  <a:pt x="62" y="171"/>
                  <a:pt x="70" y="159"/>
                </a:cubicBezTo>
                <a:cubicBezTo>
                  <a:pt x="73" y="154"/>
                  <a:pt x="79" y="150"/>
                  <a:pt x="84" y="144"/>
                </a:cubicBezTo>
                <a:cubicBezTo>
                  <a:pt x="88" y="139"/>
                  <a:pt x="91" y="132"/>
                  <a:pt x="95" y="126"/>
                </a:cubicBezTo>
                <a:cubicBezTo>
                  <a:pt x="96" y="124"/>
                  <a:pt x="98" y="122"/>
                  <a:pt x="99" y="121"/>
                </a:cubicBezTo>
                <a:cubicBezTo>
                  <a:pt x="106" y="112"/>
                  <a:pt x="113" y="104"/>
                  <a:pt x="121" y="96"/>
                </a:cubicBezTo>
                <a:cubicBezTo>
                  <a:pt x="129" y="89"/>
                  <a:pt x="138" y="83"/>
                  <a:pt x="145" y="75"/>
                </a:cubicBezTo>
                <a:cubicBezTo>
                  <a:pt x="150" y="70"/>
                  <a:pt x="156" y="66"/>
                  <a:pt x="162" y="63"/>
                </a:cubicBezTo>
                <a:cubicBezTo>
                  <a:pt x="165" y="61"/>
                  <a:pt x="168" y="59"/>
                  <a:pt x="172" y="60"/>
                </a:cubicBezTo>
                <a:cubicBezTo>
                  <a:pt x="172" y="60"/>
                  <a:pt x="173" y="59"/>
                  <a:pt x="174" y="58"/>
                </a:cubicBezTo>
                <a:cubicBezTo>
                  <a:pt x="176" y="56"/>
                  <a:pt x="178" y="54"/>
                  <a:pt x="180" y="53"/>
                </a:cubicBezTo>
                <a:cubicBezTo>
                  <a:pt x="185" y="51"/>
                  <a:pt x="190" y="49"/>
                  <a:pt x="195" y="47"/>
                </a:cubicBezTo>
                <a:cubicBezTo>
                  <a:pt x="201" y="45"/>
                  <a:pt x="208" y="43"/>
                  <a:pt x="214" y="40"/>
                </a:cubicBezTo>
                <a:cubicBezTo>
                  <a:pt x="224" y="37"/>
                  <a:pt x="234" y="32"/>
                  <a:pt x="244" y="28"/>
                </a:cubicBezTo>
                <a:cubicBezTo>
                  <a:pt x="246" y="27"/>
                  <a:pt x="249" y="26"/>
                  <a:pt x="251" y="25"/>
                </a:cubicBezTo>
                <a:cubicBezTo>
                  <a:pt x="256" y="24"/>
                  <a:pt x="262" y="24"/>
                  <a:pt x="266" y="22"/>
                </a:cubicBezTo>
                <a:cubicBezTo>
                  <a:pt x="270" y="19"/>
                  <a:pt x="275" y="19"/>
                  <a:pt x="279" y="18"/>
                </a:cubicBezTo>
                <a:cubicBezTo>
                  <a:pt x="282" y="17"/>
                  <a:pt x="285" y="16"/>
                  <a:pt x="288" y="15"/>
                </a:cubicBezTo>
                <a:cubicBezTo>
                  <a:pt x="290" y="14"/>
                  <a:pt x="292" y="15"/>
                  <a:pt x="294" y="15"/>
                </a:cubicBezTo>
                <a:cubicBezTo>
                  <a:pt x="296" y="11"/>
                  <a:pt x="299" y="10"/>
                  <a:pt x="303" y="10"/>
                </a:cubicBezTo>
                <a:cubicBezTo>
                  <a:pt x="310" y="10"/>
                  <a:pt x="317" y="9"/>
                  <a:pt x="323" y="7"/>
                </a:cubicBezTo>
                <a:cubicBezTo>
                  <a:pt x="331" y="4"/>
                  <a:pt x="338" y="4"/>
                  <a:pt x="346" y="4"/>
                </a:cubicBezTo>
                <a:cubicBezTo>
                  <a:pt x="348" y="4"/>
                  <a:pt x="350" y="2"/>
                  <a:pt x="352" y="2"/>
                </a:cubicBezTo>
                <a:cubicBezTo>
                  <a:pt x="362" y="0"/>
                  <a:pt x="372" y="1"/>
                  <a:pt x="382" y="3"/>
                </a:cubicBezTo>
                <a:cubicBezTo>
                  <a:pt x="387" y="4"/>
                  <a:pt x="393" y="4"/>
                  <a:pt x="399" y="4"/>
                </a:cubicBezTo>
                <a:cubicBezTo>
                  <a:pt x="402" y="4"/>
                  <a:pt x="405" y="4"/>
                  <a:pt x="408" y="6"/>
                </a:cubicBezTo>
                <a:cubicBezTo>
                  <a:pt x="418" y="10"/>
                  <a:pt x="429" y="10"/>
                  <a:pt x="439" y="14"/>
                </a:cubicBezTo>
                <a:cubicBezTo>
                  <a:pt x="445" y="16"/>
                  <a:pt x="451" y="20"/>
                  <a:pt x="457" y="23"/>
                </a:cubicBezTo>
                <a:cubicBezTo>
                  <a:pt x="462" y="25"/>
                  <a:pt x="466" y="30"/>
                  <a:pt x="472" y="31"/>
                </a:cubicBezTo>
                <a:cubicBezTo>
                  <a:pt x="479" y="33"/>
                  <a:pt x="485" y="38"/>
                  <a:pt x="492" y="41"/>
                </a:cubicBezTo>
                <a:cubicBezTo>
                  <a:pt x="496" y="43"/>
                  <a:pt x="499" y="48"/>
                  <a:pt x="505" y="48"/>
                </a:cubicBezTo>
                <a:cubicBezTo>
                  <a:pt x="508" y="48"/>
                  <a:pt x="511" y="53"/>
                  <a:pt x="515" y="55"/>
                </a:cubicBezTo>
                <a:cubicBezTo>
                  <a:pt x="524" y="62"/>
                  <a:pt x="532" y="70"/>
                  <a:pt x="540" y="79"/>
                </a:cubicBezTo>
                <a:cubicBezTo>
                  <a:pt x="544" y="83"/>
                  <a:pt x="549" y="86"/>
                  <a:pt x="552" y="91"/>
                </a:cubicBezTo>
                <a:cubicBezTo>
                  <a:pt x="552" y="92"/>
                  <a:pt x="553" y="92"/>
                  <a:pt x="554" y="92"/>
                </a:cubicBezTo>
                <a:cubicBezTo>
                  <a:pt x="561" y="97"/>
                  <a:pt x="569" y="101"/>
                  <a:pt x="574" y="108"/>
                </a:cubicBezTo>
                <a:cubicBezTo>
                  <a:pt x="576" y="110"/>
                  <a:pt x="578" y="111"/>
                  <a:pt x="580" y="113"/>
                </a:cubicBezTo>
                <a:cubicBezTo>
                  <a:pt x="584" y="117"/>
                  <a:pt x="586" y="120"/>
                  <a:pt x="590" y="124"/>
                </a:cubicBezTo>
                <a:cubicBezTo>
                  <a:pt x="590" y="125"/>
                  <a:pt x="590" y="126"/>
                  <a:pt x="591" y="126"/>
                </a:cubicBezTo>
                <a:cubicBezTo>
                  <a:pt x="601" y="135"/>
                  <a:pt x="603" y="138"/>
                  <a:pt x="609" y="150"/>
                </a:cubicBezTo>
                <a:cubicBezTo>
                  <a:pt x="612" y="156"/>
                  <a:pt x="616" y="161"/>
                  <a:pt x="619" y="166"/>
                </a:cubicBezTo>
                <a:cubicBezTo>
                  <a:pt x="621" y="169"/>
                  <a:pt x="621" y="172"/>
                  <a:pt x="623" y="176"/>
                </a:cubicBezTo>
                <a:cubicBezTo>
                  <a:pt x="625" y="176"/>
                  <a:pt x="627" y="179"/>
                  <a:pt x="627" y="183"/>
                </a:cubicBezTo>
                <a:cubicBezTo>
                  <a:pt x="627" y="185"/>
                  <a:pt x="628" y="187"/>
                  <a:pt x="629" y="189"/>
                </a:cubicBezTo>
                <a:cubicBezTo>
                  <a:pt x="633" y="195"/>
                  <a:pt x="636" y="201"/>
                  <a:pt x="640" y="207"/>
                </a:cubicBezTo>
                <a:cubicBezTo>
                  <a:pt x="641" y="210"/>
                  <a:pt x="641" y="213"/>
                  <a:pt x="642" y="216"/>
                </a:cubicBezTo>
                <a:cubicBezTo>
                  <a:pt x="643" y="220"/>
                  <a:pt x="643" y="224"/>
                  <a:pt x="646" y="226"/>
                </a:cubicBezTo>
                <a:cubicBezTo>
                  <a:pt x="651" y="228"/>
                  <a:pt x="649" y="234"/>
                  <a:pt x="651" y="237"/>
                </a:cubicBezTo>
                <a:cubicBezTo>
                  <a:pt x="654" y="241"/>
                  <a:pt x="655" y="246"/>
                  <a:pt x="657" y="250"/>
                </a:cubicBezTo>
                <a:cubicBezTo>
                  <a:pt x="660" y="257"/>
                  <a:pt x="664" y="264"/>
                  <a:pt x="666" y="271"/>
                </a:cubicBezTo>
                <a:cubicBezTo>
                  <a:pt x="668" y="277"/>
                  <a:pt x="667" y="284"/>
                  <a:pt x="668" y="291"/>
                </a:cubicBezTo>
                <a:cubicBezTo>
                  <a:pt x="669" y="298"/>
                  <a:pt x="672" y="304"/>
                  <a:pt x="671" y="310"/>
                </a:cubicBezTo>
                <a:cubicBezTo>
                  <a:pt x="670" y="319"/>
                  <a:pt x="675" y="328"/>
                  <a:pt x="673" y="337"/>
                </a:cubicBezTo>
                <a:cubicBezTo>
                  <a:pt x="672" y="340"/>
                  <a:pt x="670" y="342"/>
                  <a:pt x="670" y="345"/>
                </a:cubicBezTo>
                <a:cubicBezTo>
                  <a:pt x="669" y="352"/>
                  <a:pt x="669" y="358"/>
                  <a:pt x="669" y="365"/>
                </a:cubicBezTo>
                <a:cubicBezTo>
                  <a:pt x="669" y="370"/>
                  <a:pt x="670" y="376"/>
                  <a:pt x="669" y="381"/>
                </a:cubicBezTo>
                <a:cubicBezTo>
                  <a:pt x="668" y="388"/>
                  <a:pt x="670" y="395"/>
                  <a:pt x="669" y="402"/>
                </a:cubicBezTo>
                <a:cubicBezTo>
                  <a:pt x="668" y="407"/>
                  <a:pt x="667" y="412"/>
                  <a:pt x="667" y="418"/>
                </a:cubicBezTo>
                <a:cubicBezTo>
                  <a:pt x="667" y="423"/>
                  <a:pt x="668" y="429"/>
                  <a:pt x="668" y="435"/>
                </a:cubicBezTo>
                <a:cubicBezTo>
                  <a:pt x="667" y="441"/>
                  <a:pt x="667" y="447"/>
                  <a:pt x="666" y="453"/>
                </a:cubicBezTo>
                <a:cubicBezTo>
                  <a:pt x="664" y="463"/>
                  <a:pt x="662" y="473"/>
                  <a:pt x="660" y="483"/>
                </a:cubicBezTo>
                <a:cubicBezTo>
                  <a:pt x="659" y="487"/>
                  <a:pt x="661" y="490"/>
                  <a:pt x="660" y="494"/>
                </a:cubicBezTo>
                <a:cubicBezTo>
                  <a:pt x="659" y="510"/>
                  <a:pt x="657" y="527"/>
                  <a:pt x="655" y="543"/>
                </a:cubicBezTo>
                <a:cubicBezTo>
                  <a:pt x="653" y="566"/>
                  <a:pt x="649" y="590"/>
                  <a:pt x="647" y="613"/>
                </a:cubicBezTo>
                <a:cubicBezTo>
                  <a:pt x="645" y="625"/>
                  <a:pt x="644" y="636"/>
                  <a:pt x="642" y="647"/>
                </a:cubicBezTo>
                <a:cubicBezTo>
                  <a:pt x="642" y="653"/>
                  <a:pt x="642" y="658"/>
                  <a:pt x="641" y="664"/>
                </a:cubicBezTo>
                <a:cubicBezTo>
                  <a:pt x="641" y="670"/>
                  <a:pt x="640" y="677"/>
                  <a:pt x="639" y="684"/>
                </a:cubicBezTo>
                <a:cubicBezTo>
                  <a:pt x="638" y="694"/>
                  <a:pt x="635" y="703"/>
                  <a:pt x="634" y="713"/>
                </a:cubicBezTo>
                <a:cubicBezTo>
                  <a:pt x="632" y="724"/>
                  <a:pt x="632" y="735"/>
                  <a:pt x="630" y="745"/>
                </a:cubicBezTo>
                <a:cubicBezTo>
                  <a:pt x="629" y="752"/>
                  <a:pt x="627" y="758"/>
                  <a:pt x="626" y="764"/>
                </a:cubicBezTo>
                <a:cubicBezTo>
                  <a:pt x="625" y="776"/>
                  <a:pt x="620" y="787"/>
                  <a:pt x="621" y="799"/>
                </a:cubicBezTo>
                <a:cubicBezTo>
                  <a:pt x="621" y="803"/>
                  <a:pt x="620" y="806"/>
                  <a:pt x="618" y="809"/>
                </a:cubicBezTo>
                <a:cubicBezTo>
                  <a:pt x="615" y="817"/>
                  <a:pt x="617" y="825"/>
                  <a:pt x="616" y="833"/>
                </a:cubicBezTo>
                <a:cubicBezTo>
                  <a:pt x="616" y="843"/>
                  <a:pt x="616" y="853"/>
                  <a:pt x="614" y="863"/>
                </a:cubicBezTo>
                <a:cubicBezTo>
                  <a:pt x="605" y="922"/>
                  <a:pt x="596" y="981"/>
                  <a:pt x="588" y="1039"/>
                </a:cubicBezTo>
                <a:cubicBezTo>
                  <a:pt x="578" y="1106"/>
                  <a:pt x="568" y="1173"/>
                  <a:pt x="558" y="1241"/>
                </a:cubicBezTo>
                <a:cubicBezTo>
                  <a:pt x="553" y="1275"/>
                  <a:pt x="548" y="1309"/>
                  <a:pt x="543" y="1343"/>
                </a:cubicBezTo>
                <a:cubicBezTo>
                  <a:pt x="542" y="1347"/>
                  <a:pt x="539" y="1351"/>
                  <a:pt x="538" y="1356"/>
                </a:cubicBezTo>
                <a:cubicBezTo>
                  <a:pt x="533" y="1368"/>
                  <a:pt x="526" y="1380"/>
                  <a:pt x="521" y="1393"/>
                </a:cubicBezTo>
                <a:cubicBezTo>
                  <a:pt x="518" y="1400"/>
                  <a:pt x="514" y="1407"/>
                  <a:pt x="508" y="1411"/>
                </a:cubicBezTo>
                <a:cubicBezTo>
                  <a:pt x="507" y="1411"/>
                  <a:pt x="507" y="1412"/>
                  <a:pt x="507" y="1412"/>
                </a:cubicBezTo>
                <a:cubicBezTo>
                  <a:pt x="506" y="1419"/>
                  <a:pt x="501" y="1422"/>
                  <a:pt x="497" y="1426"/>
                </a:cubicBezTo>
                <a:cubicBezTo>
                  <a:pt x="495" y="1429"/>
                  <a:pt x="493" y="1432"/>
                  <a:pt x="490" y="1435"/>
                </a:cubicBezTo>
                <a:cubicBezTo>
                  <a:pt x="487" y="1438"/>
                  <a:pt x="484" y="1440"/>
                  <a:pt x="481" y="1443"/>
                </a:cubicBezTo>
                <a:cubicBezTo>
                  <a:pt x="478" y="1446"/>
                  <a:pt x="475" y="1448"/>
                  <a:pt x="471" y="1451"/>
                </a:cubicBezTo>
                <a:cubicBezTo>
                  <a:pt x="466" y="1454"/>
                  <a:pt x="461" y="1457"/>
                  <a:pt x="455" y="1460"/>
                </a:cubicBezTo>
                <a:cubicBezTo>
                  <a:pt x="446" y="1465"/>
                  <a:pt x="436" y="1470"/>
                  <a:pt x="426" y="1474"/>
                </a:cubicBezTo>
                <a:cubicBezTo>
                  <a:pt x="417" y="1479"/>
                  <a:pt x="407" y="1481"/>
                  <a:pt x="397" y="1481"/>
                </a:cubicBezTo>
                <a:cubicBezTo>
                  <a:pt x="388" y="1481"/>
                  <a:pt x="380" y="1484"/>
                  <a:pt x="372" y="1485"/>
                </a:cubicBezTo>
                <a:cubicBezTo>
                  <a:pt x="371" y="1485"/>
                  <a:pt x="370" y="1485"/>
                  <a:pt x="370" y="1485"/>
                </a:cubicBezTo>
                <a:cubicBezTo>
                  <a:pt x="356" y="1481"/>
                  <a:pt x="341" y="1482"/>
                  <a:pt x="326" y="1480"/>
                </a:cubicBezTo>
                <a:cubicBezTo>
                  <a:pt x="312" y="1477"/>
                  <a:pt x="300" y="1472"/>
                  <a:pt x="288" y="1464"/>
                </a:cubicBezTo>
                <a:cubicBezTo>
                  <a:pt x="278" y="1458"/>
                  <a:pt x="268" y="1451"/>
                  <a:pt x="259" y="1444"/>
                </a:cubicBezTo>
                <a:cubicBezTo>
                  <a:pt x="257" y="1442"/>
                  <a:pt x="254" y="1441"/>
                  <a:pt x="252" y="1440"/>
                </a:cubicBezTo>
                <a:cubicBezTo>
                  <a:pt x="249" y="1438"/>
                  <a:pt x="246" y="1436"/>
                  <a:pt x="244" y="1434"/>
                </a:cubicBezTo>
                <a:cubicBezTo>
                  <a:pt x="237" y="1426"/>
                  <a:pt x="230" y="1419"/>
                  <a:pt x="224" y="1410"/>
                </a:cubicBezTo>
                <a:cubicBezTo>
                  <a:pt x="219" y="1403"/>
                  <a:pt x="215" y="1395"/>
                  <a:pt x="210" y="1387"/>
                </a:cubicBezTo>
                <a:cubicBezTo>
                  <a:pt x="209" y="1385"/>
                  <a:pt x="208" y="1384"/>
                  <a:pt x="207" y="1382"/>
                </a:cubicBezTo>
                <a:cubicBezTo>
                  <a:pt x="203" y="1375"/>
                  <a:pt x="200" y="1368"/>
                  <a:pt x="198" y="1360"/>
                </a:cubicBezTo>
                <a:cubicBezTo>
                  <a:pt x="197" y="1355"/>
                  <a:pt x="193" y="1351"/>
                  <a:pt x="191" y="1346"/>
                </a:cubicBezTo>
                <a:cubicBezTo>
                  <a:pt x="188" y="1341"/>
                  <a:pt x="186" y="1335"/>
                  <a:pt x="185" y="1330"/>
                </a:cubicBezTo>
                <a:cubicBezTo>
                  <a:pt x="183" y="1316"/>
                  <a:pt x="180" y="1303"/>
                  <a:pt x="178" y="1290"/>
                </a:cubicBezTo>
                <a:cubicBezTo>
                  <a:pt x="177" y="1285"/>
                  <a:pt x="178" y="1280"/>
                  <a:pt x="178" y="1274"/>
                </a:cubicBezTo>
                <a:cubicBezTo>
                  <a:pt x="178" y="1270"/>
                  <a:pt x="176" y="1266"/>
                  <a:pt x="176" y="1262"/>
                </a:cubicBezTo>
                <a:cubicBezTo>
                  <a:pt x="173" y="1251"/>
                  <a:pt x="172" y="1241"/>
                  <a:pt x="169" y="1230"/>
                </a:cubicBezTo>
                <a:cubicBezTo>
                  <a:pt x="167" y="1220"/>
                  <a:pt x="164" y="1210"/>
                  <a:pt x="162" y="1200"/>
                </a:cubicBezTo>
                <a:cubicBezTo>
                  <a:pt x="160" y="1193"/>
                  <a:pt x="160" y="1185"/>
                  <a:pt x="159" y="1178"/>
                </a:cubicBezTo>
                <a:cubicBezTo>
                  <a:pt x="159" y="1175"/>
                  <a:pt x="158" y="1171"/>
                  <a:pt x="158" y="1168"/>
                </a:cubicBezTo>
                <a:cubicBezTo>
                  <a:pt x="156" y="1157"/>
                  <a:pt x="155" y="1147"/>
                  <a:pt x="154" y="1136"/>
                </a:cubicBezTo>
                <a:cubicBezTo>
                  <a:pt x="152" y="1126"/>
                  <a:pt x="151" y="1117"/>
                  <a:pt x="149" y="1107"/>
                </a:cubicBezTo>
                <a:cubicBezTo>
                  <a:pt x="145" y="1092"/>
                  <a:pt x="140" y="1078"/>
                  <a:pt x="137" y="1063"/>
                </a:cubicBezTo>
                <a:cubicBezTo>
                  <a:pt x="136" y="1054"/>
                  <a:pt x="136" y="1045"/>
                  <a:pt x="136" y="1036"/>
                </a:cubicBezTo>
                <a:cubicBezTo>
                  <a:pt x="135" y="1032"/>
                  <a:pt x="134" y="1028"/>
                  <a:pt x="134" y="1024"/>
                </a:cubicBezTo>
                <a:cubicBezTo>
                  <a:pt x="133" y="1018"/>
                  <a:pt x="133" y="1011"/>
                  <a:pt x="132" y="1004"/>
                </a:cubicBezTo>
                <a:cubicBezTo>
                  <a:pt x="131" y="997"/>
                  <a:pt x="129" y="991"/>
                  <a:pt x="128" y="984"/>
                </a:cubicBezTo>
                <a:cubicBezTo>
                  <a:pt x="126" y="976"/>
                  <a:pt x="124" y="967"/>
                  <a:pt x="121" y="959"/>
                </a:cubicBezTo>
                <a:cubicBezTo>
                  <a:pt x="119" y="952"/>
                  <a:pt x="118" y="947"/>
                  <a:pt x="117" y="940"/>
                </a:cubicBezTo>
                <a:cubicBezTo>
                  <a:pt x="117" y="934"/>
                  <a:pt x="114" y="929"/>
                  <a:pt x="112" y="923"/>
                </a:cubicBezTo>
                <a:cubicBezTo>
                  <a:pt x="111" y="916"/>
                  <a:pt x="110" y="908"/>
                  <a:pt x="109" y="901"/>
                </a:cubicBezTo>
                <a:cubicBezTo>
                  <a:pt x="107" y="892"/>
                  <a:pt x="105" y="884"/>
                  <a:pt x="104" y="875"/>
                </a:cubicBezTo>
                <a:cubicBezTo>
                  <a:pt x="102" y="870"/>
                  <a:pt x="101" y="864"/>
                  <a:pt x="100" y="859"/>
                </a:cubicBezTo>
                <a:cubicBezTo>
                  <a:pt x="98" y="851"/>
                  <a:pt x="96" y="844"/>
                  <a:pt x="95" y="836"/>
                </a:cubicBezTo>
                <a:cubicBezTo>
                  <a:pt x="94" y="829"/>
                  <a:pt x="93" y="821"/>
                  <a:pt x="91" y="814"/>
                </a:cubicBezTo>
                <a:cubicBezTo>
                  <a:pt x="90" y="806"/>
                  <a:pt x="87" y="797"/>
                  <a:pt x="86" y="789"/>
                </a:cubicBezTo>
                <a:cubicBezTo>
                  <a:pt x="85" y="785"/>
                  <a:pt x="85" y="781"/>
                  <a:pt x="83" y="777"/>
                </a:cubicBezTo>
                <a:cubicBezTo>
                  <a:pt x="81" y="766"/>
                  <a:pt x="77" y="755"/>
                  <a:pt x="74" y="745"/>
                </a:cubicBezTo>
                <a:cubicBezTo>
                  <a:pt x="73" y="740"/>
                  <a:pt x="72" y="735"/>
                  <a:pt x="72" y="731"/>
                </a:cubicBezTo>
                <a:cubicBezTo>
                  <a:pt x="73" y="720"/>
                  <a:pt x="68" y="711"/>
                  <a:pt x="65" y="701"/>
                </a:cubicBezTo>
                <a:cubicBezTo>
                  <a:pt x="64" y="696"/>
                  <a:pt x="64" y="691"/>
                  <a:pt x="63" y="686"/>
                </a:cubicBezTo>
                <a:cubicBezTo>
                  <a:pt x="61" y="678"/>
                  <a:pt x="57" y="670"/>
                  <a:pt x="55" y="661"/>
                </a:cubicBezTo>
                <a:cubicBezTo>
                  <a:pt x="53" y="653"/>
                  <a:pt x="51" y="645"/>
                  <a:pt x="49" y="637"/>
                </a:cubicBezTo>
                <a:cubicBezTo>
                  <a:pt x="47" y="631"/>
                  <a:pt x="44" y="624"/>
                  <a:pt x="42" y="618"/>
                </a:cubicBezTo>
                <a:cubicBezTo>
                  <a:pt x="41" y="613"/>
                  <a:pt x="39" y="608"/>
                  <a:pt x="38" y="603"/>
                </a:cubicBezTo>
                <a:cubicBezTo>
                  <a:pt x="36" y="593"/>
                  <a:pt x="34" y="584"/>
                  <a:pt x="33" y="575"/>
                </a:cubicBezTo>
                <a:cubicBezTo>
                  <a:pt x="32" y="571"/>
                  <a:pt x="33" y="566"/>
                  <a:pt x="32" y="562"/>
                </a:cubicBezTo>
                <a:cubicBezTo>
                  <a:pt x="32" y="550"/>
                  <a:pt x="28" y="540"/>
                  <a:pt x="23" y="529"/>
                </a:cubicBezTo>
                <a:cubicBezTo>
                  <a:pt x="23" y="528"/>
                  <a:pt x="23" y="526"/>
                  <a:pt x="23" y="524"/>
                </a:cubicBezTo>
                <a:cubicBezTo>
                  <a:pt x="22" y="515"/>
                  <a:pt x="22" y="507"/>
                  <a:pt x="21" y="498"/>
                </a:cubicBezTo>
                <a:cubicBezTo>
                  <a:pt x="20" y="494"/>
                  <a:pt x="19" y="490"/>
                  <a:pt x="18" y="486"/>
                </a:cubicBezTo>
                <a:cubicBezTo>
                  <a:pt x="18" y="479"/>
                  <a:pt x="18" y="472"/>
                  <a:pt x="18" y="465"/>
                </a:cubicBezTo>
                <a:cubicBezTo>
                  <a:pt x="17" y="462"/>
                  <a:pt x="15" y="458"/>
                  <a:pt x="14" y="454"/>
                </a:cubicBezTo>
                <a:cubicBezTo>
                  <a:pt x="12" y="447"/>
                  <a:pt x="10" y="440"/>
                  <a:pt x="8" y="432"/>
                </a:cubicBezTo>
                <a:cubicBezTo>
                  <a:pt x="6" y="420"/>
                  <a:pt x="3" y="407"/>
                  <a:pt x="1" y="394"/>
                </a:cubicBezTo>
                <a:cubicBezTo>
                  <a:pt x="0" y="383"/>
                  <a:pt x="1" y="372"/>
                  <a:pt x="4" y="362"/>
                </a:cubicBezTo>
                <a:cubicBezTo>
                  <a:pt x="6" y="354"/>
                  <a:pt x="6" y="347"/>
                  <a:pt x="7" y="339"/>
                </a:cubicBezTo>
                <a:cubicBezTo>
                  <a:pt x="8" y="330"/>
                  <a:pt x="7" y="320"/>
                  <a:pt x="8" y="310"/>
                </a:cubicBezTo>
                <a:cubicBezTo>
                  <a:pt x="8" y="305"/>
                  <a:pt x="10" y="300"/>
                  <a:pt x="11" y="294"/>
                </a:cubicBezTo>
                <a:cubicBezTo>
                  <a:pt x="12" y="289"/>
                  <a:pt x="12" y="283"/>
                  <a:pt x="13" y="278"/>
                </a:cubicBezTo>
                <a:cubicBezTo>
                  <a:pt x="14" y="272"/>
                  <a:pt x="17" y="266"/>
                  <a:pt x="16" y="260"/>
                </a:cubicBezTo>
                <a:cubicBezTo>
                  <a:pt x="15" y="251"/>
                  <a:pt x="22" y="245"/>
                  <a:pt x="20" y="236"/>
                </a:cubicBezTo>
                <a:cubicBezTo>
                  <a:pt x="20" y="234"/>
                  <a:pt x="21" y="232"/>
                  <a:pt x="22" y="23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sp>
        <p:nvSpPr>
          <p:cNvPr id="306" name="Google Shape;306;p18"/>
          <p:cNvSpPr/>
          <p:nvPr/>
        </p:nvSpPr>
        <p:spPr>
          <a:xfrm flipH="1">
            <a:off x="772175" y="5251027"/>
            <a:ext cx="79964" cy="82973"/>
          </a:xfrm>
          <a:custGeom>
            <a:rect b="b" l="l" r="r" t="t"/>
            <a:pathLst>
              <a:path extrusionOk="0" h="478" w="459">
                <a:moveTo>
                  <a:pt x="444" y="323"/>
                </a:moveTo>
                <a:cubicBezTo>
                  <a:pt x="441" y="324"/>
                  <a:pt x="441" y="326"/>
                  <a:pt x="440" y="330"/>
                </a:cubicBezTo>
                <a:cubicBezTo>
                  <a:pt x="439" y="335"/>
                  <a:pt x="438" y="341"/>
                  <a:pt x="433" y="345"/>
                </a:cubicBezTo>
                <a:cubicBezTo>
                  <a:pt x="432" y="346"/>
                  <a:pt x="431" y="348"/>
                  <a:pt x="431" y="350"/>
                </a:cubicBezTo>
                <a:cubicBezTo>
                  <a:pt x="430" y="354"/>
                  <a:pt x="430" y="360"/>
                  <a:pt x="427" y="362"/>
                </a:cubicBezTo>
                <a:cubicBezTo>
                  <a:pt x="421" y="367"/>
                  <a:pt x="420" y="374"/>
                  <a:pt x="417" y="379"/>
                </a:cubicBezTo>
                <a:cubicBezTo>
                  <a:pt x="415" y="382"/>
                  <a:pt x="413" y="384"/>
                  <a:pt x="411" y="387"/>
                </a:cubicBezTo>
                <a:cubicBezTo>
                  <a:pt x="408" y="390"/>
                  <a:pt x="406" y="394"/>
                  <a:pt x="404" y="397"/>
                </a:cubicBezTo>
                <a:cubicBezTo>
                  <a:pt x="403" y="399"/>
                  <a:pt x="403" y="402"/>
                  <a:pt x="400" y="400"/>
                </a:cubicBezTo>
                <a:cubicBezTo>
                  <a:pt x="396" y="405"/>
                  <a:pt x="393" y="409"/>
                  <a:pt x="389" y="415"/>
                </a:cubicBezTo>
                <a:cubicBezTo>
                  <a:pt x="383" y="418"/>
                  <a:pt x="377" y="423"/>
                  <a:pt x="371" y="428"/>
                </a:cubicBezTo>
                <a:cubicBezTo>
                  <a:pt x="367" y="431"/>
                  <a:pt x="364" y="434"/>
                  <a:pt x="360" y="436"/>
                </a:cubicBezTo>
                <a:cubicBezTo>
                  <a:pt x="359" y="437"/>
                  <a:pt x="357" y="438"/>
                  <a:pt x="356" y="439"/>
                </a:cubicBezTo>
                <a:cubicBezTo>
                  <a:pt x="353" y="441"/>
                  <a:pt x="351" y="442"/>
                  <a:pt x="349" y="444"/>
                </a:cubicBezTo>
                <a:cubicBezTo>
                  <a:pt x="349" y="444"/>
                  <a:pt x="349" y="444"/>
                  <a:pt x="349" y="444"/>
                </a:cubicBezTo>
                <a:cubicBezTo>
                  <a:pt x="344" y="445"/>
                  <a:pt x="342" y="449"/>
                  <a:pt x="338" y="451"/>
                </a:cubicBezTo>
                <a:cubicBezTo>
                  <a:pt x="334" y="453"/>
                  <a:pt x="331" y="456"/>
                  <a:pt x="327" y="458"/>
                </a:cubicBezTo>
                <a:cubicBezTo>
                  <a:pt x="325" y="459"/>
                  <a:pt x="323" y="461"/>
                  <a:pt x="321" y="462"/>
                </a:cubicBezTo>
                <a:cubicBezTo>
                  <a:pt x="316" y="462"/>
                  <a:pt x="312" y="465"/>
                  <a:pt x="307" y="464"/>
                </a:cubicBezTo>
                <a:cubicBezTo>
                  <a:pt x="305" y="463"/>
                  <a:pt x="303" y="464"/>
                  <a:pt x="301" y="464"/>
                </a:cubicBezTo>
                <a:cubicBezTo>
                  <a:pt x="295" y="466"/>
                  <a:pt x="289" y="467"/>
                  <a:pt x="282" y="469"/>
                </a:cubicBezTo>
                <a:cubicBezTo>
                  <a:pt x="281" y="469"/>
                  <a:pt x="280" y="469"/>
                  <a:pt x="279" y="470"/>
                </a:cubicBezTo>
                <a:cubicBezTo>
                  <a:pt x="272" y="474"/>
                  <a:pt x="265" y="474"/>
                  <a:pt x="258" y="474"/>
                </a:cubicBezTo>
                <a:cubicBezTo>
                  <a:pt x="257" y="474"/>
                  <a:pt x="256" y="473"/>
                  <a:pt x="256" y="474"/>
                </a:cubicBezTo>
                <a:cubicBezTo>
                  <a:pt x="252" y="475"/>
                  <a:pt x="248" y="474"/>
                  <a:pt x="244" y="475"/>
                </a:cubicBezTo>
                <a:cubicBezTo>
                  <a:pt x="230" y="478"/>
                  <a:pt x="217" y="473"/>
                  <a:pt x="203" y="473"/>
                </a:cubicBezTo>
                <a:cubicBezTo>
                  <a:pt x="200" y="474"/>
                  <a:pt x="194" y="475"/>
                  <a:pt x="191" y="470"/>
                </a:cubicBezTo>
                <a:cubicBezTo>
                  <a:pt x="190" y="468"/>
                  <a:pt x="187" y="468"/>
                  <a:pt x="184" y="468"/>
                </a:cubicBezTo>
                <a:cubicBezTo>
                  <a:pt x="173" y="468"/>
                  <a:pt x="164" y="462"/>
                  <a:pt x="155" y="457"/>
                </a:cubicBezTo>
                <a:cubicBezTo>
                  <a:pt x="154" y="457"/>
                  <a:pt x="153" y="456"/>
                  <a:pt x="152" y="456"/>
                </a:cubicBezTo>
                <a:cubicBezTo>
                  <a:pt x="149" y="455"/>
                  <a:pt x="146" y="454"/>
                  <a:pt x="143" y="451"/>
                </a:cubicBezTo>
                <a:cubicBezTo>
                  <a:pt x="141" y="448"/>
                  <a:pt x="136" y="446"/>
                  <a:pt x="133" y="444"/>
                </a:cubicBezTo>
                <a:cubicBezTo>
                  <a:pt x="122" y="436"/>
                  <a:pt x="111" y="428"/>
                  <a:pt x="100" y="421"/>
                </a:cubicBezTo>
                <a:cubicBezTo>
                  <a:pt x="97" y="418"/>
                  <a:pt x="93" y="417"/>
                  <a:pt x="90" y="415"/>
                </a:cubicBezTo>
                <a:cubicBezTo>
                  <a:pt x="86" y="412"/>
                  <a:pt x="83" y="408"/>
                  <a:pt x="80" y="405"/>
                </a:cubicBezTo>
                <a:cubicBezTo>
                  <a:pt x="76" y="403"/>
                  <a:pt x="74" y="399"/>
                  <a:pt x="70" y="397"/>
                </a:cubicBezTo>
                <a:cubicBezTo>
                  <a:pt x="65" y="394"/>
                  <a:pt x="62" y="388"/>
                  <a:pt x="58" y="384"/>
                </a:cubicBezTo>
                <a:cubicBezTo>
                  <a:pt x="56" y="382"/>
                  <a:pt x="54" y="381"/>
                  <a:pt x="52" y="379"/>
                </a:cubicBezTo>
                <a:cubicBezTo>
                  <a:pt x="50" y="377"/>
                  <a:pt x="48" y="376"/>
                  <a:pt x="47" y="374"/>
                </a:cubicBezTo>
                <a:cubicBezTo>
                  <a:pt x="44" y="370"/>
                  <a:pt x="42" y="365"/>
                  <a:pt x="39" y="360"/>
                </a:cubicBezTo>
                <a:cubicBezTo>
                  <a:pt x="35" y="355"/>
                  <a:pt x="31" y="350"/>
                  <a:pt x="27" y="345"/>
                </a:cubicBezTo>
                <a:cubicBezTo>
                  <a:pt x="25" y="342"/>
                  <a:pt x="23" y="338"/>
                  <a:pt x="22" y="335"/>
                </a:cubicBezTo>
                <a:cubicBezTo>
                  <a:pt x="18" y="327"/>
                  <a:pt x="15" y="319"/>
                  <a:pt x="12" y="311"/>
                </a:cubicBezTo>
                <a:cubicBezTo>
                  <a:pt x="10" y="307"/>
                  <a:pt x="11" y="302"/>
                  <a:pt x="10" y="297"/>
                </a:cubicBezTo>
                <a:cubicBezTo>
                  <a:pt x="9" y="292"/>
                  <a:pt x="8" y="286"/>
                  <a:pt x="7" y="281"/>
                </a:cubicBezTo>
                <a:cubicBezTo>
                  <a:pt x="0" y="253"/>
                  <a:pt x="0" y="224"/>
                  <a:pt x="5" y="196"/>
                </a:cubicBezTo>
                <a:cubicBezTo>
                  <a:pt x="7" y="189"/>
                  <a:pt x="7" y="182"/>
                  <a:pt x="7" y="175"/>
                </a:cubicBezTo>
                <a:cubicBezTo>
                  <a:pt x="8" y="172"/>
                  <a:pt x="9" y="169"/>
                  <a:pt x="10" y="166"/>
                </a:cubicBezTo>
                <a:cubicBezTo>
                  <a:pt x="11" y="162"/>
                  <a:pt x="12" y="159"/>
                  <a:pt x="14" y="156"/>
                </a:cubicBezTo>
                <a:cubicBezTo>
                  <a:pt x="15" y="154"/>
                  <a:pt x="16" y="152"/>
                  <a:pt x="17" y="150"/>
                </a:cubicBezTo>
                <a:cubicBezTo>
                  <a:pt x="22" y="142"/>
                  <a:pt x="26" y="134"/>
                  <a:pt x="31" y="126"/>
                </a:cubicBezTo>
                <a:cubicBezTo>
                  <a:pt x="37" y="114"/>
                  <a:pt x="45" y="104"/>
                  <a:pt x="54" y="95"/>
                </a:cubicBezTo>
                <a:cubicBezTo>
                  <a:pt x="59" y="91"/>
                  <a:pt x="64" y="86"/>
                  <a:pt x="69" y="82"/>
                </a:cubicBezTo>
                <a:cubicBezTo>
                  <a:pt x="76" y="77"/>
                  <a:pt x="83" y="71"/>
                  <a:pt x="90" y="66"/>
                </a:cubicBezTo>
                <a:cubicBezTo>
                  <a:pt x="99" y="59"/>
                  <a:pt x="109" y="52"/>
                  <a:pt x="118" y="45"/>
                </a:cubicBezTo>
                <a:cubicBezTo>
                  <a:pt x="124" y="41"/>
                  <a:pt x="130" y="36"/>
                  <a:pt x="137" y="32"/>
                </a:cubicBezTo>
                <a:cubicBezTo>
                  <a:pt x="142" y="29"/>
                  <a:pt x="148" y="27"/>
                  <a:pt x="153" y="25"/>
                </a:cubicBezTo>
                <a:cubicBezTo>
                  <a:pt x="154" y="24"/>
                  <a:pt x="155" y="24"/>
                  <a:pt x="155" y="23"/>
                </a:cubicBezTo>
                <a:cubicBezTo>
                  <a:pt x="161" y="17"/>
                  <a:pt x="169" y="16"/>
                  <a:pt x="177" y="14"/>
                </a:cubicBezTo>
                <a:cubicBezTo>
                  <a:pt x="182" y="13"/>
                  <a:pt x="187" y="12"/>
                  <a:pt x="192" y="11"/>
                </a:cubicBezTo>
                <a:cubicBezTo>
                  <a:pt x="192" y="11"/>
                  <a:pt x="192" y="11"/>
                  <a:pt x="193" y="11"/>
                </a:cubicBezTo>
                <a:cubicBezTo>
                  <a:pt x="196" y="7"/>
                  <a:pt x="199" y="5"/>
                  <a:pt x="204" y="5"/>
                </a:cubicBezTo>
                <a:cubicBezTo>
                  <a:pt x="214" y="3"/>
                  <a:pt x="224" y="1"/>
                  <a:pt x="234" y="1"/>
                </a:cubicBezTo>
                <a:cubicBezTo>
                  <a:pt x="243" y="0"/>
                  <a:pt x="252" y="1"/>
                  <a:pt x="260" y="2"/>
                </a:cubicBezTo>
                <a:cubicBezTo>
                  <a:pt x="264" y="2"/>
                  <a:pt x="268" y="4"/>
                  <a:pt x="272" y="5"/>
                </a:cubicBezTo>
                <a:cubicBezTo>
                  <a:pt x="278" y="7"/>
                  <a:pt x="285" y="8"/>
                  <a:pt x="291" y="9"/>
                </a:cubicBezTo>
                <a:cubicBezTo>
                  <a:pt x="300" y="10"/>
                  <a:pt x="308" y="13"/>
                  <a:pt x="315" y="18"/>
                </a:cubicBezTo>
                <a:cubicBezTo>
                  <a:pt x="317" y="19"/>
                  <a:pt x="319" y="18"/>
                  <a:pt x="321" y="18"/>
                </a:cubicBezTo>
                <a:cubicBezTo>
                  <a:pt x="332" y="21"/>
                  <a:pt x="342" y="26"/>
                  <a:pt x="352" y="32"/>
                </a:cubicBezTo>
                <a:cubicBezTo>
                  <a:pt x="357" y="34"/>
                  <a:pt x="361" y="37"/>
                  <a:pt x="366" y="40"/>
                </a:cubicBezTo>
                <a:cubicBezTo>
                  <a:pt x="367" y="40"/>
                  <a:pt x="368" y="40"/>
                  <a:pt x="368" y="40"/>
                </a:cubicBezTo>
                <a:cubicBezTo>
                  <a:pt x="369" y="47"/>
                  <a:pt x="377" y="47"/>
                  <a:pt x="381" y="52"/>
                </a:cubicBezTo>
                <a:cubicBezTo>
                  <a:pt x="384" y="56"/>
                  <a:pt x="389" y="60"/>
                  <a:pt x="393" y="64"/>
                </a:cubicBezTo>
                <a:cubicBezTo>
                  <a:pt x="401" y="73"/>
                  <a:pt x="410" y="83"/>
                  <a:pt x="418" y="93"/>
                </a:cubicBezTo>
                <a:cubicBezTo>
                  <a:pt x="423" y="101"/>
                  <a:pt x="429" y="107"/>
                  <a:pt x="434" y="114"/>
                </a:cubicBezTo>
                <a:cubicBezTo>
                  <a:pt x="435" y="116"/>
                  <a:pt x="435" y="117"/>
                  <a:pt x="435" y="119"/>
                </a:cubicBezTo>
                <a:cubicBezTo>
                  <a:pt x="437" y="122"/>
                  <a:pt x="439" y="126"/>
                  <a:pt x="440" y="129"/>
                </a:cubicBezTo>
                <a:cubicBezTo>
                  <a:pt x="443" y="137"/>
                  <a:pt x="448" y="143"/>
                  <a:pt x="448" y="152"/>
                </a:cubicBezTo>
                <a:cubicBezTo>
                  <a:pt x="448" y="154"/>
                  <a:pt x="450" y="156"/>
                  <a:pt x="450" y="158"/>
                </a:cubicBezTo>
                <a:cubicBezTo>
                  <a:pt x="451" y="163"/>
                  <a:pt x="452" y="168"/>
                  <a:pt x="452" y="173"/>
                </a:cubicBezTo>
                <a:cubicBezTo>
                  <a:pt x="453" y="179"/>
                  <a:pt x="453" y="185"/>
                  <a:pt x="454" y="192"/>
                </a:cubicBezTo>
                <a:cubicBezTo>
                  <a:pt x="454" y="194"/>
                  <a:pt x="454" y="196"/>
                  <a:pt x="454" y="198"/>
                </a:cubicBezTo>
                <a:cubicBezTo>
                  <a:pt x="455" y="203"/>
                  <a:pt x="456" y="207"/>
                  <a:pt x="457" y="212"/>
                </a:cubicBezTo>
                <a:cubicBezTo>
                  <a:pt x="457" y="214"/>
                  <a:pt x="457" y="217"/>
                  <a:pt x="457" y="219"/>
                </a:cubicBezTo>
                <a:cubicBezTo>
                  <a:pt x="458" y="226"/>
                  <a:pt x="459" y="234"/>
                  <a:pt x="457" y="242"/>
                </a:cubicBezTo>
                <a:cubicBezTo>
                  <a:pt x="455" y="252"/>
                  <a:pt x="455" y="263"/>
                  <a:pt x="453" y="274"/>
                </a:cubicBezTo>
                <a:cubicBezTo>
                  <a:pt x="451" y="281"/>
                  <a:pt x="450" y="289"/>
                  <a:pt x="449" y="297"/>
                </a:cubicBezTo>
                <a:cubicBezTo>
                  <a:pt x="449" y="303"/>
                  <a:pt x="446" y="308"/>
                  <a:pt x="445" y="314"/>
                </a:cubicBezTo>
                <a:cubicBezTo>
                  <a:pt x="444" y="316"/>
                  <a:pt x="444" y="319"/>
                  <a:pt x="444" y="323"/>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Arial"/>
              <a:ea typeface="Arial"/>
              <a:cs typeface="Arial"/>
              <a:sym typeface="Arial"/>
            </a:endParaRPr>
          </a:p>
        </p:txBody>
      </p:sp>
      <p:pic>
        <p:nvPicPr>
          <p:cNvPr id="307" name="Google Shape;307;p18"/>
          <p:cNvPicPr preferRelativeResize="0"/>
          <p:nvPr/>
        </p:nvPicPr>
        <p:blipFill rotWithShape="1">
          <a:blip r:embed="rId3">
            <a:alphaModFix/>
          </a:blip>
          <a:srcRect b="0" l="0" r="0" t="0"/>
          <a:stretch/>
        </p:blipFill>
        <p:spPr>
          <a:xfrm>
            <a:off x="3022450" y="1695054"/>
            <a:ext cx="3159152" cy="87709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19"/>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Knowledge Check: Multiple Choice</a:t>
            </a:r>
            <a:endParaRPr/>
          </a:p>
        </p:txBody>
      </p:sp>
      <p:sp>
        <p:nvSpPr>
          <p:cNvPr id="314" name="Google Shape;314;p19"/>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315" name="Google Shape;315;p19"/>
          <p:cNvSpPr txBox="1"/>
          <p:nvPr/>
        </p:nvSpPr>
        <p:spPr>
          <a:xfrm>
            <a:off x="228600" y="1066800"/>
            <a:ext cx="8686800" cy="912813"/>
          </a:xfrm>
          <a:prstGeom prst="rect">
            <a:avLst/>
          </a:prstGeom>
          <a:solidFill>
            <a:schemeClr val="dk2"/>
          </a:solid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FFFFFF"/>
              </a:buClr>
              <a:buSzPts val="1600"/>
              <a:buFont typeface="Arial"/>
              <a:buNone/>
            </a:pPr>
            <a:r>
              <a:rPr b="0" i="0" lang="en-US" sz="1600" u="none" cap="none" strike="noStrike">
                <a:solidFill>
                  <a:srgbClr val="FFFFFF"/>
                </a:solidFill>
                <a:latin typeface="Calibri"/>
                <a:ea typeface="Calibri"/>
                <a:cs typeface="Calibri"/>
                <a:sym typeface="Calibri"/>
              </a:rPr>
              <a:t>When will an off-contract requisition go directly to the Requisitioner for sourcing?</a:t>
            </a:r>
            <a:endParaRPr b="0" i="0" sz="1400" u="none" cap="none" strike="noStrike">
              <a:solidFill>
                <a:srgbClr val="000000"/>
              </a:solidFill>
              <a:latin typeface="Arial"/>
              <a:ea typeface="Arial"/>
              <a:cs typeface="Arial"/>
              <a:sym typeface="Arial"/>
            </a:endParaRPr>
          </a:p>
        </p:txBody>
      </p:sp>
      <p:sp>
        <p:nvSpPr>
          <p:cNvPr id="316" name="Google Shape;316;p19"/>
          <p:cNvSpPr txBox="1"/>
          <p:nvPr/>
        </p:nvSpPr>
        <p:spPr>
          <a:xfrm>
            <a:off x="228600" y="2455067"/>
            <a:ext cx="381000" cy="456407"/>
          </a:xfrm>
          <a:prstGeom prst="rect">
            <a:avLst/>
          </a:prstGeom>
          <a:solidFill>
            <a:schemeClr val="accent1"/>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A</a:t>
            </a:r>
            <a:endParaRPr b="0" i="0" sz="1400" u="none" cap="none" strike="noStrike">
              <a:solidFill>
                <a:srgbClr val="000000"/>
              </a:solidFill>
              <a:latin typeface="Arial"/>
              <a:ea typeface="Arial"/>
              <a:cs typeface="Arial"/>
              <a:sym typeface="Arial"/>
            </a:endParaRPr>
          </a:p>
        </p:txBody>
      </p:sp>
      <p:sp>
        <p:nvSpPr>
          <p:cNvPr id="317" name="Google Shape;317;p19"/>
          <p:cNvSpPr txBox="1"/>
          <p:nvPr/>
        </p:nvSpPr>
        <p:spPr>
          <a:xfrm>
            <a:off x="228600" y="3277393"/>
            <a:ext cx="381000" cy="456407"/>
          </a:xfrm>
          <a:prstGeom prst="rect">
            <a:avLst/>
          </a:prstGeom>
          <a:solidFill>
            <a:schemeClr val="accent2"/>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B</a:t>
            </a:r>
            <a:endParaRPr b="0" i="0" sz="1400" u="none" cap="none" strike="noStrike">
              <a:solidFill>
                <a:srgbClr val="000000"/>
              </a:solidFill>
              <a:latin typeface="Arial"/>
              <a:ea typeface="Arial"/>
              <a:cs typeface="Arial"/>
              <a:sym typeface="Arial"/>
            </a:endParaRPr>
          </a:p>
        </p:txBody>
      </p:sp>
      <p:sp>
        <p:nvSpPr>
          <p:cNvPr id="318" name="Google Shape;318;p19"/>
          <p:cNvSpPr txBox="1"/>
          <p:nvPr/>
        </p:nvSpPr>
        <p:spPr>
          <a:xfrm>
            <a:off x="228600" y="4099719"/>
            <a:ext cx="381000" cy="456407"/>
          </a:xfrm>
          <a:prstGeom prst="rect">
            <a:avLst/>
          </a:prstGeom>
          <a:solidFill>
            <a:schemeClr val="accent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C</a:t>
            </a:r>
            <a:endParaRPr b="0" i="0" sz="1400" u="none" cap="none" strike="noStrike">
              <a:solidFill>
                <a:srgbClr val="000000"/>
              </a:solidFill>
              <a:latin typeface="Arial"/>
              <a:ea typeface="Arial"/>
              <a:cs typeface="Arial"/>
              <a:sym typeface="Arial"/>
            </a:endParaRPr>
          </a:p>
        </p:txBody>
      </p:sp>
      <p:sp>
        <p:nvSpPr>
          <p:cNvPr id="319" name="Google Shape;319;p19"/>
          <p:cNvSpPr txBox="1"/>
          <p:nvPr/>
        </p:nvSpPr>
        <p:spPr>
          <a:xfrm>
            <a:off x="228600" y="4922045"/>
            <a:ext cx="381000" cy="456407"/>
          </a:xfrm>
          <a:prstGeom prst="rect">
            <a:avLst/>
          </a:prstGeom>
          <a:solidFill>
            <a:schemeClr val="accent5"/>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D</a:t>
            </a:r>
            <a:endParaRPr b="0" i="0" sz="1400" u="none" cap="none" strike="noStrike">
              <a:solidFill>
                <a:srgbClr val="000000"/>
              </a:solidFill>
              <a:latin typeface="Arial"/>
              <a:ea typeface="Arial"/>
              <a:cs typeface="Arial"/>
              <a:sym typeface="Arial"/>
            </a:endParaRPr>
          </a:p>
        </p:txBody>
      </p:sp>
      <p:sp>
        <p:nvSpPr>
          <p:cNvPr id="320" name="Google Shape;320;p19"/>
          <p:cNvSpPr/>
          <p:nvPr/>
        </p:nvSpPr>
        <p:spPr>
          <a:xfrm>
            <a:off x="609600" y="2331729"/>
            <a:ext cx="7619999" cy="698474"/>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When the requisition is not within the delegated authority.</a:t>
            </a:r>
            <a:endParaRPr b="0" i="0" sz="1400" u="none" cap="none" strike="noStrike">
              <a:solidFill>
                <a:srgbClr val="000000"/>
              </a:solidFill>
              <a:latin typeface="Arial"/>
              <a:ea typeface="Arial"/>
              <a:cs typeface="Arial"/>
              <a:sym typeface="Arial"/>
            </a:endParaRPr>
          </a:p>
        </p:txBody>
      </p:sp>
      <p:sp>
        <p:nvSpPr>
          <p:cNvPr id="321" name="Google Shape;321;p19"/>
          <p:cNvSpPr/>
          <p:nvPr/>
        </p:nvSpPr>
        <p:spPr>
          <a:xfrm>
            <a:off x="609600" y="3156359"/>
            <a:ext cx="7619999" cy="698474"/>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When the requisition is within the delegated authority. </a:t>
            </a:r>
            <a:endParaRPr b="0" i="0" sz="1400" u="none" cap="none" strike="noStrike">
              <a:solidFill>
                <a:srgbClr val="000000"/>
              </a:solidFill>
              <a:latin typeface="Arial"/>
              <a:ea typeface="Arial"/>
              <a:cs typeface="Arial"/>
              <a:sym typeface="Arial"/>
            </a:endParaRPr>
          </a:p>
        </p:txBody>
      </p:sp>
      <p:sp>
        <p:nvSpPr>
          <p:cNvPr id="322" name="Google Shape;322;p19"/>
          <p:cNvSpPr/>
          <p:nvPr/>
        </p:nvSpPr>
        <p:spPr>
          <a:xfrm>
            <a:off x="609600" y="3982101"/>
            <a:ext cx="7619999" cy="698474"/>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At all times. </a:t>
            </a:r>
            <a:endParaRPr b="0" i="0" sz="1400" u="none" cap="none" strike="noStrike">
              <a:solidFill>
                <a:srgbClr val="000000"/>
              </a:solidFill>
              <a:latin typeface="Arial"/>
              <a:ea typeface="Arial"/>
              <a:cs typeface="Arial"/>
              <a:sym typeface="Arial"/>
            </a:endParaRPr>
          </a:p>
        </p:txBody>
      </p:sp>
      <p:sp>
        <p:nvSpPr>
          <p:cNvPr id="323" name="Google Shape;323;p19"/>
          <p:cNvSpPr/>
          <p:nvPr/>
        </p:nvSpPr>
        <p:spPr>
          <a:xfrm>
            <a:off x="609600" y="4798193"/>
            <a:ext cx="7619999" cy="698474"/>
          </a:xfrm>
          <a:prstGeom prst="rect">
            <a:avLst/>
          </a:prstGeom>
          <a:solidFill>
            <a:schemeClr val="accent5"/>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Never.</a:t>
            </a:r>
            <a:endParaRPr b="0" i="0" sz="1400" u="none" cap="none" strike="noStrike">
              <a:solidFill>
                <a:srgbClr val="000000"/>
              </a:solidFill>
              <a:latin typeface="Arial"/>
              <a:ea typeface="Arial"/>
              <a:cs typeface="Arial"/>
              <a:sym typeface="Arial"/>
            </a:endParaRPr>
          </a:p>
        </p:txBody>
      </p:sp>
      <p:sp>
        <p:nvSpPr>
          <p:cNvPr id="324" name="Google Shape;324;p19"/>
          <p:cNvSpPr/>
          <p:nvPr/>
        </p:nvSpPr>
        <p:spPr>
          <a:xfrm>
            <a:off x="228600" y="3061938"/>
            <a:ext cx="8000999" cy="848084"/>
          </a:xfrm>
          <a:prstGeom prst="roundRect">
            <a:avLst>
              <a:gd fmla="val 16667" name="adj"/>
            </a:avLst>
          </a:prstGeom>
          <a:noFill/>
          <a:ln cap="flat" cmpd="sng" w="571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Calibri"/>
              <a:ea typeface="Calibri"/>
              <a:cs typeface="Calibri"/>
              <a:sym typeface="Calibri"/>
            </a:endParaRPr>
          </a:p>
        </p:txBody>
      </p:sp>
      <p:sp>
        <p:nvSpPr>
          <p:cNvPr id="325" name="Google Shape;325;p19"/>
          <p:cNvSpPr/>
          <p:nvPr/>
        </p:nvSpPr>
        <p:spPr>
          <a:xfrm>
            <a:off x="6096000" y="3991985"/>
            <a:ext cx="2514599" cy="884815"/>
          </a:xfrm>
          <a:prstGeom prst="wedgeRoundRectCallout">
            <a:avLst>
              <a:gd fmla="val -59446" name="adj1"/>
              <a:gd fmla="val -56013" name="adj2"/>
              <a:gd fmla="val 16667" name="adj3"/>
            </a:avLst>
          </a:prstGeom>
          <a:solidFill>
            <a:schemeClr val="lt1"/>
          </a:solidFill>
          <a:ln cap="flat"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Yes, that is correct.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pic>
        <p:nvPicPr>
          <p:cNvPr id="331" name="Google Shape;331;p20"/>
          <p:cNvPicPr preferRelativeResize="0"/>
          <p:nvPr/>
        </p:nvPicPr>
        <p:blipFill rotWithShape="1">
          <a:blip r:embed="rId3">
            <a:alphaModFix/>
          </a:blip>
          <a:srcRect b="0" l="0" r="11110" t="0"/>
          <a:stretch/>
        </p:blipFill>
        <p:spPr>
          <a:xfrm>
            <a:off x="0" y="0"/>
            <a:ext cx="9144000" cy="6858000"/>
          </a:xfrm>
          <a:prstGeom prst="rect">
            <a:avLst/>
          </a:prstGeom>
          <a:noFill/>
          <a:ln>
            <a:noFill/>
          </a:ln>
        </p:spPr>
      </p:pic>
      <p:sp>
        <p:nvSpPr>
          <p:cNvPr id="332" name="Google Shape;332;p20"/>
          <p:cNvSpPr/>
          <p:nvPr/>
        </p:nvSpPr>
        <p:spPr>
          <a:xfrm>
            <a:off x="647700" y="2628900"/>
            <a:ext cx="7848600" cy="1600200"/>
          </a:xfrm>
          <a:prstGeom prst="roundRect">
            <a:avLst>
              <a:gd fmla="val 6337" name="adj"/>
            </a:avLst>
          </a:prstGeom>
          <a:solidFill>
            <a:srgbClr val="FFFFFF"/>
          </a:solidFill>
          <a:ln cap="flat" cmpd="sng" w="57150">
            <a:solidFill>
              <a:srgbClr val="0028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69676D"/>
              </a:buClr>
              <a:buSzPts val="3200"/>
              <a:buFont typeface="Arial"/>
              <a:buNone/>
            </a:pPr>
            <a:r>
              <a:rPr b="1" i="0" lang="en-US" sz="3200" u="none" cap="none" strike="noStrike">
                <a:solidFill>
                  <a:srgbClr val="69676D"/>
                </a:solidFill>
                <a:latin typeface="Calibri"/>
                <a:ea typeface="Calibri"/>
                <a:cs typeface="Calibri"/>
                <a:sym typeface="Calibri"/>
              </a:rPr>
              <a:t>LESSON 3: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69676D"/>
              </a:buClr>
              <a:buSzPts val="3200"/>
              <a:buFont typeface="Arial"/>
              <a:buNone/>
            </a:pPr>
            <a:r>
              <a:rPr b="1" i="0" lang="en-US" sz="3200" u="none" cap="none" strike="noStrike">
                <a:solidFill>
                  <a:srgbClr val="69676D"/>
                </a:solidFill>
                <a:latin typeface="Calibri"/>
                <a:ea typeface="Calibri"/>
                <a:cs typeface="Calibri"/>
                <a:sym typeface="Calibri"/>
              </a:rPr>
              <a:t>CREATING AN AFTER-THE-FACT PURCHASE</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21"/>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Creating an After-the-Fact Requisition</a:t>
            </a:r>
            <a:endParaRPr/>
          </a:p>
        </p:txBody>
      </p:sp>
      <p:sp>
        <p:nvSpPr>
          <p:cNvPr id="339" name="Google Shape;339;p21"/>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340" name="Google Shape;340;p21"/>
          <p:cNvSpPr/>
          <p:nvPr/>
        </p:nvSpPr>
        <p:spPr>
          <a:xfrm>
            <a:off x="3164958" y="2041090"/>
            <a:ext cx="5715000" cy="3200400"/>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An after-the-fact requisition refers to an instance where a purchase has </a:t>
            </a:r>
            <a:r>
              <a:rPr b="1" i="0" lang="en-US" sz="1800" u="none" cap="none" strike="noStrike">
                <a:solidFill>
                  <a:srgbClr val="000000"/>
                </a:solidFill>
                <a:latin typeface="Calibri"/>
                <a:ea typeface="Calibri"/>
                <a:cs typeface="Calibri"/>
                <a:sym typeface="Calibri"/>
              </a:rPr>
              <a:t>already</a:t>
            </a:r>
            <a:r>
              <a:rPr b="0" i="0" lang="en-US" sz="1800" u="none" cap="none" strike="noStrike">
                <a:solidFill>
                  <a:srgbClr val="000000"/>
                </a:solidFill>
                <a:latin typeface="Calibri"/>
                <a:ea typeface="Calibri"/>
                <a:cs typeface="Calibri"/>
                <a:sym typeface="Calibri"/>
              </a:rPr>
              <a:t> been completed. After-the-fact purchases are only for off-contract purchases.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When an after-the-fact requisition is converted into a purchase order, an approved receipt will </a:t>
            </a:r>
            <a:r>
              <a:rPr b="0" i="1" lang="en-US" sz="1800" u="none" cap="none" strike="noStrike">
                <a:solidFill>
                  <a:srgbClr val="000000"/>
                </a:solidFill>
                <a:latin typeface="Calibri"/>
                <a:ea typeface="Calibri"/>
                <a:cs typeface="Calibri"/>
                <a:sym typeface="Calibri"/>
              </a:rPr>
              <a:t>automatically</a:t>
            </a:r>
            <a:r>
              <a:rPr b="0" i="0" lang="en-US" sz="1800" u="none" cap="none" strike="noStrike">
                <a:solidFill>
                  <a:srgbClr val="000000"/>
                </a:solidFill>
                <a:latin typeface="Calibri"/>
                <a:ea typeface="Calibri"/>
                <a:cs typeface="Calibri"/>
                <a:sym typeface="Calibri"/>
              </a:rPr>
              <a:t> be created off the order.</a:t>
            </a:r>
            <a:endParaRPr b="0" i="0" sz="1400" u="none" cap="none" strike="noStrike">
              <a:solidFill>
                <a:srgbClr val="000000"/>
              </a:solidFill>
              <a:latin typeface="Arial"/>
              <a:ea typeface="Arial"/>
              <a:cs typeface="Arial"/>
              <a:sym typeface="Arial"/>
            </a:endParaRPr>
          </a:p>
        </p:txBody>
      </p:sp>
      <p:sp>
        <p:nvSpPr>
          <p:cNvPr id="341" name="Google Shape;341;p21"/>
          <p:cNvSpPr/>
          <p:nvPr/>
        </p:nvSpPr>
        <p:spPr>
          <a:xfrm>
            <a:off x="348876" y="2411254"/>
            <a:ext cx="2470524" cy="2472401"/>
          </a:xfrm>
          <a:custGeom>
            <a:rect b="b" l="l" r="r" t="t"/>
            <a:pathLst>
              <a:path extrusionOk="0" h="742" w="742">
                <a:moveTo>
                  <a:pt x="370" y="0"/>
                </a:moveTo>
                <a:lnTo>
                  <a:pt x="310" y="5"/>
                </a:lnTo>
                <a:lnTo>
                  <a:pt x="226" y="29"/>
                </a:lnTo>
                <a:lnTo>
                  <a:pt x="152" y="71"/>
                </a:lnTo>
                <a:lnTo>
                  <a:pt x="89" y="129"/>
                </a:lnTo>
                <a:lnTo>
                  <a:pt x="41" y="200"/>
                </a:lnTo>
                <a:lnTo>
                  <a:pt x="11" y="281"/>
                </a:lnTo>
                <a:lnTo>
                  <a:pt x="0" y="370"/>
                </a:lnTo>
                <a:lnTo>
                  <a:pt x="1" y="401"/>
                </a:lnTo>
                <a:lnTo>
                  <a:pt x="19" y="488"/>
                </a:lnTo>
                <a:lnTo>
                  <a:pt x="55" y="566"/>
                </a:lnTo>
                <a:lnTo>
                  <a:pt x="108" y="633"/>
                </a:lnTo>
                <a:lnTo>
                  <a:pt x="175" y="686"/>
                </a:lnTo>
                <a:lnTo>
                  <a:pt x="253" y="722"/>
                </a:lnTo>
                <a:lnTo>
                  <a:pt x="340" y="740"/>
                </a:lnTo>
                <a:lnTo>
                  <a:pt x="370" y="741"/>
                </a:lnTo>
                <a:lnTo>
                  <a:pt x="401" y="740"/>
                </a:lnTo>
                <a:lnTo>
                  <a:pt x="488" y="722"/>
                </a:lnTo>
                <a:lnTo>
                  <a:pt x="566" y="686"/>
                </a:lnTo>
                <a:lnTo>
                  <a:pt x="633" y="633"/>
                </a:lnTo>
                <a:lnTo>
                  <a:pt x="686" y="566"/>
                </a:lnTo>
                <a:lnTo>
                  <a:pt x="722" y="488"/>
                </a:lnTo>
                <a:lnTo>
                  <a:pt x="740" y="401"/>
                </a:lnTo>
                <a:lnTo>
                  <a:pt x="741" y="370"/>
                </a:lnTo>
                <a:lnTo>
                  <a:pt x="740" y="340"/>
                </a:lnTo>
                <a:lnTo>
                  <a:pt x="722" y="253"/>
                </a:lnTo>
                <a:lnTo>
                  <a:pt x="686" y="175"/>
                </a:lnTo>
                <a:lnTo>
                  <a:pt x="633" y="108"/>
                </a:lnTo>
                <a:lnTo>
                  <a:pt x="566" y="55"/>
                </a:lnTo>
                <a:lnTo>
                  <a:pt x="488" y="19"/>
                </a:lnTo>
                <a:lnTo>
                  <a:pt x="401" y="1"/>
                </a:lnTo>
                <a:lnTo>
                  <a:pt x="37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342" name="Google Shape;342;p21"/>
          <p:cNvSpPr/>
          <p:nvPr/>
        </p:nvSpPr>
        <p:spPr>
          <a:xfrm>
            <a:off x="1113273" y="2863395"/>
            <a:ext cx="941730" cy="1467760"/>
          </a:xfrm>
          <a:custGeom>
            <a:rect b="b" l="l" r="r" t="t"/>
            <a:pathLst>
              <a:path extrusionOk="0" h="71" w="47">
                <a:moveTo>
                  <a:pt x="45" y="67"/>
                </a:moveTo>
                <a:cubicBezTo>
                  <a:pt x="39" y="67"/>
                  <a:pt x="39" y="67"/>
                  <a:pt x="39" y="67"/>
                </a:cubicBezTo>
                <a:cubicBezTo>
                  <a:pt x="39" y="49"/>
                  <a:pt x="39" y="49"/>
                  <a:pt x="39" y="49"/>
                </a:cubicBezTo>
                <a:cubicBezTo>
                  <a:pt x="39" y="43"/>
                  <a:pt x="35" y="38"/>
                  <a:pt x="30" y="35"/>
                </a:cubicBezTo>
                <a:cubicBezTo>
                  <a:pt x="35" y="33"/>
                  <a:pt x="39" y="28"/>
                  <a:pt x="39" y="21"/>
                </a:cubicBezTo>
                <a:cubicBezTo>
                  <a:pt x="39" y="4"/>
                  <a:pt x="39" y="4"/>
                  <a:pt x="39" y="4"/>
                </a:cubicBezTo>
                <a:cubicBezTo>
                  <a:pt x="45" y="4"/>
                  <a:pt x="45" y="4"/>
                  <a:pt x="45" y="4"/>
                </a:cubicBezTo>
                <a:cubicBezTo>
                  <a:pt x="46" y="4"/>
                  <a:pt x="47" y="3"/>
                  <a:pt x="47" y="2"/>
                </a:cubicBezTo>
                <a:cubicBezTo>
                  <a:pt x="47" y="1"/>
                  <a:pt x="46" y="0"/>
                  <a:pt x="45" y="0"/>
                </a:cubicBezTo>
                <a:cubicBezTo>
                  <a:pt x="2" y="0"/>
                  <a:pt x="2" y="0"/>
                  <a:pt x="2" y="0"/>
                </a:cubicBezTo>
                <a:cubicBezTo>
                  <a:pt x="0" y="0"/>
                  <a:pt x="0" y="1"/>
                  <a:pt x="0" y="2"/>
                </a:cubicBezTo>
                <a:cubicBezTo>
                  <a:pt x="0" y="3"/>
                  <a:pt x="0" y="4"/>
                  <a:pt x="2" y="4"/>
                </a:cubicBezTo>
                <a:cubicBezTo>
                  <a:pt x="8" y="4"/>
                  <a:pt x="8" y="4"/>
                  <a:pt x="8" y="4"/>
                </a:cubicBezTo>
                <a:cubicBezTo>
                  <a:pt x="8" y="21"/>
                  <a:pt x="8" y="21"/>
                  <a:pt x="8" y="21"/>
                </a:cubicBezTo>
                <a:cubicBezTo>
                  <a:pt x="8" y="28"/>
                  <a:pt x="11" y="33"/>
                  <a:pt x="17" y="35"/>
                </a:cubicBezTo>
                <a:cubicBezTo>
                  <a:pt x="11" y="38"/>
                  <a:pt x="8" y="43"/>
                  <a:pt x="8" y="49"/>
                </a:cubicBezTo>
                <a:cubicBezTo>
                  <a:pt x="8" y="67"/>
                  <a:pt x="8" y="67"/>
                  <a:pt x="8" y="67"/>
                </a:cubicBezTo>
                <a:cubicBezTo>
                  <a:pt x="2" y="67"/>
                  <a:pt x="2" y="67"/>
                  <a:pt x="2" y="67"/>
                </a:cubicBezTo>
                <a:cubicBezTo>
                  <a:pt x="0" y="67"/>
                  <a:pt x="0" y="68"/>
                  <a:pt x="0" y="69"/>
                </a:cubicBezTo>
                <a:cubicBezTo>
                  <a:pt x="0" y="70"/>
                  <a:pt x="0" y="71"/>
                  <a:pt x="2" y="71"/>
                </a:cubicBezTo>
                <a:cubicBezTo>
                  <a:pt x="45" y="71"/>
                  <a:pt x="45" y="71"/>
                  <a:pt x="45" y="71"/>
                </a:cubicBezTo>
                <a:cubicBezTo>
                  <a:pt x="46" y="71"/>
                  <a:pt x="47" y="70"/>
                  <a:pt x="47" y="69"/>
                </a:cubicBezTo>
                <a:cubicBezTo>
                  <a:pt x="47" y="68"/>
                  <a:pt x="46" y="67"/>
                  <a:pt x="45" y="67"/>
                </a:cubicBezTo>
                <a:close/>
                <a:moveTo>
                  <a:pt x="23" y="55"/>
                </a:moveTo>
                <a:cubicBezTo>
                  <a:pt x="26" y="60"/>
                  <a:pt x="33" y="63"/>
                  <a:pt x="36" y="64"/>
                </a:cubicBezTo>
                <a:cubicBezTo>
                  <a:pt x="36" y="67"/>
                  <a:pt x="36" y="67"/>
                  <a:pt x="36" y="67"/>
                </a:cubicBezTo>
                <a:cubicBezTo>
                  <a:pt x="11" y="67"/>
                  <a:pt x="11" y="67"/>
                  <a:pt x="11" y="67"/>
                </a:cubicBezTo>
                <a:cubicBezTo>
                  <a:pt x="11" y="64"/>
                  <a:pt x="11" y="64"/>
                  <a:pt x="11" y="64"/>
                </a:cubicBezTo>
                <a:cubicBezTo>
                  <a:pt x="13" y="63"/>
                  <a:pt x="20" y="60"/>
                  <a:pt x="23" y="55"/>
                </a:cubicBezTo>
                <a:close/>
                <a:moveTo>
                  <a:pt x="36" y="49"/>
                </a:moveTo>
                <a:cubicBezTo>
                  <a:pt x="36" y="62"/>
                  <a:pt x="36" y="62"/>
                  <a:pt x="36" y="62"/>
                </a:cubicBezTo>
                <a:cubicBezTo>
                  <a:pt x="32" y="61"/>
                  <a:pt x="24" y="57"/>
                  <a:pt x="24" y="50"/>
                </a:cubicBezTo>
                <a:cubicBezTo>
                  <a:pt x="24" y="37"/>
                  <a:pt x="24" y="37"/>
                  <a:pt x="24" y="37"/>
                </a:cubicBezTo>
                <a:cubicBezTo>
                  <a:pt x="31" y="37"/>
                  <a:pt x="36" y="43"/>
                  <a:pt x="36" y="49"/>
                </a:cubicBezTo>
                <a:close/>
                <a:moveTo>
                  <a:pt x="36" y="4"/>
                </a:moveTo>
                <a:cubicBezTo>
                  <a:pt x="36" y="20"/>
                  <a:pt x="36" y="20"/>
                  <a:pt x="36" y="20"/>
                </a:cubicBezTo>
                <a:cubicBezTo>
                  <a:pt x="14" y="20"/>
                  <a:pt x="14" y="20"/>
                  <a:pt x="14" y="20"/>
                </a:cubicBezTo>
                <a:cubicBezTo>
                  <a:pt x="14" y="11"/>
                  <a:pt x="14" y="11"/>
                  <a:pt x="14" y="11"/>
                </a:cubicBezTo>
                <a:cubicBezTo>
                  <a:pt x="14" y="11"/>
                  <a:pt x="14" y="10"/>
                  <a:pt x="13" y="10"/>
                </a:cubicBezTo>
                <a:cubicBezTo>
                  <a:pt x="12" y="10"/>
                  <a:pt x="12" y="11"/>
                  <a:pt x="12" y="11"/>
                </a:cubicBezTo>
                <a:cubicBezTo>
                  <a:pt x="12" y="20"/>
                  <a:pt x="12" y="20"/>
                  <a:pt x="12" y="20"/>
                </a:cubicBezTo>
                <a:cubicBezTo>
                  <a:pt x="11" y="20"/>
                  <a:pt x="11" y="20"/>
                  <a:pt x="11" y="20"/>
                </a:cubicBezTo>
                <a:cubicBezTo>
                  <a:pt x="11" y="4"/>
                  <a:pt x="11" y="4"/>
                  <a:pt x="11" y="4"/>
                </a:cubicBezTo>
                <a:lnTo>
                  <a:pt x="36" y="4"/>
                </a:lnTo>
                <a:close/>
                <a:moveTo>
                  <a:pt x="11" y="22"/>
                </a:moveTo>
                <a:cubicBezTo>
                  <a:pt x="12" y="22"/>
                  <a:pt x="12" y="22"/>
                  <a:pt x="12" y="22"/>
                </a:cubicBezTo>
                <a:cubicBezTo>
                  <a:pt x="12" y="25"/>
                  <a:pt x="14" y="28"/>
                  <a:pt x="16" y="30"/>
                </a:cubicBezTo>
                <a:cubicBezTo>
                  <a:pt x="17" y="30"/>
                  <a:pt x="17" y="30"/>
                  <a:pt x="17" y="30"/>
                </a:cubicBezTo>
                <a:cubicBezTo>
                  <a:pt x="17" y="30"/>
                  <a:pt x="18" y="30"/>
                  <a:pt x="18" y="30"/>
                </a:cubicBezTo>
                <a:cubicBezTo>
                  <a:pt x="18" y="29"/>
                  <a:pt x="18" y="29"/>
                  <a:pt x="18" y="28"/>
                </a:cubicBezTo>
                <a:cubicBezTo>
                  <a:pt x="16" y="27"/>
                  <a:pt x="14" y="25"/>
                  <a:pt x="14" y="22"/>
                </a:cubicBezTo>
                <a:cubicBezTo>
                  <a:pt x="36" y="22"/>
                  <a:pt x="36" y="22"/>
                  <a:pt x="36" y="22"/>
                </a:cubicBezTo>
                <a:cubicBezTo>
                  <a:pt x="35" y="29"/>
                  <a:pt x="30" y="34"/>
                  <a:pt x="23" y="34"/>
                </a:cubicBezTo>
                <a:cubicBezTo>
                  <a:pt x="17" y="34"/>
                  <a:pt x="11" y="29"/>
                  <a:pt x="11" y="22"/>
                </a:cubicBezTo>
                <a:close/>
                <a:moveTo>
                  <a:pt x="22" y="37"/>
                </a:moveTo>
                <a:cubicBezTo>
                  <a:pt x="22" y="50"/>
                  <a:pt x="22" y="50"/>
                  <a:pt x="22" y="50"/>
                </a:cubicBezTo>
                <a:cubicBezTo>
                  <a:pt x="22" y="55"/>
                  <a:pt x="18" y="59"/>
                  <a:pt x="14" y="61"/>
                </a:cubicBezTo>
                <a:cubicBezTo>
                  <a:pt x="14" y="60"/>
                  <a:pt x="14" y="60"/>
                  <a:pt x="14" y="60"/>
                </a:cubicBezTo>
                <a:cubicBezTo>
                  <a:pt x="14" y="50"/>
                  <a:pt x="14" y="50"/>
                  <a:pt x="14" y="50"/>
                </a:cubicBezTo>
                <a:cubicBezTo>
                  <a:pt x="14" y="47"/>
                  <a:pt x="15" y="45"/>
                  <a:pt x="18" y="43"/>
                </a:cubicBezTo>
                <a:cubicBezTo>
                  <a:pt x="18" y="43"/>
                  <a:pt x="18" y="42"/>
                  <a:pt x="18" y="41"/>
                </a:cubicBezTo>
                <a:cubicBezTo>
                  <a:pt x="17" y="41"/>
                  <a:pt x="17" y="41"/>
                  <a:pt x="16" y="41"/>
                </a:cubicBezTo>
                <a:cubicBezTo>
                  <a:pt x="14" y="43"/>
                  <a:pt x="12" y="47"/>
                  <a:pt x="12" y="50"/>
                </a:cubicBezTo>
                <a:cubicBezTo>
                  <a:pt x="12" y="60"/>
                  <a:pt x="12" y="60"/>
                  <a:pt x="12" y="60"/>
                </a:cubicBezTo>
                <a:cubicBezTo>
                  <a:pt x="12" y="61"/>
                  <a:pt x="12" y="61"/>
                  <a:pt x="13" y="61"/>
                </a:cubicBezTo>
                <a:cubicBezTo>
                  <a:pt x="12" y="61"/>
                  <a:pt x="11" y="62"/>
                  <a:pt x="11" y="62"/>
                </a:cubicBezTo>
                <a:cubicBezTo>
                  <a:pt x="11" y="49"/>
                  <a:pt x="11" y="49"/>
                  <a:pt x="11" y="49"/>
                </a:cubicBezTo>
                <a:cubicBezTo>
                  <a:pt x="11" y="43"/>
                  <a:pt x="16" y="37"/>
                  <a:pt x="22" y="37"/>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22"/>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Demo 4: Create an After-the-Fact Requisition</a:t>
            </a:r>
            <a:endParaRPr/>
          </a:p>
        </p:txBody>
      </p:sp>
      <p:sp>
        <p:nvSpPr>
          <p:cNvPr id="349" name="Google Shape;349;p22"/>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pic>
        <p:nvPicPr>
          <p:cNvPr id="350" name="Google Shape;350;p22"/>
          <p:cNvPicPr preferRelativeResize="0"/>
          <p:nvPr/>
        </p:nvPicPr>
        <p:blipFill rotWithShape="1">
          <a:blip r:embed="rId4">
            <a:alphaModFix/>
          </a:blip>
          <a:srcRect b="0" l="0" r="0" t="0"/>
          <a:stretch/>
        </p:blipFill>
        <p:spPr>
          <a:xfrm>
            <a:off x="354525" y="2030194"/>
            <a:ext cx="6658904" cy="3134162"/>
          </a:xfrm>
          <a:prstGeom prst="rect">
            <a:avLst/>
          </a:prstGeom>
          <a:noFill/>
          <a:ln>
            <a:noFill/>
          </a:ln>
        </p:spPr>
      </p:pic>
      <p:sp>
        <p:nvSpPr>
          <p:cNvPr id="351" name="Google Shape;351;p22"/>
          <p:cNvSpPr/>
          <p:nvPr/>
        </p:nvSpPr>
        <p:spPr>
          <a:xfrm>
            <a:off x="5108330" y="1767255"/>
            <a:ext cx="3675185" cy="2725614"/>
          </a:xfrm>
          <a:prstGeom prst="wedgeRoundRectCallout">
            <a:avLst>
              <a:gd fmla="val -75096" name="adj1"/>
              <a:gd fmla="val 29700" name="adj2"/>
              <a:gd fmla="val 16667" name="adj3"/>
            </a:avLst>
          </a:prstGeom>
          <a:solidFill>
            <a:schemeClr val="accent1"/>
          </a:solidFill>
          <a:ln cap="flat" cmpd="sng" w="25400">
            <a:solidFill>
              <a:srgbClr val="001D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Calibri"/>
                <a:ea typeface="Calibri"/>
                <a:cs typeface="Calibri"/>
                <a:sym typeface="Calibri"/>
              </a:rPr>
              <a:t>After the Fact Purchases are created very similarly to Off-contract requisitions. A requisitioner will select Create from the Procurement menu and then select a Requisition Type of After the Fact Purchase. The requisitioner will then proceed with providing the remaining requisition details and will then add a free text line for the good or service that was purchased.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23"/>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Knowledge Check: Multiple Choice</a:t>
            </a:r>
            <a:endParaRPr/>
          </a:p>
        </p:txBody>
      </p:sp>
      <p:sp>
        <p:nvSpPr>
          <p:cNvPr id="358" name="Google Shape;358;p23"/>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359" name="Google Shape;359;p23"/>
          <p:cNvSpPr txBox="1"/>
          <p:nvPr/>
        </p:nvSpPr>
        <p:spPr>
          <a:xfrm>
            <a:off x="228600" y="1066800"/>
            <a:ext cx="8686800" cy="912813"/>
          </a:xfrm>
          <a:prstGeom prst="rect">
            <a:avLst/>
          </a:prstGeom>
          <a:solidFill>
            <a:schemeClr val="dk2"/>
          </a:solid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FFFFFF"/>
              </a:buClr>
              <a:buSzPts val="1600"/>
              <a:buFont typeface="Arial"/>
              <a:buNone/>
            </a:pPr>
            <a:r>
              <a:rPr b="0" i="0" lang="en-US" sz="1600" u="none" cap="none" strike="noStrike">
                <a:solidFill>
                  <a:srgbClr val="FFFFFF"/>
                </a:solidFill>
                <a:latin typeface="Calibri"/>
                <a:ea typeface="Calibri"/>
                <a:cs typeface="Calibri"/>
                <a:sym typeface="Calibri"/>
              </a:rPr>
              <a:t>When is creating an after-the-fact requisition necessary? </a:t>
            </a:r>
            <a:endParaRPr b="0" i="0" sz="1400" u="none" cap="none" strike="noStrike">
              <a:solidFill>
                <a:srgbClr val="000000"/>
              </a:solidFill>
              <a:latin typeface="Arial"/>
              <a:ea typeface="Arial"/>
              <a:cs typeface="Arial"/>
              <a:sym typeface="Arial"/>
            </a:endParaRPr>
          </a:p>
        </p:txBody>
      </p:sp>
      <p:sp>
        <p:nvSpPr>
          <p:cNvPr id="360" name="Google Shape;360;p23"/>
          <p:cNvSpPr txBox="1"/>
          <p:nvPr/>
        </p:nvSpPr>
        <p:spPr>
          <a:xfrm>
            <a:off x="228600" y="2455067"/>
            <a:ext cx="381000" cy="456407"/>
          </a:xfrm>
          <a:prstGeom prst="rect">
            <a:avLst/>
          </a:prstGeom>
          <a:solidFill>
            <a:schemeClr val="accent1"/>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A</a:t>
            </a:r>
            <a:endParaRPr b="0" i="0" sz="1400" u="none" cap="none" strike="noStrike">
              <a:solidFill>
                <a:srgbClr val="000000"/>
              </a:solidFill>
              <a:latin typeface="Arial"/>
              <a:ea typeface="Arial"/>
              <a:cs typeface="Arial"/>
              <a:sym typeface="Arial"/>
            </a:endParaRPr>
          </a:p>
        </p:txBody>
      </p:sp>
      <p:sp>
        <p:nvSpPr>
          <p:cNvPr id="361" name="Google Shape;361;p23"/>
          <p:cNvSpPr txBox="1"/>
          <p:nvPr/>
        </p:nvSpPr>
        <p:spPr>
          <a:xfrm>
            <a:off x="228600" y="3277393"/>
            <a:ext cx="381000" cy="456407"/>
          </a:xfrm>
          <a:prstGeom prst="rect">
            <a:avLst/>
          </a:prstGeom>
          <a:solidFill>
            <a:schemeClr val="accent2"/>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B</a:t>
            </a:r>
            <a:endParaRPr b="0" i="0" sz="1400" u="none" cap="none" strike="noStrike">
              <a:solidFill>
                <a:srgbClr val="000000"/>
              </a:solidFill>
              <a:latin typeface="Arial"/>
              <a:ea typeface="Arial"/>
              <a:cs typeface="Arial"/>
              <a:sym typeface="Arial"/>
            </a:endParaRPr>
          </a:p>
        </p:txBody>
      </p:sp>
      <p:sp>
        <p:nvSpPr>
          <p:cNvPr id="362" name="Google Shape;362;p23"/>
          <p:cNvSpPr txBox="1"/>
          <p:nvPr/>
        </p:nvSpPr>
        <p:spPr>
          <a:xfrm>
            <a:off x="228600" y="4099719"/>
            <a:ext cx="381000" cy="456407"/>
          </a:xfrm>
          <a:prstGeom prst="rect">
            <a:avLst/>
          </a:prstGeom>
          <a:solidFill>
            <a:schemeClr val="accent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C</a:t>
            </a:r>
            <a:endParaRPr b="0" i="0" sz="1400" u="none" cap="none" strike="noStrike">
              <a:solidFill>
                <a:srgbClr val="000000"/>
              </a:solidFill>
              <a:latin typeface="Arial"/>
              <a:ea typeface="Arial"/>
              <a:cs typeface="Arial"/>
              <a:sym typeface="Arial"/>
            </a:endParaRPr>
          </a:p>
        </p:txBody>
      </p:sp>
      <p:sp>
        <p:nvSpPr>
          <p:cNvPr id="363" name="Google Shape;363;p23"/>
          <p:cNvSpPr txBox="1"/>
          <p:nvPr/>
        </p:nvSpPr>
        <p:spPr>
          <a:xfrm>
            <a:off x="228600" y="4922045"/>
            <a:ext cx="381000" cy="456407"/>
          </a:xfrm>
          <a:prstGeom prst="rect">
            <a:avLst/>
          </a:prstGeom>
          <a:solidFill>
            <a:schemeClr val="accent5"/>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D</a:t>
            </a:r>
            <a:endParaRPr b="0" i="0" sz="1400" u="none" cap="none" strike="noStrike">
              <a:solidFill>
                <a:srgbClr val="000000"/>
              </a:solidFill>
              <a:latin typeface="Arial"/>
              <a:ea typeface="Arial"/>
              <a:cs typeface="Arial"/>
              <a:sym typeface="Arial"/>
            </a:endParaRPr>
          </a:p>
        </p:txBody>
      </p:sp>
      <p:sp>
        <p:nvSpPr>
          <p:cNvPr id="364" name="Google Shape;364;p23"/>
          <p:cNvSpPr/>
          <p:nvPr/>
        </p:nvSpPr>
        <p:spPr>
          <a:xfrm>
            <a:off x="609600" y="2331729"/>
            <a:ext cx="7619999" cy="698474"/>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When a requisition is created incorrectly. </a:t>
            </a:r>
            <a:endParaRPr b="0" i="0" sz="1400" u="none" cap="none" strike="noStrike">
              <a:solidFill>
                <a:srgbClr val="000000"/>
              </a:solidFill>
              <a:latin typeface="Arial"/>
              <a:ea typeface="Arial"/>
              <a:cs typeface="Arial"/>
              <a:sym typeface="Arial"/>
            </a:endParaRPr>
          </a:p>
        </p:txBody>
      </p:sp>
      <p:sp>
        <p:nvSpPr>
          <p:cNvPr id="365" name="Google Shape;365;p23"/>
          <p:cNvSpPr/>
          <p:nvPr/>
        </p:nvSpPr>
        <p:spPr>
          <a:xfrm>
            <a:off x="609600" y="3156359"/>
            <a:ext cx="7619999" cy="698474"/>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When a purchase has already been completed, without a requisition, due to an emergency. </a:t>
            </a:r>
            <a:endParaRPr b="0" i="0" sz="1400" u="none" cap="none" strike="noStrike">
              <a:solidFill>
                <a:srgbClr val="000000"/>
              </a:solidFill>
              <a:latin typeface="Arial"/>
              <a:ea typeface="Arial"/>
              <a:cs typeface="Arial"/>
              <a:sym typeface="Arial"/>
            </a:endParaRPr>
          </a:p>
        </p:txBody>
      </p:sp>
      <p:sp>
        <p:nvSpPr>
          <p:cNvPr id="366" name="Google Shape;366;p23"/>
          <p:cNvSpPr/>
          <p:nvPr/>
        </p:nvSpPr>
        <p:spPr>
          <a:xfrm>
            <a:off x="609600" y="3982101"/>
            <a:ext cx="7619999" cy="698474"/>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When the initial requisition is not approved. </a:t>
            </a:r>
            <a:endParaRPr b="0" i="0" sz="1400" u="none" cap="none" strike="noStrike">
              <a:solidFill>
                <a:srgbClr val="000000"/>
              </a:solidFill>
              <a:latin typeface="Arial"/>
              <a:ea typeface="Arial"/>
              <a:cs typeface="Arial"/>
              <a:sym typeface="Arial"/>
            </a:endParaRPr>
          </a:p>
        </p:txBody>
      </p:sp>
      <p:sp>
        <p:nvSpPr>
          <p:cNvPr id="367" name="Google Shape;367;p23"/>
          <p:cNvSpPr/>
          <p:nvPr/>
        </p:nvSpPr>
        <p:spPr>
          <a:xfrm>
            <a:off x="609600" y="4798193"/>
            <a:ext cx="7619999" cy="698474"/>
          </a:xfrm>
          <a:prstGeom prst="rect">
            <a:avLst/>
          </a:prstGeom>
          <a:solidFill>
            <a:schemeClr val="accent5"/>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When someone forgets to create a requisition. </a:t>
            </a:r>
            <a:endParaRPr b="0" i="0" sz="1400" u="none" cap="none" strike="noStrike">
              <a:solidFill>
                <a:srgbClr val="000000"/>
              </a:solidFill>
              <a:latin typeface="Arial"/>
              <a:ea typeface="Arial"/>
              <a:cs typeface="Arial"/>
              <a:sym typeface="Arial"/>
            </a:endParaRPr>
          </a:p>
        </p:txBody>
      </p:sp>
      <p:sp>
        <p:nvSpPr>
          <p:cNvPr id="368" name="Google Shape;368;p23"/>
          <p:cNvSpPr/>
          <p:nvPr/>
        </p:nvSpPr>
        <p:spPr>
          <a:xfrm>
            <a:off x="198120" y="3090426"/>
            <a:ext cx="8000999" cy="848084"/>
          </a:xfrm>
          <a:prstGeom prst="roundRect">
            <a:avLst>
              <a:gd fmla="val 16667" name="adj"/>
            </a:avLst>
          </a:prstGeom>
          <a:noFill/>
          <a:ln cap="flat" cmpd="sng" w="571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Calibri"/>
              <a:ea typeface="Calibri"/>
              <a:cs typeface="Calibri"/>
              <a:sym typeface="Calibri"/>
            </a:endParaRPr>
          </a:p>
        </p:txBody>
      </p:sp>
      <p:sp>
        <p:nvSpPr>
          <p:cNvPr id="369" name="Google Shape;369;p23"/>
          <p:cNvSpPr/>
          <p:nvPr/>
        </p:nvSpPr>
        <p:spPr>
          <a:xfrm>
            <a:off x="6934198" y="4029190"/>
            <a:ext cx="2133602" cy="678323"/>
          </a:xfrm>
          <a:prstGeom prst="wedgeRoundRectCallout">
            <a:avLst>
              <a:gd fmla="val -59446" name="adj1"/>
              <a:gd fmla="val -56013" name="adj2"/>
              <a:gd fmla="val 16667" name="adj3"/>
            </a:avLst>
          </a:prstGeom>
          <a:solidFill>
            <a:schemeClr val="lt1"/>
          </a:solidFill>
          <a:ln cap="flat"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That is correct. After-the-fact requisitions refer to emergency scenarios.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pic>
        <p:nvPicPr>
          <p:cNvPr id="375" name="Google Shape;375;p24"/>
          <p:cNvPicPr preferRelativeResize="0"/>
          <p:nvPr/>
        </p:nvPicPr>
        <p:blipFill rotWithShape="1">
          <a:blip r:embed="rId3">
            <a:alphaModFix/>
          </a:blip>
          <a:srcRect b="0" l="0" r="11110" t="0"/>
          <a:stretch/>
        </p:blipFill>
        <p:spPr>
          <a:xfrm>
            <a:off x="0" y="0"/>
            <a:ext cx="9144000" cy="6858000"/>
          </a:xfrm>
          <a:prstGeom prst="rect">
            <a:avLst/>
          </a:prstGeom>
          <a:noFill/>
          <a:ln>
            <a:noFill/>
          </a:ln>
        </p:spPr>
      </p:pic>
      <p:sp>
        <p:nvSpPr>
          <p:cNvPr id="376" name="Google Shape;376;p24"/>
          <p:cNvSpPr/>
          <p:nvPr/>
        </p:nvSpPr>
        <p:spPr>
          <a:xfrm>
            <a:off x="647700" y="2628900"/>
            <a:ext cx="7848600" cy="1600200"/>
          </a:xfrm>
          <a:prstGeom prst="roundRect">
            <a:avLst>
              <a:gd fmla="val 6337" name="adj"/>
            </a:avLst>
          </a:prstGeom>
          <a:solidFill>
            <a:srgbClr val="FFFFFF"/>
          </a:solidFill>
          <a:ln cap="flat" cmpd="sng" w="57150">
            <a:solidFill>
              <a:srgbClr val="0028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69676D"/>
              </a:buClr>
              <a:buSzPts val="3200"/>
              <a:buFont typeface="Arial"/>
              <a:buNone/>
            </a:pPr>
            <a:r>
              <a:rPr b="1" i="0" lang="en-US" sz="3200" u="none" cap="none" strike="noStrike">
                <a:solidFill>
                  <a:srgbClr val="69676D"/>
                </a:solidFill>
                <a:latin typeface="Calibri"/>
                <a:ea typeface="Calibri"/>
                <a:cs typeface="Calibri"/>
                <a:sym typeface="Calibri"/>
              </a:rPr>
              <a:t>LESSON 4: MODIFICATIONS</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Agenda</a:t>
            </a:r>
            <a:endParaRPr/>
          </a:p>
        </p:txBody>
      </p:sp>
      <p:sp>
        <p:nvSpPr>
          <p:cNvPr id="185" name="Google Shape;185;p2"/>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186" name="Google Shape;186;p2"/>
          <p:cNvSpPr/>
          <p:nvPr/>
        </p:nvSpPr>
        <p:spPr>
          <a:xfrm>
            <a:off x="2971800" y="2053732"/>
            <a:ext cx="5715000" cy="3187445"/>
          </a:xfrm>
          <a:prstGeom prst="roundRect">
            <a:avLst>
              <a:gd fmla="val 6337" name="adj"/>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Welcome to the </a:t>
            </a:r>
            <a:r>
              <a:rPr b="1" i="0" lang="en-US" sz="1600" u="none" cap="none" strike="noStrike">
                <a:solidFill>
                  <a:schemeClr val="accent2"/>
                </a:solidFill>
                <a:latin typeface="Calibri"/>
                <a:ea typeface="Calibri"/>
                <a:cs typeface="Calibri"/>
                <a:sym typeface="Calibri"/>
              </a:rPr>
              <a:t>APP Purchasing Process </a:t>
            </a:r>
            <a:r>
              <a:rPr b="0" i="0" lang="en-US" sz="1600" u="none" cap="none" strike="noStrike">
                <a:solidFill>
                  <a:srgbClr val="000000"/>
                </a:solidFill>
                <a:latin typeface="Calibri"/>
                <a:ea typeface="Calibri"/>
                <a:cs typeface="Calibri"/>
                <a:sym typeface="Calibri"/>
              </a:rPr>
              <a:t>class. Here is a list of topics that will be covered in this class:</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2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Course Introduction &amp; Process Overview</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200"/>
              </a:spcBef>
              <a:spcAft>
                <a:spcPts val="0"/>
              </a:spcAft>
              <a:buClr>
                <a:srgbClr val="000000"/>
              </a:buClr>
              <a:buSzPts val="1600"/>
              <a:buFont typeface="Arial"/>
              <a:buChar char="•"/>
            </a:pPr>
            <a:r>
              <a:rPr b="1" i="0" lang="en-US" sz="1600" u="none" cap="none" strike="noStrike">
                <a:solidFill>
                  <a:srgbClr val="000000"/>
                </a:solidFill>
                <a:latin typeface="Calibri"/>
                <a:ea typeface="Calibri"/>
                <a:cs typeface="Calibri"/>
                <a:sym typeface="Calibri"/>
              </a:rPr>
              <a:t>Course 1: </a:t>
            </a:r>
            <a:r>
              <a:rPr b="0" i="0" lang="en-US" sz="1600" u="none" cap="none" strike="noStrike">
                <a:solidFill>
                  <a:srgbClr val="000000"/>
                </a:solidFill>
                <a:latin typeface="Calibri"/>
                <a:ea typeface="Calibri"/>
                <a:cs typeface="Calibri"/>
                <a:sym typeface="Calibri"/>
              </a:rPr>
              <a:t>Creating and Editing Requisitions</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200"/>
              </a:spcBef>
              <a:spcAft>
                <a:spcPts val="0"/>
              </a:spcAft>
              <a:buClr>
                <a:srgbClr val="000000"/>
              </a:buClr>
              <a:buSzPts val="1600"/>
              <a:buFont typeface="Arial"/>
              <a:buChar char="•"/>
            </a:pPr>
            <a:r>
              <a:rPr b="1" i="0" lang="en-US" sz="1600" u="none" cap="none" strike="noStrike">
                <a:solidFill>
                  <a:srgbClr val="000000"/>
                </a:solidFill>
                <a:latin typeface="Calibri"/>
                <a:ea typeface="Calibri"/>
                <a:cs typeface="Calibri"/>
                <a:sym typeface="Calibri"/>
              </a:rPr>
              <a:t>Course 2: </a:t>
            </a:r>
            <a:r>
              <a:rPr b="0" i="0" lang="en-US" sz="1600" u="none" cap="none" strike="noStrike">
                <a:solidFill>
                  <a:srgbClr val="000000"/>
                </a:solidFill>
                <a:latin typeface="Calibri"/>
                <a:ea typeface="Calibri"/>
                <a:cs typeface="Calibri"/>
                <a:sym typeface="Calibri"/>
              </a:rPr>
              <a:t>Converting Requisitions to PO</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200"/>
              </a:spcBef>
              <a:spcAft>
                <a:spcPts val="0"/>
              </a:spcAft>
              <a:buClr>
                <a:srgbClr val="000000"/>
              </a:buClr>
              <a:buSzPts val="1600"/>
              <a:buFont typeface="Arial"/>
              <a:buChar char="•"/>
            </a:pPr>
            <a:r>
              <a:rPr b="1" i="0" lang="en-US" sz="1600" u="none" cap="none" strike="noStrike">
                <a:solidFill>
                  <a:srgbClr val="000000"/>
                </a:solidFill>
                <a:latin typeface="Calibri"/>
                <a:ea typeface="Calibri"/>
                <a:cs typeface="Calibri"/>
                <a:sym typeface="Calibri"/>
              </a:rPr>
              <a:t>Course 3: </a:t>
            </a:r>
            <a:r>
              <a:rPr b="0" i="0" lang="en-US" sz="1600" u="none" cap="none" strike="noStrike">
                <a:solidFill>
                  <a:srgbClr val="000000"/>
                </a:solidFill>
                <a:latin typeface="Calibri"/>
                <a:ea typeface="Calibri"/>
                <a:cs typeface="Calibri"/>
                <a:sym typeface="Calibri"/>
              </a:rPr>
              <a:t>Creating Receipts/Returns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200"/>
              </a:spcBef>
              <a:spcAft>
                <a:spcPts val="0"/>
              </a:spcAft>
              <a:buClr>
                <a:srgbClr val="000000"/>
              </a:buClr>
              <a:buSzPts val="1600"/>
              <a:buFont typeface="Arial"/>
              <a:buChar char="•"/>
            </a:pPr>
            <a:r>
              <a:rPr b="1" i="0" lang="en-US" sz="1600" u="none" cap="none" strike="noStrike">
                <a:solidFill>
                  <a:srgbClr val="000000"/>
                </a:solidFill>
                <a:latin typeface="Calibri"/>
                <a:ea typeface="Calibri"/>
                <a:cs typeface="Calibri"/>
                <a:sym typeface="Calibri"/>
              </a:rPr>
              <a:t>Course 4: </a:t>
            </a:r>
            <a:r>
              <a:rPr b="0" i="0" lang="en-US" sz="1600" u="none" cap="none" strike="noStrike">
                <a:solidFill>
                  <a:srgbClr val="000000"/>
                </a:solidFill>
                <a:latin typeface="Calibri"/>
                <a:ea typeface="Calibri"/>
                <a:cs typeface="Calibri"/>
                <a:sym typeface="Calibri"/>
              </a:rPr>
              <a:t>Creating Change Orders </a:t>
            </a:r>
            <a:endParaRPr b="1" i="0" sz="1600" u="none" cap="none" strike="noStrike">
              <a:solidFill>
                <a:srgbClr val="000000"/>
              </a:solidFill>
              <a:latin typeface="Calibri"/>
              <a:ea typeface="Calibri"/>
              <a:cs typeface="Calibri"/>
              <a:sym typeface="Calibri"/>
            </a:endParaRPr>
          </a:p>
          <a:p>
            <a:pPr indent="-228600" lvl="0" marL="228600" marR="0" rtl="0" algn="l">
              <a:lnSpc>
                <a:spcPct val="90000"/>
              </a:lnSpc>
              <a:spcBef>
                <a:spcPts val="12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Process Flow &amp; Course Summary</a:t>
            </a:r>
            <a:endParaRPr b="0" i="0" sz="1400" u="none" cap="none" strike="noStrike">
              <a:solidFill>
                <a:srgbClr val="000000"/>
              </a:solidFill>
              <a:latin typeface="Arial"/>
              <a:ea typeface="Arial"/>
              <a:cs typeface="Arial"/>
              <a:sym typeface="Arial"/>
            </a:endParaRPr>
          </a:p>
        </p:txBody>
      </p:sp>
      <p:sp>
        <p:nvSpPr>
          <p:cNvPr id="187" name="Google Shape;187;p2"/>
          <p:cNvSpPr/>
          <p:nvPr/>
        </p:nvSpPr>
        <p:spPr>
          <a:xfrm>
            <a:off x="381000" y="2411255"/>
            <a:ext cx="2470524" cy="2472401"/>
          </a:xfrm>
          <a:custGeom>
            <a:rect b="b" l="l" r="r" t="t"/>
            <a:pathLst>
              <a:path extrusionOk="0" h="742" w="742">
                <a:moveTo>
                  <a:pt x="370" y="0"/>
                </a:moveTo>
                <a:lnTo>
                  <a:pt x="310" y="5"/>
                </a:lnTo>
                <a:lnTo>
                  <a:pt x="226" y="29"/>
                </a:lnTo>
                <a:lnTo>
                  <a:pt x="152" y="71"/>
                </a:lnTo>
                <a:lnTo>
                  <a:pt x="89" y="129"/>
                </a:lnTo>
                <a:lnTo>
                  <a:pt x="41" y="200"/>
                </a:lnTo>
                <a:lnTo>
                  <a:pt x="11" y="281"/>
                </a:lnTo>
                <a:lnTo>
                  <a:pt x="0" y="370"/>
                </a:lnTo>
                <a:lnTo>
                  <a:pt x="1" y="401"/>
                </a:lnTo>
                <a:lnTo>
                  <a:pt x="19" y="488"/>
                </a:lnTo>
                <a:lnTo>
                  <a:pt x="55" y="566"/>
                </a:lnTo>
                <a:lnTo>
                  <a:pt x="108" y="633"/>
                </a:lnTo>
                <a:lnTo>
                  <a:pt x="175" y="686"/>
                </a:lnTo>
                <a:lnTo>
                  <a:pt x="253" y="722"/>
                </a:lnTo>
                <a:lnTo>
                  <a:pt x="340" y="740"/>
                </a:lnTo>
                <a:lnTo>
                  <a:pt x="370" y="741"/>
                </a:lnTo>
                <a:lnTo>
                  <a:pt x="401" y="740"/>
                </a:lnTo>
                <a:lnTo>
                  <a:pt x="488" y="722"/>
                </a:lnTo>
                <a:lnTo>
                  <a:pt x="566" y="686"/>
                </a:lnTo>
                <a:lnTo>
                  <a:pt x="633" y="633"/>
                </a:lnTo>
                <a:lnTo>
                  <a:pt x="686" y="566"/>
                </a:lnTo>
                <a:lnTo>
                  <a:pt x="722" y="488"/>
                </a:lnTo>
                <a:lnTo>
                  <a:pt x="740" y="401"/>
                </a:lnTo>
                <a:lnTo>
                  <a:pt x="741" y="370"/>
                </a:lnTo>
                <a:lnTo>
                  <a:pt x="740" y="340"/>
                </a:lnTo>
                <a:lnTo>
                  <a:pt x="722" y="253"/>
                </a:lnTo>
                <a:lnTo>
                  <a:pt x="686" y="175"/>
                </a:lnTo>
                <a:lnTo>
                  <a:pt x="633" y="108"/>
                </a:lnTo>
                <a:lnTo>
                  <a:pt x="566" y="55"/>
                </a:lnTo>
                <a:lnTo>
                  <a:pt x="488" y="19"/>
                </a:lnTo>
                <a:lnTo>
                  <a:pt x="401" y="1"/>
                </a:lnTo>
                <a:lnTo>
                  <a:pt x="37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188" name="Google Shape;188;p2"/>
          <p:cNvSpPr/>
          <p:nvPr/>
        </p:nvSpPr>
        <p:spPr>
          <a:xfrm>
            <a:off x="809218" y="2964465"/>
            <a:ext cx="1614088" cy="1365980"/>
          </a:xfrm>
          <a:custGeom>
            <a:rect b="b" l="l" r="r" t="t"/>
            <a:pathLst>
              <a:path extrusionOk="0" h="547" w="548">
                <a:moveTo>
                  <a:pt x="28" y="28"/>
                </a:moveTo>
                <a:cubicBezTo>
                  <a:pt x="337" y="28"/>
                  <a:pt x="337" y="28"/>
                  <a:pt x="337" y="28"/>
                </a:cubicBezTo>
                <a:cubicBezTo>
                  <a:pt x="337" y="0"/>
                  <a:pt x="337" y="0"/>
                  <a:pt x="337" y="0"/>
                </a:cubicBezTo>
                <a:cubicBezTo>
                  <a:pt x="0" y="0"/>
                  <a:pt x="0" y="0"/>
                  <a:pt x="0" y="0"/>
                </a:cubicBezTo>
                <a:cubicBezTo>
                  <a:pt x="0" y="421"/>
                  <a:pt x="0" y="421"/>
                  <a:pt x="0" y="421"/>
                </a:cubicBezTo>
                <a:cubicBezTo>
                  <a:pt x="337" y="421"/>
                  <a:pt x="337" y="421"/>
                  <a:pt x="337" y="421"/>
                </a:cubicBezTo>
                <a:cubicBezTo>
                  <a:pt x="337" y="393"/>
                  <a:pt x="337" y="393"/>
                  <a:pt x="337" y="393"/>
                </a:cubicBezTo>
                <a:cubicBezTo>
                  <a:pt x="28" y="393"/>
                  <a:pt x="28" y="393"/>
                  <a:pt x="28" y="393"/>
                </a:cubicBezTo>
                <a:lnTo>
                  <a:pt x="28" y="28"/>
                </a:lnTo>
                <a:close/>
                <a:moveTo>
                  <a:pt x="442" y="126"/>
                </a:moveTo>
                <a:cubicBezTo>
                  <a:pt x="477" y="126"/>
                  <a:pt x="505" y="98"/>
                  <a:pt x="505" y="63"/>
                </a:cubicBezTo>
                <a:cubicBezTo>
                  <a:pt x="505" y="28"/>
                  <a:pt x="477" y="0"/>
                  <a:pt x="442" y="0"/>
                </a:cubicBezTo>
                <a:cubicBezTo>
                  <a:pt x="407" y="0"/>
                  <a:pt x="379" y="28"/>
                  <a:pt x="379" y="63"/>
                </a:cubicBezTo>
                <a:cubicBezTo>
                  <a:pt x="379" y="98"/>
                  <a:pt x="407" y="126"/>
                  <a:pt x="442" y="126"/>
                </a:cubicBezTo>
                <a:moveTo>
                  <a:pt x="479" y="155"/>
                </a:moveTo>
                <a:cubicBezTo>
                  <a:pt x="442" y="211"/>
                  <a:pt x="442" y="211"/>
                  <a:pt x="442" y="211"/>
                </a:cubicBezTo>
                <a:cubicBezTo>
                  <a:pt x="406" y="155"/>
                  <a:pt x="406" y="155"/>
                  <a:pt x="406" y="155"/>
                </a:cubicBezTo>
                <a:cubicBezTo>
                  <a:pt x="405" y="155"/>
                  <a:pt x="405" y="155"/>
                  <a:pt x="405" y="155"/>
                </a:cubicBezTo>
                <a:cubicBezTo>
                  <a:pt x="405" y="155"/>
                  <a:pt x="405" y="155"/>
                  <a:pt x="405" y="155"/>
                </a:cubicBezTo>
                <a:cubicBezTo>
                  <a:pt x="218" y="155"/>
                  <a:pt x="218" y="155"/>
                  <a:pt x="218" y="155"/>
                </a:cubicBezTo>
                <a:cubicBezTo>
                  <a:pt x="197" y="211"/>
                  <a:pt x="197" y="211"/>
                  <a:pt x="197" y="211"/>
                </a:cubicBezTo>
                <a:cubicBezTo>
                  <a:pt x="363" y="211"/>
                  <a:pt x="363" y="211"/>
                  <a:pt x="363" y="211"/>
                </a:cubicBezTo>
                <a:cubicBezTo>
                  <a:pt x="400" y="547"/>
                  <a:pt x="400" y="547"/>
                  <a:pt x="400" y="547"/>
                </a:cubicBezTo>
                <a:cubicBezTo>
                  <a:pt x="484" y="547"/>
                  <a:pt x="484" y="547"/>
                  <a:pt x="484" y="547"/>
                </a:cubicBezTo>
                <a:cubicBezTo>
                  <a:pt x="505" y="356"/>
                  <a:pt x="505" y="356"/>
                  <a:pt x="505" y="356"/>
                </a:cubicBezTo>
                <a:cubicBezTo>
                  <a:pt x="548" y="323"/>
                  <a:pt x="548" y="323"/>
                  <a:pt x="548" y="323"/>
                </a:cubicBezTo>
                <a:cubicBezTo>
                  <a:pt x="548" y="169"/>
                  <a:pt x="548" y="169"/>
                  <a:pt x="548" y="169"/>
                </a:cubicBezTo>
                <a:lnTo>
                  <a:pt x="479" y="155"/>
                </a:lnTo>
                <a:close/>
              </a:path>
            </a:pathLst>
          </a:custGeom>
          <a:solidFill>
            <a:schemeClr val="lt1"/>
          </a:solidFill>
          <a:ln>
            <a:noFill/>
          </a:ln>
        </p:spPr>
        <p:txBody>
          <a:bodyPr anchorCtr="0" anchor="t" bIns="42200" lIns="84400" spcFirstLastPara="1" rIns="84400" wrap="square" tIns="42200">
            <a:noAutofit/>
          </a:bodyPr>
          <a:lstStyle/>
          <a:p>
            <a:pPr indent="0" lvl="0" marL="0" marR="0" rtl="0" algn="l">
              <a:lnSpc>
                <a:spcPct val="100000"/>
              </a:lnSpc>
              <a:spcBef>
                <a:spcPts val="0"/>
              </a:spcBef>
              <a:spcAft>
                <a:spcPts val="0"/>
              </a:spcAft>
              <a:buClr>
                <a:srgbClr val="000000"/>
              </a:buClr>
              <a:buSzPts val="1845"/>
              <a:buFont typeface="Arial"/>
              <a:buNone/>
            </a:pPr>
            <a:r>
              <a:t/>
            </a:r>
            <a:endParaRPr b="0" i="0" sz="1845" u="none" cap="none" strike="noStrike">
              <a:solidFill>
                <a:schemeClr val="dk1"/>
              </a:solidFill>
              <a:latin typeface="Open Sans Light"/>
              <a:ea typeface="Open Sans Light"/>
              <a:cs typeface="Open Sans Light"/>
              <a:sym typeface="Open Sans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25"/>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Modifications</a:t>
            </a:r>
            <a:endParaRPr/>
          </a:p>
        </p:txBody>
      </p:sp>
      <p:sp>
        <p:nvSpPr>
          <p:cNvPr id="383" name="Google Shape;383;p25"/>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384" name="Google Shape;384;p25"/>
          <p:cNvSpPr txBox="1"/>
          <p:nvPr/>
        </p:nvSpPr>
        <p:spPr>
          <a:xfrm>
            <a:off x="228600" y="1066800"/>
            <a:ext cx="8686800" cy="685800"/>
          </a:xfrm>
          <a:prstGeom prst="rect">
            <a:avLst/>
          </a:prstGeom>
          <a:solidFill>
            <a:srgbClr val="727272"/>
          </a:solid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FFFFFF"/>
              </a:buClr>
              <a:buSzPts val="1600"/>
              <a:buFont typeface="Arial"/>
              <a:buNone/>
            </a:pPr>
            <a:r>
              <a:rPr b="0" i="0" lang="en-US" sz="1600" u="none" cap="none" strike="noStrike">
                <a:solidFill>
                  <a:srgbClr val="FFFFFF"/>
                </a:solidFill>
                <a:latin typeface="Calibri"/>
                <a:ea typeface="Calibri"/>
                <a:cs typeface="Calibri"/>
                <a:sym typeface="Calibri"/>
              </a:rPr>
              <a:t>Requisitioners can create the following types of modifications or changes to requisitions. First, we will cover Sourcing.  </a:t>
            </a:r>
            <a:endParaRPr b="0" i="0" sz="1400" u="none" cap="none" strike="noStrike">
              <a:solidFill>
                <a:srgbClr val="000000"/>
              </a:solidFill>
              <a:latin typeface="Arial"/>
              <a:ea typeface="Arial"/>
              <a:cs typeface="Arial"/>
              <a:sym typeface="Arial"/>
            </a:endParaRPr>
          </a:p>
        </p:txBody>
      </p:sp>
      <p:grpSp>
        <p:nvGrpSpPr>
          <p:cNvPr id="385" name="Google Shape;385;p25"/>
          <p:cNvGrpSpPr/>
          <p:nvPr/>
        </p:nvGrpSpPr>
        <p:grpSpPr>
          <a:xfrm>
            <a:off x="3735165" y="1858625"/>
            <a:ext cx="1676398" cy="1845348"/>
            <a:chOff x="1944277" y="2076529"/>
            <a:chExt cx="1676398" cy="1845348"/>
          </a:xfrm>
        </p:grpSpPr>
        <p:sp>
          <p:nvSpPr>
            <p:cNvPr id="386" name="Google Shape;386;p25"/>
            <p:cNvSpPr/>
            <p:nvPr/>
          </p:nvSpPr>
          <p:spPr>
            <a:xfrm>
              <a:off x="1944277" y="2334103"/>
              <a:ext cx="1676398" cy="1587774"/>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A379BB"/>
                </a:solidFill>
                <a:latin typeface="Calibri"/>
                <a:ea typeface="Calibri"/>
                <a:cs typeface="Calibri"/>
                <a:sym typeface="Calibri"/>
              </a:endParaRPr>
            </a:p>
          </p:txBody>
        </p:sp>
        <p:sp>
          <p:nvSpPr>
            <p:cNvPr id="387" name="Google Shape;387;p25"/>
            <p:cNvSpPr/>
            <p:nvPr/>
          </p:nvSpPr>
          <p:spPr>
            <a:xfrm>
              <a:off x="2487757" y="2076529"/>
              <a:ext cx="586880" cy="591740"/>
            </a:xfrm>
            <a:prstGeom prst="ellipse">
              <a:avLst/>
            </a:prstGeom>
            <a:solidFill>
              <a:schemeClr val="accent2"/>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388" name="Google Shape;388;p25"/>
            <p:cNvSpPr txBox="1"/>
            <p:nvPr/>
          </p:nvSpPr>
          <p:spPr>
            <a:xfrm>
              <a:off x="2024312" y="2798917"/>
              <a:ext cx="1521442" cy="3385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Open Order</a:t>
              </a:r>
              <a:endParaRPr b="0" i="0" sz="1400" u="none" cap="none" strike="noStrike">
                <a:solidFill>
                  <a:srgbClr val="000000"/>
                </a:solidFill>
                <a:latin typeface="Arial"/>
                <a:ea typeface="Arial"/>
                <a:cs typeface="Arial"/>
                <a:sym typeface="Arial"/>
              </a:endParaRPr>
            </a:p>
          </p:txBody>
        </p:sp>
        <p:sp>
          <p:nvSpPr>
            <p:cNvPr id="389" name="Google Shape;389;p25"/>
            <p:cNvSpPr txBox="1"/>
            <p:nvPr/>
          </p:nvSpPr>
          <p:spPr>
            <a:xfrm>
              <a:off x="2616487" y="2139424"/>
              <a:ext cx="32941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Libre Franklin Medium"/>
                  <a:ea typeface="Libre Franklin Medium"/>
                  <a:cs typeface="Libre Franklin Medium"/>
                  <a:sym typeface="Libre Franklin Medium"/>
                </a:rPr>
                <a:t>2</a:t>
              </a:r>
              <a:endParaRPr b="0" i="0" sz="1400" u="none" cap="none" strike="noStrike">
                <a:solidFill>
                  <a:srgbClr val="000000"/>
                </a:solidFill>
                <a:latin typeface="Arial"/>
                <a:ea typeface="Arial"/>
                <a:cs typeface="Arial"/>
                <a:sym typeface="Arial"/>
              </a:endParaRPr>
            </a:p>
          </p:txBody>
        </p:sp>
      </p:grpSp>
      <p:grpSp>
        <p:nvGrpSpPr>
          <p:cNvPr id="390" name="Google Shape;390;p25"/>
          <p:cNvGrpSpPr/>
          <p:nvPr/>
        </p:nvGrpSpPr>
        <p:grpSpPr>
          <a:xfrm>
            <a:off x="5620156" y="1858625"/>
            <a:ext cx="1676398" cy="1845349"/>
            <a:chOff x="3701104" y="2076529"/>
            <a:chExt cx="1676398" cy="1845349"/>
          </a:xfrm>
        </p:grpSpPr>
        <p:sp>
          <p:nvSpPr>
            <p:cNvPr id="391" name="Google Shape;391;p25"/>
            <p:cNvSpPr/>
            <p:nvPr/>
          </p:nvSpPr>
          <p:spPr>
            <a:xfrm>
              <a:off x="3701104" y="2334103"/>
              <a:ext cx="1676398" cy="1587775"/>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A379BB"/>
                </a:solidFill>
                <a:latin typeface="Calibri"/>
                <a:ea typeface="Calibri"/>
                <a:cs typeface="Calibri"/>
                <a:sym typeface="Calibri"/>
              </a:endParaRPr>
            </a:p>
          </p:txBody>
        </p:sp>
        <p:sp>
          <p:nvSpPr>
            <p:cNvPr id="392" name="Google Shape;392;p25"/>
            <p:cNvSpPr/>
            <p:nvPr/>
          </p:nvSpPr>
          <p:spPr>
            <a:xfrm>
              <a:off x="4244584" y="2076529"/>
              <a:ext cx="586880" cy="591740"/>
            </a:xfrm>
            <a:prstGeom prst="ellipse">
              <a:avLst/>
            </a:prstGeom>
            <a:solidFill>
              <a:schemeClr val="accent3"/>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393" name="Google Shape;393;p25"/>
            <p:cNvSpPr txBox="1"/>
            <p:nvPr/>
          </p:nvSpPr>
          <p:spPr>
            <a:xfrm>
              <a:off x="3777302" y="2811208"/>
              <a:ext cx="1521442"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Subscription or Milestone Purchase</a:t>
              </a:r>
              <a:endParaRPr b="0" i="0" sz="1400" u="none" cap="none" strike="noStrike">
                <a:solidFill>
                  <a:srgbClr val="000000"/>
                </a:solidFill>
                <a:latin typeface="Arial"/>
                <a:ea typeface="Arial"/>
                <a:cs typeface="Arial"/>
                <a:sym typeface="Arial"/>
              </a:endParaRPr>
            </a:p>
          </p:txBody>
        </p:sp>
        <p:sp>
          <p:nvSpPr>
            <p:cNvPr id="394" name="Google Shape;394;p25"/>
            <p:cNvSpPr txBox="1"/>
            <p:nvPr/>
          </p:nvSpPr>
          <p:spPr>
            <a:xfrm>
              <a:off x="4373314" y="2139424"/>
              <a:ext cx="32941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Libre Franklin Medium"/>
                  <a:ea typeface="Libre Franklin Medium"/>
                  <a:cs typeface="Libre Franklin Medium"/>
                  <a:sym typeface="Libre Franklin Medium"/>
                </a:rPr>
                <a:t>3</a:t>
              </a:r>
              <a:endParaRPr b="0" i="0" sz="1400" u="none" cap="none" strike="noStrike">
                <a:solidFill>
                  <a:srgbClr val="000000"/>
                </a:solidFill>
                <a:latin typeface="Arial"/>
                <a:ea typeface="Arial"/>
                <a:cs typeface="Arial"/>
                <a:sym typeface="Arial"/>
              </a:endParaRPr>
            </a:p>
          </p:txBody>
        </p:sp>
      </p:grpSp>
      <p:grpSp>
        <p:nvGrpSpPr>
          <p:cNvPr id="395" name="Google Shape;395;p25"/>
          <p:cNvGrpSpPr/>
          <p:nvPr/>
        </p:nvGrpSpPr>
        <p:grpSpPr>
          <a:xfrm>
            <a:off x="849529" y="3810000"/>
            <a:ext cx="1676398" cy="1845348"/>
            <a:chOff x="5456650" y="2076529"/>
            <a:chExt cx="1676398" cy="1845348"/>
          </a:xfrm>
        </p:grpSpPr>
        <p:sp>
          <p:nvSpPr>
            <p:cNvPr id="396" name="Google Shape;396;p25"/>
            <p:cNvSpPr/>
            <p:nvPr/>
          </p:nvSpPr>
          <p:spPr>
            <a:xfrm>
              <a:off x="5456650" y="2334103"/>
              <a:ext cx="1676398" cy="1587774"/>
            </a:xfrm>
            <a:prstGeom prst="rect">
              <a:avLst/>
            </a:prstGeom>
            <a:solidFill>
              <a:srgbClr val="B01B10"/>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A379BB"/>
                </a:solidFill>
                <a:latin typeface="Calibri"/>
                <a:ea typeface="Calibri"/>
                <a:cs typeface="Calibri"/>
                <a:sym typeface="Calibri"/>
              </a:endParaRPr>
            </a:p>
          </p:txBody>
        </p:sp>
        <p:sp>
          <p:nvSpPr>
            <p:cNvPr id="397" name="Google Shape;397;p25"/>
            <p:cNvSpPr/>
            <p:nvPr/>
          </p:nvSpPr>
          <p:spPr>
            <a:xfrm>
              <a:off x="6000130" y="2076529"/>
              <a:ext cx="586880" cy="591740"/>
            </a:xfrm>
            <a:prstGeom prst="ellipse">
              <a:avLst/>
            </a:prstGeom>
            <a:solidFill>
              <a:srgbClr val="B01B10"/>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Open Sans Light"/>
                <a:ea typeface="Open Sans Light"/>
                <a:cs typeface="Open Sans Light"/>
                <a:sym typeface="Open Sans Light"/>
              </a:endParaRPr>
            </a:p>
          </p:txBody>
        </p:sp>
        <p:sp>
          <p:nvSpPr>
            <p:cNvPr id="398" name="Google Shape;398;p25"/>
            <p:cNvSpPr txBox="1"/>
            <p:nvPr/>
          </p:nvSpPr>
          <p:spPr>
            <a:xfrm>
              <a:off x="5521521" y="2810907"/>
              <a:ext cx="1574220" cy="338514"/>
            </a:xfrm>
            <a:prstGeom prst="rect">
              <a:avLst/>
            </a:prstGeom>
            <a:solidFill>
              <a:srgbClr val="B01B1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Calibri"/>
                <a:ea typeface="Calibri"/>
                <a:cs typeface="Calibri"/>
                <a:sym typeface="Calibri"/>
              </a:endParaRPr>
            </a:p>
          </p:txBody>
        </p:sp>
        <p:sp>
          <p:nvSpPr>
            <p:cNvPr id="399" name="Google Shape;399;p25"/>
            <p:cNvSpPr txBox="1"/>
            <p:nvPr/>
          </p:nvSpPr>
          <p:spPr>
            <a:xfrm>
              <a:off x="6128860" y="2139424"/>
              <a:ext cx="329419" cy="461665"/>
            </a:xfrm>
            <a:prstGeom prst="rect">
              <a:avLst/>
            </a:prstGeom>
            <a:solidFill>
              <a:srgbClr val="B01B1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Libre Franklin Medium"/>
                  <a:ea typeface="Libre Franklin Medium"/>
                  <a:cs typeface="Libre Franklin Medium"/>
                  <a:sym typeface="Libre Franklin Medium"/>
                </a:rPr>
                <a:t>4</a:t>
              </a:r>
              <a:endParaRPr b="0" i="0" sz="1400" u="none" cap="none" strike="noStrike">
                <a:solidFill>
                  <a:srgbClr val="000000"/>
                </a:solidFill>
                <a:latin typeface="Arial"/>
                <a:ea typeface="Arial"/>
                <a:cs typeface="Arial"/>
                <a:sym typeface="Arial"/>
              </a:endParaRPr>
            </a:p>
          </p:txBody>
        </p:sp>
      </p:grpSp>
      <p:grpSp>
        <p:nvGrpSpPr>
          <p:cNvPr id="400" name="Google Shape;400;p25"/>
          <p:cNvGrpSpPr/>
          <p:nvPr/>
        </p:nvGrpSpPr>
        <p:grpSpPr>
          <a:xfrm>
            <a:off x="4617543" y="3810000"/>
            <a:ext cx="1676398" cy="1845348"/>
            <a:chOff x="3468277" y="3793452"/>
            <a:chExt cx="1676398" cy="1845348"/>
          </a:xfrm>
        </p:grpSpPr>
        <p:sp>
          <p:nvSpPr>
            <p:cNvPr id="401" name="Google Shape;401;p25"/>
            <p:cNvSpPr/>
            <p:nvPr/>
          </p:nvSpPr>
          <p:spPr>
            <a:xfrm>
              <a:off x="3468277" y="4051026"/>
              <a:ext cx="1676398" cy="1587774"/>
            </a:xfrm>
            <a:prstGeom prst="rect">
              <a:avLst/>
            </a:prstGeom>
            <a:solidFill>
              <a:schemeClr val="accent5"/>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A379BB"/>
                </a:solidFill>
                <a:latin typeface="Calibri"/>
                <a:ea typeface="Calibri"/>
                <a:cs typeface="Calibri"/>
                <a:sym typeface="Calibri"/>
              </a:endParaRPr>
            </a:p>
          </p:txBody>
        </p:sp>
        <p:sp>
          <p:nvSpPr>
            <p:cNvPr id="402" name="Google Shape;402;p25"/>
            <p:cNvSpPr/>
            <p:nvPr/>
          </p:nvSpPr>
          <p:spPr>
            <a:xfrm>
              <a:off x="4011757" y="3793452"/>
              <a:ext cx="586880" cy="591740"/>
            </a:xfrm>
            <a:prstGeom prst="ellipse">
              <a:avLst/>
            </a:prstGeom>
            <a:solidFill>
              <a:schemeClr val="accent5"/>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FFFFFF"/>
                </a:solidFill>
                <a:latin typeface="Open Sans Light"/>
                <a:ea typeface="Open Sans Light"/>
                <a:cs typeface="Open Sans Light"/>
                <a:sym typeface="Open Sans Light"/>
              </a:endParaRPr>
            </a:p>
          </p:txBody>
        </p:sp>
        <p:sp>
          <p:nvSpPr>
            <p:cNvPr id="403" name="Google Shape;403;p25"/>
            <p:cNvSpPr txBox="1"/>
            <p:nvPr/>
          </p:nvSpPr>
          <p:spPr>
            <a:xfrm>
              <a:off x="3544475" y="4531848"/>
              <a:ext cx="1521442" cy="3385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Calibri"/>
                <a:ea typeface="Calibri"/>
                <a:cs typeface="Calibri"/>
                <a:sym typeface="Calibri"/>
              </a:endParaRPr>
            </a:p>
          </p:txBody>
        </p:sp>
        <p:sp>
          <p:nvSpPr>
            <p:cNvPr id="404" name="Google Shape;404;p25"/>
            <p:cNvSpPr txBox="1"/>
            <p:nvPr/>
          </p:nvSpPr>
          <p:spPr>
            <a:xfrm>
              <a:off x="4140487" y="3856347"/>
              <a:ext cx="32941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Libre Franklin Medium"/>
                  <a:ea typeface="Libre Franklin Medium"/>
                  <a:cs typeface="Libre Franklin Medium"/>
                  <a:sym typeface="Libre Franklin Medium"/>
                </a:rPr>
                <a:t>6</a:t>
              </a:r>
              <a:endParaRPr b="0" i="0" sz="1400" u="none" cap="none" strike="noStrike">
                <a:solidFill>
                  <a:srgbClr val="000000"/>
                </a:solidFill>
                <a:latin typeface="Arial"/>
                <a:ea typeface="Arial"/>
                <a:cs typeface="Arial"/>
                <a:sym typeface="Arial"/>
              </a:endParaRPr>
            </a:p>
          </p:txBody>
        </p:sp>
      </p:grpSp>
      <p:grpSp>
        <p:nvGrpSpPr>
          <p:cNvPr id="405" name="Google Shape;405;p25"/>
          <p:cNvGrpSpPr/>
          <p:nvPr/>
        </p:nvGrpSpPr>
        <p:grpSpPr>
          <a:xfrm>
            <a:off x="2694157" y="3787901"/>
            <a:ext cx="3521026" cy="1845348"/>
            <a:chOff x="1764044" y="3793452"/>
            <a:chExt cx="3521026" cy="1845348"/>
          </a:xfrm>
        </p:grpSpPr>
        <p:sp>
          <p:nvSpPr>
            <p:cNvPr id="406" name="Google Shape;406;p25"/>
            <p:cNvSpPr/>
            <p:nvPr/>
          </p:nvSpPr>
          <p:spPr>
            <a:xfrm>
              <a:off x="1764044" y="4051026"/>
              <a:ext cx="1676398" cy="1587774"/>
            </a:xfrm>
            <a:prstGeom prst="rect">
              <a:avLst/>
            </a:prstGeom>
            <a:solidFill>
              <a:srgbClr val="FFA279"/>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Calibri"/>
                  <a:ea typeface="Calibri"/>
                  <a:cs typeface="Calibri"/>
                  <a:sym typeface="Calibri"/>
                </a:rPr>
                <a:t>Duplicating a Requisition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A379BB"/>
                </a:solidFill>
                <a:latin typeface="Calibri"/>
                <a:ea typeface="Calibri"/>
                <a:cs typeface="Calibri"/>
                <a:sym typeface="Calibri"/>
              </a:endParaRPr>
            </a:p>
          </p:txBody>
        </p:sp>
        <p:sp>
          <p:nvSpPr>
            <p:cNvPr id="407" name="Google Shape;407;p25"/>
            <p:cNvSpPr/>
            <p:nvPr/>
          </p:nvSpPr>
          <p:spPr>
            <a:xfrm>
              <a:off x="2307524" y="3793452"/>
              <a:ext cx="586880" cy="591740"/>
            </a:xfrm>
            <a:prstGeom prst="ellipse">
              <a:avLst/>
            </a:prstGeom>
            <a:solidFill>
              <a:srgbClr val="FFA279"/>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FFFFFF"/>
                </a:solidFill>
                <a:latin typeface="Open Sans Light"/>
                <a:ea typeface="Open Sans Light"/>
                <a:cs typeface="Open Sans Light"/>
                <a:sym typeface="Open Sans Light"/>
              </a:endParaRPr>
            </a:p>
          </p:txBody>
        </p:sp>
        <p:sp>
          <p:nvSpPr>
            <p:cNvPr id="408" name="Google Shape;408;p25"/>
            <p:cNvSpPr txBox="1"/>
            <p:nvPr/>
          </p:nvSpPr>
          <p:spPr>
            <a:xfrm>
              <a:off x="3763628" y="4527830"/>
              <a:ext cx="1521442" cy="8925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Calibri"/>
                  <a:ea typeface="Calibri"/>
                  <a:cs typeface="Calibri"/>
                  <a:sym typeface="Calibri"/>
                </a:rPr>
                <a:t>Canceling a Requisition</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Calibri"/>
                <a:ea typeface="Calibri"/>
                <a:cs typeface="Calibri"/>
                <a:sym typeface="Calibri"/>
              </a:endParaRPr>
            </a:p>
          </p:txBody>
        </p:sp>
        <p:sp>
          <p:nvSpPr>
            <p:cNvPr id="409" name="Google Shape;409;p25"/>
            <p:cNvSpPr txBox="1"/>
            <p:nvPr/>
          </p:nvSpPr>
          <p:spPr>
            <a:xfrm>
              <a:off x="2436254" y="3856347"/>
              <a:ext cx="32941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Libre Franklin Medium"/>
                  <a:ea typeface="Libre Franklin Medium"/>
                  <a:cs typeface="Libre Franklin Medium"/>
                  <a:sym typeface="Libre Franklin Medium"/>
                </a:rPr>
                <a:t>5</a:t>
              </a:r>
              <a:endParaRPr b="0" i="0" sz="1400" u="none" cap="none" strike="noStrike">
                <a:solidFill>
                  <a:srgbClr val="000000"/>
                </a:solidFill>
                <a:latin typeface="Arial"/>
                <a:ea typeface="Arial"/>
                <a:cs typeface="Arial"/>
                <a:sym typeface="Arial"/>
              </a:endParaRPr>
            </a:p>
          </p:txBody>
        </p:sp>
      </p:grpSp>
      <p:sp>
        <p:nvSpPr>
          <p:cNvPr id="410" name="Google Shape;410;p25"/>
          <p:cNvSpPr txBox="1"/>
          <p:nvPr/>
        </p:nvSpPr>
        <p:spPr>
          <a:xfrm>
            <a:off x="238125" y="6064311"/>
            <a:ext cx="8955269" cy="609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Each modification type and its corresponding process will be discussed in detail in this lesson.</a:t>
            </a:r>
            <a:endParaRPr b="0" i="0" sz="1400" u="none" cap="none" strike="noStrike">
              <a:solidFill>
                <a:srgbClr val="000000"/>
              </a:solidFill>
              <a:latin typeface="Arial"/>
              <a:ea typeface="Arial"/>
              <a:cs typeface="Arial"/>
              <a:sym typeface="Arial"/>
            </a:endParaRPr>
          </a:p>
        </p:txBody>
      </p:sp>
      <p:grpSp>
        <p:nvGrpSpPr>
          <p:cNvPr id="411" name="Google Shape;411;p25"/>
          <p:cNvGrpSpPr/>
          <p:nvPr/>
        </p:nvGrpSpPr>
        <p:grpSpPr>
          <a:xfrm>
            <a:off x="1850174" y="1858625"/>
            <a:ext cx="1676398" cy="1845348"/>
            <a:chOff x="5223821" y="3793452"/>
            <a:chExt cx="1676398" cy="1845348"/>
          </a:xfrm>
        </p:grpSpPr>
        <p:sp>
          <p:nvSpPr>
            <p:cNvPr id="412" name="Google Shape;412;p25"/>
            <p:cNvSpPr/>
            <p:nvPr/>
          </p:nvSpPr>
          <p:spPr>
            <a:xfrm>
              <a:off x="5223821" y="4051026"/>
              <a:ext cx="1676398" cy="1587774"/>
            </a:xfrm>
            <a:prstGeom prst="rect">
              <a:avLst/>
            </a:prstGeom>
            <a:solidFill>
              <a:srgbClr val="75A439"/>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A379BB"/>
                </a:solidFill>
                <a:latin typeface="Calibri"/>
                <a:ea typeface="Calibri"/>
                <a:cs typeface="Calibri"/>
                <a:sym typeface="Calibri"/>
              </a:endParaRPr>
            </a:p>
          </p:txBody>
        </p:sp>
        <p:sp>
          <p:nvSpPr>
            <p:cNvPr id="413" name="Google Shape;413;p25"/>
            <p:cNvSpPr/>
            <p:nvPr/>
          </p:nvSpPr>
          <p:spPr>
            <a:xfrm>
              <a:off x="5767301" y="3793452"/>
              <a:ext cx="586880" cy="591740"/>
            </a:xfrm>
            <a:prstGeom prst="ellipse">
              <a:avLst/>
            </a:prstGeom>
            <a:solidFill>
              <a:srgbClr val="75A439"/>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1" i="0" sz="2000" u="none" cap="none" strike="noStrike">
                <a:solidFill>
                  <a:srgbClr val="FFFFFF"/>
                </a:solidFill>
                <a:latin typeface="Open Sans Light"/>
                <a:ea typeface="Open Sans Light"/>
                <a:cs typeface="Open Sans Light"/>
                <a:sym typeface="Open Sans Light"/>
              </a:endParaRPr>
            </a:p>
          </p:txBody>
        </p:sp>
        <p:sp>
          <p:nvSpPr>
            <p:cNvPr id="414" name="Google Shape;414;p25"/>
            <p:cNvSpPr txBox="1"/>
            <p:nvPr/>
          </p:nvSpPr>
          <p:spPr>
            <a:xfrm>
              <a:off x="5301299" y="4569401"/>
              <a:ext cx="1521442" cy="338554"/>
            </a:xfrm>
            <a:prstGeom prst="rect">
              <a:avLst/>
            </a:prstGeom>
            <a:solidFill>
              <a:srgbClr val="75A43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Sourcing</a:t>
              </a:r>
              <a:endParaRPr b="0" i="0" sz="1400" u="none" cap="none" strike="noStrike">
                <a:solidFill>
                  <a:srgbClr val="000000"/>
                </a:solidFill>
                <a:latin typeface="Arial"/>
                <a:ea typeface="Arial"/>
                <a:cs typeface="Arial"/>
                <a:sym typeface="Arial"/>
              </a:endParaRPr>
            </a:p>
          </p:txBody>
        </p:sp>
        <p:sp>
          <p:nvSpPr>
            <p:cNvPr id="415" name="Google Shape;415;p25"/>
            <p:cNvSpPr txBox="1"/>
            <p:nvPr/>
          </p:nvSpPr>
          <p:spPr>
            <a:xfrm>
              <a:off x="5896031" y="3856347"/>
              <a:ext cx="329419" cy="461665"/>
            </a:xfrm>
            <a:prstGeom prst="rect">
              <a:avLst/>
            </a:prstGeom>
            <a:solidFill>
              <a:srgbClr val="75A439"/>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Libre Franklin Medium"/>
                  <a:ea typeface="Libre Franklin Medium"/>
                  <a:cs typeface="Libre Franklin Medium"/>
                  <a:sym typeface="Libre Franklin Medium"/>
                </a:rPr>
                <a:t>1</a:t>
              </a:r>
              <a:endParaRPr b="0" i="0" sz="1400" u="none" cap="none" strike="noStrike">
                <a:solidFill>
                  <a:srgbClr val="000000"/>
                </a:solidFill>
                <a:latin typeface="Arial"/>
                <a:ea typeface="Arial"/>
                <a:cs typeface="Arial"/>
                <a:sym typeface="Arial"/>
              </a:endParaRPr>
            </a:p>
          </p:txBody>
        </p:sp>
      </p:grpSp>
      <p:sp>
        <p:nvSpPr>
          <p:cNvPr id="416" name="Google Shape;416;p25"/>
          <p:cNvSpPr/>
          <p:nvPr/>
        </p:nvSpPr>
        <p:spPr>
          <a:xfrm>
            <a:off x="914401" y="4464634"/>
            <a:ext cx="1479254"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Calibri"/>
                <a:ea typeface="Calibri"/>
                <a:cs typeface="Calibri"/>
                <a:sym typeface="Calibri"/>
              </a:rPr>
              <a:t>Modifying Budget Information</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26"/>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Sourcing</a:t>
            </a:r>
            <a:endParaRPr/>
          </a:p>
        </p:txBody>
      </p:sp>
      <p:sp>
        <p:nvSpPr>
          <p:cNvPr id="423" name="Google Shape;423;p26"/>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424" name="Google Shape;424;p26"/>
          <p:cNvSpPr/>
          <p:nvPr/>
        </p:nvSpPr>
        <p:spPr>
          <a:xfrm>
            <a:off x="3200401" y="1605042"/>
            <a:ext cx="5715000" cy="4033757"/>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Requisitioners can perform sourcing (spot bid) for an off-contract requisition if they have sourcing rights and the requisition is within their delegated authority. Sourcing is available once the requisition has been approved.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Please note that a spot bid can only be created off of a requisition. Full solicitations must occur prior to the creation of a requisition. Please refer to the Creating and Awarding Spot Bids training course for additional details.</a:t>
            </a:r>
            <a:endParaRPr b="0" i="0" sz="1400" u="none" cap="none" strike="noStrike">
              <a:solidFill>
                <a:srgbClr val="000000"/>
              </a:solidFill>
              <a:latin typeface="Arial"/>
              <a:ea typeface="Arial"/>
              <a:cs typeface="Arial"/>
              <a:sym typeface="Arial"/>
            </a:endParaRPr>
          </a:p>
        </p:txBody>
      </p:sp>
      <p:grpSp>
        <p:nvGrpSpPr>
          <p:cNvPr id="425" name="Google Shape;425;p26"/>
          <p:cNvGrpSpPr/>
          <p:nvPr/>
        </p:nvGrpSpPr>
        <p:grpSpPr>
          <a:xfrm>
            <a:off x="257217" y="1587410"/>
            <a:ext cx="2688537" cy="4051390"/>
            <a:chOff x="257217" y="1587410"/>
            <a:chExt cx="2688537" cy="3746590"/>
          </a:xfrm>
        </p:grpSpPr>
        <p:sp>
          <p:nvSpPr>
            <p:cNvPr id="426" name="Google Shape;426;p26"/>
            <p:cNvSpPr/>
            <p:nvPr/>
          </p:nvSpPr>
          <p:spPr>
            <a:xfrm>
              <a:off x="1147569" y="1587410"/>
              <a:ext cx="917022" cy="363397"/>
            </a:xfrm>
            <a:custGeom>
              <a:rect b="b" l="l" r="r" t="t"/>
              <a:pathLst>
                <a:path extrusionOk="0" h="138" w="271">
                  <a:moveTo>
                    <a:pt x="263" y="0"/>
                  </a:moveTo>
                  <a:cubicBezTo>
                    <a:pt x="271" y="0"/>
                    <a:pt x="270" y="20"/>
                    <a:pt x="270" y="20"/>
                  </a:cubicBezTo>
                  <a:cubicBezTo>
                    <a:pt x="270" y="138"/>
                    <a:pt x="270" y="138"/>
                    <a:pt x="270" y="138"/>
                  </a:cubicBezTo>
                  <a:cubicBezTo>
                    <a:pt x="1" y="138"/>
                    <a:pt x="1" y="138"/>
                    <a:pt x="1" y="138"/>
                  </a:cubicBezTo>
                  <a:cubicBezTo>
                    <a:pt x="1" y="20"/>
                    <a:pt x="1" y="20"/>
                    <a:pt x="1" y="20"/>
                  </a:cubicBezTo>
                  <a:cubicBezTo>
                    <a:pt x="1" y="20"/>
                    <a:pt x="0" y="0"/>
                    <a:pt x="8" y="0"/>
                  </a:cubicBezTo>
                  <a:lnTo>
                    <a:pt x="263" y="0"/>
                  </a:lnTo>
                  <a:close/>
                </a:path>
              </a:pathLst>
            </a:custGeom>
            <a:solidFill>
              <a:srgbClr val="59595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1"/>
                <a:buFont typeface="Arial"/>
                <a:buNone/>
              </a:pPr>
              <a:r>
                <a:t/>
              </a:r>
              <a:endParaRPr b="0" i="0" sz="1351" u="none" cap="none" strike="noStrike">
                <a:solidFill>
                  <a:schemeClr val="dk1"/>
                </a:solidFill>
                <a:latin typeface="Calibri"/>
                <a:ea typeface="Calibri"/>
                <a:cs typeface="Calibri"/>
                <a:sym typeface="Calibri"/>
              </a:endParaRPr>
            </a:p>
          </p:txBody>
        </p:sp>
        <p:sp>
          <p:nvSpPr>
            <p:cNvPr id="427" name="Google Shape;427;p26"/>
            <p:cNvSpPr/>
            <p:nvPr/>
          </p:nvSpPr>
          <p:spPr>
            <a:xfrm>
              <a:off x="257217" y="1732771"/>
              <a:ext cx="2688537" cy="3601229"/>
            </a:xfrm>
            <a:custGeom>
              <a:rect b="b" l="l" r="r" t="t"/>
              <a:pathLst>
                <a:path extrusionOk="0" h="975" w="679">
                  <a:moveTo>
                    <a:pt x="34" y="0"/>
                  </a:moveTo>
                  <a:cubicBezTo>
                    <a:pt x="15" y="0"/>
                    <a:pt x="0" y="15"/>
                    <a:pt x="0" y="34"/>
                  </a:cubicBezTo>
                  <a:cubicBezTo>
                    <a:pt x="0" y="905"/>
                    <a:pt x="0" y="905"/>
                    <a:pt x="0" y="905"/>
                  </a:cubicBezTo>
                  <a:cubicBezTo>
                    <a:pt x="0" y="924"/>
                    <a:pt x="15" y="939"/>
                    <a:pt x="34" y="939"/>
                  </a:cubicBezTo>
                  <a:cubicBezTo>
                    <a:pt x="260" y="939"/>
                    <a:pt x="260" y="939"/>
                    <a:pt x="260" y="939"/>
                  </a:cubicBezTo>
                  <a:cubicBezTo>
                    <a:pt x="278" y="939"/>
                    <a:pt x="304" y="949"/>
                    <a:pt x="317" y="962"/>
                  </a:cubicBezTo>
                  <a:cubicBezTo>
                    <a:pt x="329" y="975"/>
                    <a:pt x="350" y="975"/>
                    <a:pt x="362" y="962"/>
                  </a:cubicBezTo>
                  <a:cubicBezTo>
                    <a:pt x="375" y="949"/>
                    <a:pt x="401" y="939"/>
                    <a:pt x="419" y="939"/>
                  </a:cubicBezTo>
                  <a:cubicBezTo>
                    <a:pt x="645" y="939"/>
                    <a:pt x="645" y="939"/>
                    <a:pt x="645" y="939"/>
                  </a:cubicBezTo>
                  <a:cubicBezTo>
                    <a:pt x="664" y="939"/>
                    <a:pt x="679" y="924"/>
                    <a:pt x="679" y="905"/>
                  </a:cubicBezTo>
                  <a:cubicBezTo>
                    <a:pt x="679" y="34"/>
                    <a:pt x="679" y="34"/>
                    <a:pt x="679" y="34"/>
                  </a:cubicBezTo>
                  <a:cubicBezTo>
                    <a:pt x="679" y="15"/>
                    <a:pt x="664" y="0"/>
                    <a:pt x="645" y="0"/>
                  </a:cubicBezTo>
                  <a:lnTo>
                    <a:pt x="34" y="0"/>
                  </a:ln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1"/>
                <a:buFont typeface="Arial"/>
                <a:buNone/>
              </a:pPr>
              <a:r>
                <a:t/>
              </a:r>
              <a:endParaRPr b="0" i="0" sz="1351" u="none" cap="none" strike="noStrike">
                <a:solidFill>
                  <a:schemeClr val="dk1"/>
                </a:solidFill>
                <a:latin typeface="Calibri"/>
                <a:ea typeface="Calibri"/>
                <a:cs typeface="Calibri"/>
                <a:sym typeface="Calibri"/>
              </a:endParaRPr>
            </a:p>
          </p:txBody>
        </p:sp>
        <p:sp>
          <p:nvSpPr>
            <p:cNvPr id="428" name="Google Shape;428;p26"/>
            <p:cNvSpPr/>
            <p:nvPr/>
          </p:nvSpPr>
          <p:spPr>
            <a:xfrm>
              <a:off x="1118715" y="1603716"/>
              <a:ext cx="965540" cy="745490"/>
            </a:xfrm>
            <a:custGeom>
              <a:rect b="b" l="l" r="r" t="t"/>
              <a:pathLst>
                <a:path extrusionOk="0" h="218" w="255">
                  <a:moveTo>
                    <a:pt x="255" y="0"/>
                  </a:moveTo>
                  <a:cubicBezTo>
                    <a:pt x="0" y="0"/>
                    <a:pt x="0" y="0"/>
                    <a:pt x="0" y="0"/>
                  </a:cubicBezTo>
                  <a:cubicBezTo>
                    <a:pt x="8" y="0"/>
                    <a:pt x="7" y="20"/>
                    <a:pt x="7" y="20"/>
                  </a:cubicBezTo>
                  <a:cubicBezTo>
                    <a:pt x="7" y="184"/>
                    <a:pt x="7" y="184"/>
                    <a:pt x="7" y="184"/>
                  </a:cubicBezTo>
                  <a:cubicBezTo>
                    <a:pt x="7" y="203"/>
                    <a:pt x="22" y="218"/>
                    <a:pt x="41" y="218"/>
                  </a:cubicBezTo>
                  <a:cubicBezTo>
                    <a:pt x="214" y="218"/>
                    <a:pt x="214" y="218"/>
                    <a:pt x="214" y="218"/>
                  </a:cubicBezTo>
                  <a:cubicBezTo>
                    <a:pt x="233" y="218"/>
                    <a:pt x="248" y="203"/>
                    <a:pt x="248" y="184"/>
                  </a:cubicBezTo>
                  <a:cubicBezTo>
                    <a:pt x="248" y="20"/>
                    <a:pt x="248" y="20"/>
                    <a:pt x="248" y="20"/>
                  </a:cubicBezTo>
                  <a:cubicBezTo>
                    <a:pt x="248" y="20"/>
                    <a:pt x="247" y="0"/>
                    <a:pt x="255" y="0"/>
                  </a:cubicBezTo>
                  <a:close/>
                </a:path>
              </a:pathLst>
            </a:custGeom>
            <a:gradFill>
              <a:gsLst>
                <a:gs pos="0">
                  <a:srgbClr val="BFBFBF"/>
                </a:gs>
                <a:gs pos="13000">
                  <a:srgbClr val="F2F2F2"/>
                </a:gs>
                <a:gs pos="100000">
                  <a:srgbClr val="F2F2F2"/>
                </a:gs>
              </a:gsLst>
              <a:lin ang="5400000" scaled="0"/>
            </a:gradFill>
            <a:ln>
              <a:noFill/>
            </a:ln>
            <a:effectLst>
              <a:outerShdw blurRad="50800" rotWithShape="0" algn="t" dir="5400000" dist="38100">
                <a:srgbClr val="000000">
                  <a:alpha val="4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1"/>
                <a:buFont typeface="Arial"/>
                <a:buNone/>
              </a:pPr>
              <a:r>
                <a:t/>
              </a:r>
              <a:endParaRPr b="0" i="0" sz="1351" u="none" cap="none" strike="noStrike">
                <a:solidFill>
                  <a:schemeClr val="dk1"/>
                </a:solidFill>
                <a:latin typeface="Calibri"/>
                <a:ea typeface="Calibri"/>
                <a:cs typeface="Calibri"/>
                <a:sym typeface="Calibri"/>
              </a:endParaRPr>
            </a:p>
          </p:txBody>
        </p:sp>
        <p:sp>
          <p:nvSpPr>
            <p:cNvPr id="429" name="Google Shape;429;p26"/>
            <p:cNvSpPr/>
            <p:nvPr/>
          </p:nvSpPr>
          <p:spPr>
            <a:xfrm>
              <a:off x="1240286" y="1773387"/>
              <a:ext cx="664264" cy="500944"/>
            </a:xfrm>
            <a:custGeom>
              <a:rect b="b" l="l" r="r" t="t"/>
              <a:pathLst>
                <a:path extrusionOk="0" h="520" w="695">
                  <a:moveTo>
                    <a:pt x="552" y="141"/>
                  </a:moveTo>
                  <a:lnTo>
                    <a:pt x="552" y="141"/>
                  </a:lnTo>
                  <a:cubicBezTo>
                    <a:pt x="526" y="141"/>
                    <a:pt x="505" y="120"/>
                    <a:pt x="505" y="94"/>
                  </a:cubicBezTo>
                  <a:cubicBezTo>
                    <a:pt x="505" y="68"/>
                    <a:pt x="526" y="47"/>
                    <a:pt x="552" y="47"/>
                  </a:cubicBezTo>
                  <a:cubicBezTo>
                    <a:pt x="578" y="47"/>
                    <a:pt x="599" y="68"/>
                    <a:pt x="599" y="94"/>
                  </a:cubicBezTo>
                  <a:cubicBezTo>
                    <a:pt x="599" y="120"/>
                    <a:pt x="578" y="141"/>
                    <a:pt x="552" y="141"/>
                  </a:cubicBezTo>
                  <a:close/>
                  <a:moveTo>
                    <a:pt x="495" y="261"/>
                  </a:moveTo>
                  <a:lnTo>
                    <a:pt x="495" y="261"/>
                  </a:lnTo>
                  <a:cubicBezTo>
                    <a:pt x="469" y="261"/>
                    <a:pt x="448" y="239"/>
                    <a:pt x="448" y="213"/>
                  </a:cubicBezTo>
                  <a:cubicBezTo>
                    <a:pt x="448" y="187"/>
                    <a:pt x="469" y="166"/>
                    <a:pt x="495" y="166"/>
                  </a:cubicBezTo>
                  <a:cubicBezTo>
                    <a:pt x="521" y="166"/>
                    <a:pt x="542" y="187"/>
                    <a:pt x="542" y="213"/>
                  </a:cubicBezTo>
                  <a:cubicBezTo>
                    <a:pt x="542" y="239"/>
                    <a:pt x="521" y="261"/>
                    <a:pt x="495" y="261"/>
                  </a:cubicBezTo>
                  <a:close/>
                  <a:moveTo>
                    <a:pt x="380" y="94"/>
                  </a:moveTo>
                  <a:lnTo>
                    <a:pt x="380" y="94"/>
                  </a:lnTo>
                  <a:cubicBezTo>
                    <a:pt x="380" y="68"/>
                    <a:pt x="402" y="47"/>
                    <a:pt x="428" y="47"/>
                  </a:cubicBezTo>
                  <a:cubicBezTo>
                    <a:pt x="454" y="47"/>
                    <a:pt x="475" y="68"/>
                    <a:pt x="475" y="94"/>
                  </a:cubicBezTo>
                  <a:cubicBezTo>
                    <a:pt x="475" y="120"/>
                    <a:pt x="454" y="141"/>
                    <a:pt x="428" y="141"/>
                  </a:cubicBezTo>
                  <a:cubicBezTo>
                    <a:pt x="402" y="141"/>
                    <a:pt x="380" y="120"/>
                    <a:pt x="380" y="94"/>
                  </a:cubicBezTo>
                  <a:close/>
                  <a:moveTo>
                    <a:pt x="369" y="261"/>
                  </a:moveTo>
                  <a:lnTo>
                    <a:pt x="369" y="261"/>
                  </a:lnTo>
                  <a:cubicBezTo>
                    <a:pt x="343" y="261"/>
                    <a:pt x="322" y="239"/>
                    <a:pt x="322" y="213"/>
                  </a:cubicBezTo>
                  <a:cubicBezTo>
                    <a:pt x="322" y="187"/>
                    <a:pt x="343" y="166"/>
                    <a:pt x="369" y="166"/>
                  </a:cubicBezTo>
                  <a:cubicBezTo>
                    <a:pt x="395" y="166"/>
                    <a:pt x="417" y="187"/>
                    <a:pt x="417" y="213"/>
                  </a:cubicBezTo>
                  <a:cubicBezTo>
                    <a:pt x="417" y="239"/>
                    <a:pt x="395" y="261"/>
                    <a:pt x="369" y="261"/>
                  </a:cubicBezTo>
                  <a:close/>
                  <a:moveTo>
                    <a:pt x="256" y="94"/>
                  </a:moveTo>
                  <a:lnTo>
                    <a:pt x="256" y="94"/>
                  </a:lnTo>
                  <a:cubicBezTo>
                    <a:pt x="256" y="68"/>
                    <a:pt x="277" y="47"/>
                    <a:pt x="303" y="47"/>
                  </a:cubicBezTo>
                  <a:cubicBezTo>
                    <a:pt x="329" y="47"/>
                    <a:pt x="350" y="68"/>
                    <a:pt x="350" y="94"/>
                  </a:cubicBezTo>
                  <a:cubicBezTo>
                    <a:pt x="350" y="120"/>
                    <a:pt x="329" y="141"/>
                    <a:pt x="303" y="141"/>
                  </a:cubicBezTo>
                  <a:cubicBezTo>
                    <a:pt x="277" y="141"/>
                    <a:pt x="256" y="120"/>
                    <a:pt x="256" y="94"/>
                  </a:cubicBezTo>
                  <a:close/>
                  <a:moveTo>
                    <a:pt x="660" y="4"/>
                  </a:moveTo>
                  <a:lnTo>
                    <a:pt x="660" y="4"/>
                  </a:lnTo>
                  <a:lnTo>
                    <a:pt x="207" y="3"/>
                  </a:lnTo>
                  <a:cubicBezTo>
                    <a:pt x="207" y="3"/>
                    <a:pt x="169" y="0"/>
                    <a:pt x="185" y="52"/>
                  </a:cubicBezTo>
                  <a:lnTo>
                    <a:pt x="244" y="279"/>
                  </a:lnTo>
                  <a:cubicBezTo>
                    <a:pt x="244" y="279"/>
                    <a:pt x="251" y="296"/>
                    <a:pt x="273" y="297"/>
                  </a:cubicBezTo>
                  <a:lnTo>
                    <a:pt x="602" y="298"/>
                  </a:lnTo>
                  <a:cubicBezTo>
                    <a:pt x="602" y="298"/>
                    <a:pt x="624" y="301"/>
                    <a:pt x="630" y="266"/>
                  </a:cubicBezTo>
                  <a:lnTo>
                    <a:pt x="685" y="33"/>
                  </a:lnTo>
                  <a:cubicBezTo>
                    <a:pt x="685" y="33"/>
                    <a:pt x="695" y="3"/>
                    <a:pt x="660" y="4"/>
                  </a:cubicBezTo>
                  <a:close/>
                  <a:moveTo>
                    <a:pt x="612" y="326"/>
                  </a:moveTo>
                  <a:lnTo>
                    <a:pt x="612" y="326"/>
                  </a:lnTo>
                  <a:lnTo>
                    <a:pt x="228" y="326"/>
                  </a:lnTo>
                  <a:lnTo>
                    <a:pt x="149" y="19"/>
                  </a:lnTo>
                  <a:cubicBezTo>
                    <a:pt x="144" y="5"/>
                    <a:pt x="133" y="6"/>
                    <a:pt x="133" y="6"/>
                  </a:cubicBezTo>
                  <a:lnTo>
                    <a:pt x="11" y="6"/>
                  </a:lnTo>
                  <a:cubicBezTo>
                    <a:pt x="1" y="7"/>
                    <a:pt x="0" y="11"/>
                    <a:pt x="0" y="19"/>
                  </a:cubicBezTo>
                  <a:cubicBezTo>
                    <a:pt x="0" y="32"/>
                    <a:pt x="10" y="33"/>
                    <a:pt x="10" y="33"/>
                  </a:cubicBezTo>
                  <a:lnTo>
                    <a:pt x="90" y="33"/>
                  </a:lnTo>
                  <a:cubicBezTo>
                    <a:pt x="93" y="33"/>
                    <a:pt x="99" y="34"/>
                    <a:pt x="103" y="47"/>
                  </a:cubicBezTo>
                  <a:lnTo>
                    <a:pt x="190" y="384"/>
                  </a:lnTo>
                  <a:lnTo>
                    <a:pt x="612" y="384"/>
                  </a:lnTo>
                  <a:cubicBezTo>
                    <a:pt x="612" y="384"/>
                    <a:pt x="627" y="384"/>
                    <a:pt x="627" y="371"/>
                  </a:cubicBezTo>
                  <a:lnTo>
                    <a:pt x="627" y="337"/>
                  </a:lnTo>
                  <a:cubicBezTo>
                    <a:pt x="627" y="324"/>
                    <a:pt x="612" y="326"/>
                    <a:pt x="612" y="326"/>
                  </a:cubicBezTo>
                  <a:close/>
                  <a:moveTo>
                    <a:pt x="530" y="412"/>
                  </a:moveTo>
                  <a:lnTo>
                    <a:pt x="530" y="412"/>
                  </a:lnTo>
                  <a:cubicBezTo>
                    <a:pt x="500" y="412"/>
                    <a:pt x="476" y="437"/>
                    <a:pt x="476" y="466"/>
                  </a:cubicBezTo>
                  <a:cubicBezTo>
                    <a:pt x="476" y="496"/>
                    <a:pt x="500" y="520"/>
                    <a:pt x="530" y="520"/>
                  </a:cubicBezTo>
                  <a:cubicBezTo>
                    <a:pt x="560" y="520"/>
                    <a:pt x="584" y="496"/>
                    <a:pt x="584" y="466"/>
                  </a:cubicBezTo>
                  <a:cubicBezTo>
                    <a:pt x="584" y="437"/>
                    <a:pt x="560" y="412"/>
                    <a:pt x="530" y="412"/>
                  </a:cubicBezTo>
                  <a:close/>
                  <a:moveTo>
                    <a:pt x="286" y="412"/>
                  </a:moveTo>
                  <a:lnTo>
                    <a:pt x="286" y="412"/>
                  </a:lnTo>
                  <a:cubicBezTo>
                    <a:pt x="257" y="412"/>
                    <a:pt x="232" y="437"/>
                    <a:pt x="232" y="466"/>
                  </a:cubicBezTo>
                  <a:cubicBezTo>
                    <a:pt x="232" y="496"/>
                    <a:pt x="257" y="520"/>
                    <a:pt x="286" y="520"/>
                  </a:cubicBezTo>
                  <a:cubicBezTo>
                    <a:pt x="316" y="520"/>
                    <a:pt x="340" y="496"/>
                    <a:pt x="340" y="466"/>
                  </a:cubicBezTo>
                  <a:cubicBezTo>
                    <a:pt x="340" y="437"/>
                    <a:pt x="316" y="412"/>
                    <a:pt x="286" y="412"/>
                  </a:cubicBezTo>
                  <a:close/>
                </a:path>
              </a:pathLst>
            </a:custGeom>
            <a:solidFill>
              <a:srgbClr val="00285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grpSp>
      <p:graphicFrame>
        <p:nvGraphicFramePr>
          <p:cNvPr id="430" name="Google Shape;430;p26"/>
          <p:cNvGraphicFramePr/>
          <p:nvPr/>
        </p:nvGraphicFramePr>
        <p:xfrm>
          <a:off x="257217" y="2403386"/>
          <a:ext cx="3000000" cy="3000000"/>
        </p:xfrm>
        <a:graphic>
          <a:graphicData uri="http://schemas.openxmlformats.org/drawingml/2006/table">
            <a:tbl>
              <a:tblPr bandRow="1" firstRow="1">
                <a:noFill/>
                <a:tableStyleId>{16A26ED2-0FDF-4B19-8A29-BA4871EEDDE1}</a:tableStyleId>
              </a:tblPr>
              <a:tblGrid>
                <a:gridCol w="2688525"/>
              </a:tblGrid>
              <a:tr h="379450">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chemeClr val="lt1"/>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r>
              <a:tr h="3794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Sourcing</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2857"/>
                    </a:solidFill>
                  </a:tcPr>
                </a:tc>
              </a:tr>
              <a:tr h="3794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Creating an Open Order</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794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Subscription or Milestone Purchase</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861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Entering  Budget Information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86150">
                <a:tc>
                  <a:txBody>
                    <a:bodyPr/>
                    <a:lstStyle/>
                    <a:p>
                      <a:pPr indent="0" lvl="0" marL="0" marR="0" rtl="0" algn="ctr">
                        <a:lnSpc>
                          <a:spcPct val="100000"/>
                        </a:lnSpc>
                        <a:spcBef>
                          <a:spcPts val="0"/>
                        </a:spcBef>
                        <a:spcAft>
                          <a:spcPts val="0"/>
                        </a:spcAft>
                        <a:buClr>
                          <a:schemeClr val="lt1"/>
                        </a:buClr>
                        <a:buSzPts val="1400"/>
                        <a:buFont typeface="Calibri"/>
                        <a:buNone/>
                      </a:pPr>
                      <a:r>
                        <a:rPr b="1" lang="en-US" sz="1400" u="none" cap="none" strike="noStrike">
                          <a:solidFill>
                            <a:schemeClr val="lt1"/>
                          </a:solidFill>
                          <a:latin typeface="Calibri"/>
                          <a:ea typeface="Calibri"/>
                          <a:cs typeface="Calibri"/>
                          <a:sym typeface="Calibri"/>
                        </a:rPr>
                        <a:t>Duplicating a Requisition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861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Cancelling a Requisition</a:t>
                      </a:r>
                      <a:endParaRPr b="1" sz="1400" u="none" cap="none" strike="noStrike">
                        <a:solidFill>
                          <a:schemeClr val="lt1"/>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28"/>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Creating an Open Order</a:t>
            </a:r>
            <a:endParaRPr/>
          </a:p>
        </p:txBody>
      </p:sp>
      <p:sp>
        <p:nvSpPr>
          <p:cNvPr id="437" name="Google Shape;437;p28"/>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438" name="Google Shape;438;p28"/>
          <p:cNvSpPr/>
          <p:nvPr/>
        </p:nvSpPr>
        <p:spPr>
          <a:xfrm>
            <a:off x="3200401" y="1066800"/>
            <a:ext cx="5715000" cy="5366084"/>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Overview: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Creating an open order allows requisitioners to generate multiple order “releases”, without recreating a new purchase requisition each time.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The released amounts will create purchase orders that are sent to the supplier. Suppliers will only see information on the purchase order, not all approved quantities in the requisition. In addition, nothing is encumbered until the PO is sent to the supplier, meaning the full amount on the requisition is not encumbered.</a:t>
            </a:r>
            <a:endParaRPr b="0" i="0" sz="1600" u="none" cap="none" strike="noStrike">
              <a:solidFill>
                <a:srgbClr val="000000"/>
              </a:solidFill>
              <a:latin typeface="Calibri"/>
              <a:ea typeface="Calibri"/>
              <a:cs typeface="Calibri"/>
              <a:sym typeface="Calibri"/>
            </a:endParaRPr>
          </a:p>
        </p:txBody>
      </p:sp>
      <p:grpSp>
        <p:nvGrpSpPr>
          <p:cNvPr id="439" name="Google Shape;439;p28"/>
          <p:cNvGrpSpPr/>
          <p:nvPr/>
        </p:nvGrpSpPr>
        <p:grpSpPr>
          <a:xfrm>
            <a:off x="257217" y="1587410"/>
            <a:ext cx="2688537" cy="4051390"/>
            <a:chOff x="257217" y="1587410"/>
            <a:chExt cx="2688537" cy="3746590"/>
          </a:xfrm>
        </p:grpSpPr>
        <p:sp>
          <p:nvSpPr>
            <p:cNvPr id="440" name="Google Shape;440;p28"/>
            <p:cNvSpPr/>
            <p:nvPr/>
          </p:nvSpPr>
          <p:spPr>
            <a:xfrm>
              <a:off x="1147569" y="1587410"/>
              <a:ext cx="917022" cy="363397"/>
            </a:xfrm>
            <a:custGeom>
              <a:rect b="b" l="l" r="r" t="t"/>
              <a:pathLst>
                <a:path extrusionOk="0" h="138" w="271">
                  <a:moveTo>
                    <a:pt x="263" y="0"/>
                  </a:moveTo>
                  <a:cubicBezTo>
                    <a:pt x="271" y="0"/>
                    <a:pt x="270" y="20"/>
                    <a:pt x="270" y="20"/>
                  </a:cubicBezTo>
                  <a:cubicBezTo>
                    <a:pt x="270" y="138"/>
                    <a:pt x="270" y="138"/>
                    <a:pt x="270" y="138"/>
                  </a:cubicBezTo>
                  <a:cubicBezTo>
                    <a:pt x="1" y="138"/>
                    <a:pt x="1" y="138"/>
                    <a:pt x="1" y="138"/>
                  </a:cubicBezTo>
                  <a:cubicBezTo>
                    <a:pt x="1" y="20"/>
                    <a:pt x="1" y="20"/>
                    <a:pt x="1" y="20"/>
                  </a:cubicBezTo>
                  <a:cubicBezTo>
                    <a:pt x="1" y="20"/>
                    <a:pt x="0" y="0"/>
                    <a:pt x="8" y="0"/>
                  </a:cubicBezTo>
                  <a:lnTo>
                    <a:pt x="263" y="0"/>
                  </a:lnTo>
                  <a:close/>
                </a:path>
              </a:pathLst>
            </a:custGeom>
            <a:solidFill>
              <a:srgbClr val="59595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1"/>
                <a:buFont typeface="Arial"/>
                <a:buNone/>
              </a:pPr>
              <a:r>
                <a:t/>
              </a:r>
              <a:endParaRPr b="0" i="0" sz="1351" u="none" cap="none" strike="noStrike">
                <a:solidFill>
                  <a:schemeClr val="dk1"/>
                </a:solidFill>
                <a:latin typeface="Calibri"/>
                <a:ea typeface="Calibri"/>
                <a:cs typeface="Calibri"/>
                <a:sym typeface="Calibri"/>
              </a:endParaRPr>
            </a:p>
          </p:txBody>
        </p:sp>
        <p:sp>
          <p:nvSpPr>
            <p:cNvPr id="441" name="Google Shape;441;p28"/>
            <p:cNvSpPr/>
            <p:nvPr/>
          </p:nvSpPr>
          <p:spPr>
            <a:xfrm>
              <a:off x="257217" y="1732771"/>
              <a:ext cx="2688537" cy="3601229"/>
            </a:xfrm>
            <a:custGeom>
              <a:rect b="b" l="l" r="r" t="t"/>
              <a:pathLst>
                <a:path extrusionOk="0" h="975" w="679">
                  <a:moveTo>
                    <a:pt x="34" y="0"/>
                  </a:moveTo>
                  <a:cubicBezTo>
                    <a:pt x="15" y="0"/>
                    <a:pt x="0" y="15"/>
                    <a:pt x="0" y="34"/>
                  </a:cubicBezTo>
                  <a:cubicBezTo>
                    <a:pt x="0" y="905"/>
                    <a:pt x="0" y="905"/>
                    <a:pt x="0" y="905"/>
                  </a:cubicBezTo>
                  <a:cubicBezTo>
                    <a:pt x="0" y="924"/>
                    <a:pt x="15" y="939"/>
                    <a:pt x="34" y="939"/>
                  </a:cubicBezTo>
                  <a:cubicBezTo>
                    <a:pt x="260" y="939"/>
                    <a:pt x="260" y="939"/>
                    <a:pt x="260" y="939"/>
                  </a:cubicBezTo>
                  <a:cubicBezTo>
                    <a:pt x="278" y="939"/>
                    <a:pt x="304" y="949"/>
                    <a:pt x="317" y="962"/>
                  </a:cubicBezTo>
                  <a:cubicBezTo>
                    <a:pt x="329" y="975"/>
                    <a:pt x="350" y="975"/>
                    <a:pt x="362" y="962"/>
                  </a:cubicBezTo>
                  <a:cubicBezTo>
                    <a:pt x="375" y="949"/>
                    <a:pt x="401" y="939"/>
                    <a:pt x="419" y="939"/>
                  </a:cubicBezTo>
                  <a:cubicBezTo>
                    <a:pt x="645" y="939"/>
                    <a:pt x="645" y="939"/>
                    <a:pt x="645" y="939"/>
                  </a:cubicBezTo>
                  <a:cubicBezTo>
                    <a:pt x="664" y="939"/>
                    <a:pt x="679" y="924"/>
                    <a:pt x="679" y="905"/>
                  </a:cubicBezTo>
                  <a:cubicBezTo>
                    <a:pt x="679" y="34"/>
                    <a:pt x="679" y="34"/>
                    <a:pt x="679" y="34"/>
                  </a:cubicBezTo>
                  <a:cubicBezTo>
                    <a:pt x="679" y="15"/>
                    <a:pt x="664" y="0"/>
                    <a:pt x="645" y="0"/>
                  </a:cubicBezTo>
                  <a:lnTo>
                    <a:pt x="34" y="0"/>
                  </a:ln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1"/>
                <a:buFont typeface="Arial"/>
                <a:buNone/>
              </a:pPr>
              <a:r>
                <a:t/>
              </a:r>
              <a:endParaRPr b="0" i="0" sz="1351" u="none" cap="none" strike="noStrike">
                <a:solidFill>
                  <a:schemeClr val="dk1"/>
                </a:solidFill>
                <a:latin typeface="Calibri"/>
                <a:ea typeface="Calibri"/>
                <a:cs typeface="Calibri"/>
                <a:sym typeface="Calibri"/>
              </a:endParaRPr>
            </a:p>
          </p:txBody>
        </p:sp>
        <p:sp>
          <p:nvSpPr>
            <p:cNvPr id="442" name="Google Shape;442;p28"/>
            <p:cNvSpPr/>
            <p:nvPr/>
          </p:nvSpPr>
          <p:spPr>
            <a:xfrm>
              <a:off x="1118715" y="1603716"/>
              <a:ext cx="965540" cy="745490"/>
            </a:xfrm>
            <a:custGeom>
              <a:rect b="b" l="l" r="r" t="t"/>
              <a:pathLst>
                <a:path extrusionOk="0" h="218" w="255">
                  <a:moveTo>
                    <a:pt x="255" y="0"/>
                  </a:moveTo>
                  <a:cubicBezTo>
                    <a:pt x="0" y="0"/>
                    <a:pt x="0" y="0"/>
                    <a:pt x="0" y="0"/>
                  </a:cubicBezTo>
                  <a:cubicBezTo>
                    <a:pt x="8" y="0"/>
                    <a:pt x="7" y="20"/>
                    <a:pt x="7" y="20"/>
                  </a:cubicBezTo>
                  <a:cubicBezTo>
                    <a:pt x="7" y="184"/>
                    <a:pt x="7" y="184"/>
                    <a:pt x="7" y="184"/>
                  </a:cubicBezTo>
                  <a:cubicBezTo>
                    <a:pt x="7" y="203"/>
                    <a:pt x="22" y="218"/>
                    <a:pt x="41" y="218"/>
                  </a:cubicBezTo>
                  <a:cubicBezTo>
                    <a:pt x="214" y="218"/>
                    <a:pt x="214" y="218"/>
                    <a:pt x="214" y="218"/>
                  </a:cubicBezTo>
                  <a:cubicBezTo>
                    <a:pt x="233" y="218"/>
                    <a:pt x="248" y="203"/>
                    <a:pt x="248" y="184"/>
                  </a:cubicBezTo>
                  <a:cubicBezTo>
                    <a:pt x="248" y="20"/>
                    <a:pt x="248" y="20"/>
                    <a:pt x="248" y="20"/>
                  </a:cubicBezTo>
                  <a:cubicBezTo>
                    <a:pt x="248" y="20"/>
                    <a:pt x="247" y="0"/>
                    <a:pt x="255" y="0"/>
                  </a:cubicBezTo>
                  <a:close/>
                </a:path>
              </a:pathLst>
            </a:custGeom>
            <a:gradFill>
              <a:gsLst>
                <a:gs pos="0">
                  <a:srgbClr val="BFBFBF"/>
                </a:gs>
                <a:gs pos="13000">
                  <a:srgbClr val="F2F2F2"/>
                </a:gs>
                <a:gs pos="100000">
                  <a:srgbClr val="F2F2F2"/>
                </a:gs>
              </a:gsLst>
              <a:lin ang="5400000" scaled="0"/>
            </a:gradFill>
            <a:ln>
              <a:noFill/>
            </a:ln>
            <a:effectLst>
              <a:outerShdw blurRad="50800" rotWithShape="0" algn="t" dir="5400000" dist="38100">
                <a:srgbClr val="000000">
                  <a:alpha val="4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1"/>
                <a:buFont typeface="Arial"/>
                <a:buNone/>
              </a:pPr>
              <a:r>
                <a:t/>
              </a:r>
              <a:endParaRPr b="0" i="0" sz="1351" u="none" cap="none" strike="noStrike">
                <a:solidFill>
                  <a:schemeClr val="dk1"/>
                </a:solidFill>
                <a:latin typeface="Calibri"/>
                <a:ea typeface="Calibri"/>
                <a:cs typeface="Calibri"/>
                <a:sym typeface="Calibri"/>
              </a:endParaRPr>
            </a:p>
          </p:txBody>
        </p:sp>
        <p:sp>
          <p:nvSpPr>
            <p:cNvPr id="443" name="Google Shape;443;p28"/>
            <p:cNvSpPr/>
            <p:nvPr/>
          </p:nvSpPr>
          <p:spPr>
            <a:xfrm>
              <a:off x="1240286" y="1773387"/>
              <a:ext cx="664264" cy="500944"/>
            </a:xfrm>
            <a:custGeom>
              <a:rect b="b" l="l" r="r" t="t"/>
              <a:pathLst>
                <a:path extrusionOk="0" h="520" w="695">
                  <a:moveTo>
                    <a:pt x="552" y="141"/>
                  </a:moveTo>
                  <a:lnTo>
                    <a:pt x="552" y="141"/>
                  </a:lnTo>
                  <a:cubicBezTo>
                    <a:pt x="526" y="141"/>
                    <a:pt x="505" y="120"/>
                    <a:pt x="505" y="94"/>
                  </a:cubicBezTo>
                  <a:cubicBezTo>
                    <a:pt x="505" y="68"/>
                    <a:pt x="526" y="47"/>
                    <a:pt x="552" y="47"/>
                  </a:cubicBezTo>
                  <a:cubicBezTo>
                    <a:pt x="578" y="47"/>
                    <a:pt x="599" y="68"/>
                    <a:pt x="599" y="94"/>
                  </a:cubicBezTo>
                  <a:cubicBezTo>
                    <a:pt x="599" y="120"/>
                    <a:pt x="578" y="141"/>
                    <a:pt x="552" y="141"/>
                  </a:cubicBezTo>
                  <a:close/>
                  <a:moveTo>
                    <a:pt x="495" y="261"/>
                  </a:moveTo>
                  <a:lnTo>
                    <a:pt x="495" y="261"/>
                  </a:lnTo>
                  <a:cubicBezTo>
                    <a:pt x="469" y="261"/>
                    <a:pt x="448" y="239"/>
                    <a:pt x="448" y="213"/>
                  </a:cubicBezTo>
                  <a:cubicBezTo>
                    <a:pt x="448" y="187"/>
                    <a:pt x="469" y="166"/>
                    <a:pt x="495" y="166"/>
                  </a:cubicBezTo>
                  <a:cubicBezTo>
                    <a:pt x="521" y="166"/>
                    <a:pt x="542" y="187"/>
                    <a:pt x="542" y="213"/>
                  </a:cubicBezTo>
                  <a:cubicBezTo>
                    <a:pt x="542" y="239"/>
                    <a:pt x="521" y="261"/>
                    <a:pt x="495" y="261"/>
                  </a:cubicBezTo>
                  <a:close/>
                  <a:moveTo>
                    <a:pt x="380" y="94"/>
                  </a:moveTo>
                  <a:lnTo>
                    <a:pt x="380" y="94"/>
                  </a:lnTo>
                  <a:cubicBezTo>
                    <a:pt x="380" y="68"/>
                    <a:pt x="402" y="47"/>
                    <a:pt x="428" y="47"/>
                  </a:cubicBezTo>
                  <a:cubicBezTo>
                    <a:pt x="454" y="47"/>
                    <a:pt x="475" y="68"/>
                    <a:pt x="475" y="94"/>
                  </a:cubicBezTo>
                  <a:cubicBezTo>
                    <a:pt x="475" y="120"/>
                    <a:pt x="454" y="141"/>
                    <a:pt x="428" y="141"/>
                  </a:cubicBezTo>
                  <a:cubicBezTo>
                    <a:pt x="402" y="141"/>
                    <a:pt x="380" y="120"/>
                    <a:pt x="380" y="94"/>
                  </a:cubicBezTo>
                  <a:close/>
                  <a:moveTo>
                    <a:pt x="369" y="261"/>
                  </a:moveTo>
                  <a:lnTo>
                    <a:pt x="369" y="261"/>
                  </a:lnTo>
                  <a:cubicBezTo>
                    <a:pt x="343" y="261"/>
                    <a:pt x="322" y="239"/>
                    <a:pt x="322" y="213"/>
                  </a:cubicBezTo>
                  <a:cubicBezTo>
                    <a:pt x="322" y="187"/>
                    <a:pt x="343" y="166"/>
                    <a:pt x="369" y="166"/>
                  </a:cubicBezTo>
                  <a:cubicBezTo>
                    <a:pt x="395" y="166"/>
                    <a:pt x="417" y="187"/>
                    <a:pt x="417" y="213"/>
                  </a:cubicBezTo>
                  <a:cubicBezTo>
                    <a:pt x="417" y="239"/>
                    <a:pt x="395" y="261"/>
                    <a:pt x="369" y="261"/>
                  </a:cubicBezTo>
                  <a:close/>
                  <a:moveTo>
                    <a:pt x="256" y="94"/>
                  </a:moveTo>
                  <a:lnTo>
                    <a:pt x="256" y="94"/>
                  </a:lnTo>
                  <a:cubicBezTo>
                    <a:pt x="256" y="68"/>
                    <a:pt x="277" y="47"/>
                    <a:pt x="303" y="47"/>
                  </a:cubicBezTo>
                  <a:cubicBezTo>
                    <a:pt x="329" y="47"/>
                    <a:pt x="350" y="68"/>
                    <a:pt x="350" y="94"/>
                  </a:cubicBezTo>
                  <a:cubicBezTo>
                    <a:pt x="350" y="120"/>
                    <a:pt x="329" y="141"/>
                    <a:pt x="303" y="141"/>
                  </a:cubicBezTo>
                  <a:cubicBezTo>
                    <a:pt x="277" y="141"/>
                    <a:pt x="256" y="120"/>
                    <a:pt x="256" y="94"/>
                  </a:cubicBezTo>
                  <a:close/>
                  <a:moveTo>
                    <a:pt x="660" y="4"/>
                  </a:moveTo>
                  <a:lnTo>
                    <a:pt x="660" y="4"/>
                  </a:lnTo>
                  <a:lnTo>
                    <a:pt x="207" y="3"/>
                  </a:lnTo>
                  <a:cubicBezTo>
                    <a:pt x="207" y="3"/>
                    <a:pt x="169" y="0"/>
                    <a:pt x="185" y="52"/>
                  </a:cubicBezTo>
                  <a:lnTo>
                    <a:pt x="244" y="279"/>
                  </a:lnTo>
                  <a:cubicBezTo>
                    <a:pt x="244" y="279"/>
                    <a:pt x="251" y="296"/>
                    <a:pt x="273" y="297"/>
                  </a:cubicBezTo>
                  <a:lnTo>
                    <a:pt x="602" y="298"/>
                  </a:lnTo>
                  <a:cubicBezTo>
                    <a:pt x="602" y="298"/>
                    <a:pt x="624" y="301"/>
                    <a:pt x="630" y="266"/>
                  </a:cubicBezTo>
                  <a:lnTo>
                    <a:pt x="685" y="33"/>
                  </a:lnTo>
                  <a:cubicBezTo>
                    <a:pt x="685" y="33"/>
                    <a:pt x="695" y="3"/>
                    <a:pt x="660" y="4"/>
                  </a:cubicBezTo>
                  <a:close/>
                  <a:moveTo>
                    <a:pt x="612" y="326"/>
                  </a:moveTo>
                  <a:lnTo>
                    <a:pt x="612" y="326"/>
                  </a:lnTo>
                  <a:lnTo>
                    <a:pt x="228" y="326"/>
                  </a:lnTo>
                  <a:lnTo>
                    <a:pt x="149" y="19"/>
                  </a:lnTo>
                  <a:cubicBezTo>
                    <a:pt x="144" y="5"/>
                    <a:pt x="133" y="6"/>
                    <a:pt x="133" y="6"/>
                  </a:cubicBezTo>
                  <a:lnTo>
                    <a:pt x="11" y="6"/>
                  </a:lnTo>
                  <a:cubicBezTo>
                    <a:pt x="1" y="7"/>
                    <a:pt x="0" y="11"/>
                    <a:pt x="0" y="19"/>
                  </a:cubicBezTo>
                  <a:cubicBezTo>
                    <a:pt x="0" y="32"/>
                    <a:pt x="10" y="33"/>
                    <a:pt x="10" y="33"/>
                  </a:cubicBezTo>
                  <a:lnTo>
                    <a:pt x="90" y="33"/>
                  </a:lnTo>
                  <a:cubicBezTo>
                    <a:pt x="93" y="33"/>
                    <a:pt x="99" y="34"/>
                    <a:pt x="103" y="47"/>
                  </a:cubicBezTo>
                  <a:lnTo>
                    <a:pt x="190" y="384"/>
                  </a:lnTo>
                  <a:lnTo>
                    <a:pt x="612" y="384"/>
                  </a:lnTo>
                  <a:cubicBezTo>
                    <a:pt x="612" y="384"/>
                    <a:pt x="627" y="384"/>
                    <a:pt x="627" y="371"/>
                  </a:cubicBezTo>
                  <a:lnTo>
                    <a:pt x="627" y="337"/>
                  </a:lnTo>
                  <a:cubicBezTo>
                    <a:pt x="627" y="324"/>
                    <a:pt x="612" y="326"/>
                    <a:pt x="612" y="326"/>
                  </a:cubicBezTo>
                  <a:close/>
                  <a:moveTo>
                    <a:pt x="530" y="412"/>
                  </a:moveTo>
                  <a:lnTo>
                    <a:pt x="530" y="412"/>
                  </a:lnTo>
                  <a:cubicBezTo>
                    <a:pt x="500" y="412"/>
                    <a:pt x="476" y="437"/>
                    <a:pt x="476" y="466"/>
                  </a:cubicBezTo>
                  <a:cubicBezTo>
                    <a:pt x="476" y="496"/>
                    <a:pt x="500" y="520"/>
                    <a:pt x="530" y="520"/>
                  </a:cubicBezTo>
                  <a:cubicBezTo>
                    <a:pt x="560" y="520"/>
                    <a:pt x="584" y="496"/>
                    <a:pt x="584" y="466"/>
                  </a:cubicBezTo>
                  <a:cubicBezTo>
                    <a:pt x="584" y="437"/>
                    <a:pt x="560" y="412"/>
                    <a:pt x="530" y="412"/>
                  </a:cubicBezTo>
                  <a:close/>
                  <a:moveTo>
                    <a:pt x="286" y="412"/>
                  </a:moveTo>
                  <a:lnTo>
                    <a:pt x="286" y="412"/>
                  </a:lnTo>
                  <a:cubicBezTo>
                    <a:pt x="257" y="412"/>
                    <a:pt x="232" y="437"/>
                    <a:pt x="232" y="466"/>
                  </a:cubicBezTo>
                  <a:cubicBezTo>
                    <a:pt x="232" y="496"/>
                    <a:pt x="257" y="520"/>
                    <a:pt x="286" y="520"/>
                  </a:cubicBezTo>
                  <a:cubicBezTo>
                    <a:pt x="316" y="520"/>
                    <a:pt x="340" y="496"/>
                    <a:pt x="340" y="466"/>
                  </a:cubicBezTo>
                  <a:cubicBezTo>
                    <a:pt x="340" y="437"/>
                    <a:pt x="316" y="412"/>
                    <a:pt x="286" y="412"/>
                  </a:cubicBezTo>
                  <a:close/>
                </a:path>
              </a:pathLst>
            </a:custGeom>
            <a:solidFill>
              <a:srgbClr val="00285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grpSp>
      <p:graphicFrame>
        <p:nvGraphicFramePr>
          <p:cNvPr id="444" name="Google Shape;444;p28"/>
          <p:cNvGraphicFramePr/>
          <p:nvPr/>
        </p:nvGraphicFramePr>
        <p:xfrm>
          <a:off x="257217" y="2403386"/>
          <a:ext cx="3000000" cy="3000000"/>
        </p:xfrm>
        <a:graphic>
          <a:graphicData uri="http://schemas.openxmlformats.org/drawingml/2006/table">
            <a:tbl>
              <a:tblPr bandRow="1" firstRow="1">
                <a:noFill/>
                <a:tableStyleId>{16A26ED2-0FDF-4B19-8A29-BA4871EEDDE1}</a:tableStyleId>
              </a:tblPr>
              <a:tblGrid>
                <a:gridCol w="2688525"/>
              </a:tblGrid>
              <a:tr h="379450">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chemeClr val="lt1"/>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r>
              <a:tr h="3794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Sourcing</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794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Creating an Open Order</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2857"/>
                    </a:solidFill>
                  </a:tcPr>
                </a:tc>
              </a:tr>
              <a:tr h="3794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Subscription or Milestone Purchase</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861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Entering  Budget Information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86150">
                <a:tc>
                  <a:txBody>
                    <a:bodyPr/>
                    <a:lstStyle/>
                    <a:p>
                      <a:pPr indent="0" lvl="0" marL="0" marR="0" rtl="0" algn="ctr">
                        <a:lnSpc>
                          <a:spcPct val="100000"/>
                        </a:lnSpc>
                        <a:spcBef>
                          <a:spcPts val="0"/>
                        </a:spcBef>
                        <a:spcAft>
                          <a:spcPts val="0"/>
                        </a:spcAft>
                        <a:buClr>
                          <a:schemeClr val="lt1"/>
                        </a:buClr>
                        <a:buSzPts val="1400"/>
                        <a:buFont typeface="Calibri"/>
                        <a:buNone/>
                      </a:pPr>
                      <a:r>
                        <a:rPr b="1" lang="en-US" sz="1400" u="none" cap="none" strike="noStrike">
                          <a:solidFill>
                            <a:schemeClr val="lt1"/>
                          </a:solidFill>
                          <a:latin typeface="Calibri"/>
                          <a:ea typeface="Calibri"/>
                          <a:cs typeface="Calibri"/>
                          <a:sym typeface="Calibri"/>
                        </a:rPr>
                        <a:t>Duplicating a Requisition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861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Canceling a Requisition</a:t>
                      </a:r>
                      <a:endParaRPr b="1" sz="1400" u="none" cap="none" strike="noStrike">
                        <a:solidFill>
                          <a:schemeClr val="lt1"/>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29"/>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Creating a Subscription or Milestone Purchase</a:t>
            </a:r>
            <a:endParaRPr/>
          </a:p>
        </p:txBody>
      </p:sp>
      <p:sp>
        <p:nvSpPr>
          <p:cNvPr id="451" name="Google Shape;451;p29"/>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452" name="Google Shape;452;p29"/>
          <p:cNvSpPr/>
          <p:nvPr/>
        </p:nvSpPr>
        <p:spPr>
          <a:xfrm>
            <a:off x="3200401" y="1295400"/>
            <a:ext cx="5715000" cy="5181600"/>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Overview: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Milestone and subscription purchases are used for recurring purchases. A subscription purchase should be used when the recurring time is according to a general calendar. A milestone purchase should be used when order dates need to be customized. Whenever a milestone or subscription purchase is created, the  full order is encumbered at one time.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Upon submission, the supplier will receive information for the entire order as well as conditions associated with the order. </a:t>
            </a:r>
            <a:endParaRPr b="0" i="0" sz="9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60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600"/>
              <a:buFont typeface="Arial"/>
              <a:buNone/>
            </a:pPr>
            <a:r>
              <a:t/>
            </a:r>
            <a:endParaRPr b="1" i="0" sz="1600" u="none" cap="none" strike="noStrike">
              <a:solidFill>
                <a:srgbClr val="000000"/>
              </a:solidFill>
              <a:latin typeface="Calibri"/>
              <a:ea typeface="Calibri"/>
              <a:cs typeface="Calibri"/>
              <a:sym typeface="Calibri"/>
            </a:endParaRPr>
          </a:p>
        </p:txBody>
      </p:sp>
      <p:grpSp>
        <p:nvGrpSpPr>
          <p:cNvPr id="453" name="Google Shape;453;p29"/>
          <p:cNvGrpSpPr/>
          <p:nvPr/>
        </p:nvGrpSpPr>
        <p:grpSpPr>
          <a:xfrm>
            <a:off x="257217" y="1587410"/>
            <a:ext cx="2688537" cy="4051390"/>
            <a:chOff x="257217" y="1587410"/>
            <a:chExt cx="2688537" cy="3746590"/>
          </a:xfrm>
        </p:grpSpPr>
        <p:sp>
          <p:nvSpPr>
            <p:cNvPr id="454" name="Google Shape;454;p29"/>
            <p:cNvSpPr/>
            <p:nvPr/>
          </p:nvSpPr>
          <p:spPr>
            <a:xfrm>
              <a:off x="1147569" y="1587410"/>
              <a:ext cx="917022" cy="363397"/>
            </a:xfrm>
            <a:custGeom>
              <a:rect b="b" l="l" r="r" t="t"/>
              <a:pathLst>
                <a:path extrusionOk="0" h="138" w="271">
                  <a:moveTo>
                    <a:pt x="263" y="0"/>
                  </a:moveTo>
                  <a:cubicBezTo>
                    <a:pt x="271" y="0"/>
                    <a:pt x="270" y="20"/>
                    <a:pt x="270" y="20"/>
                  </a:cubicBezTo>
                  <a:cubicBezTo>
                    <a:pt x="270" y="138"/>
                    <a:pt x="270" y="138"/>
                    <a:pt x="270" y="138"/>
                  </a:cubicBezTo>
                  <a:cubicBezTo>
                    <a:pt x="1" y="138"/>
                    <a:pt x="1" y="138"/>
                    <a:pt x="1" y="138"/>
                  </a:cubicBezTo>
                  <a:cubicBezTo>
                    <a:pt x="1" y="20"/>
                    <a:pt x="1" y="20"/>
                    <a:pt x="1" y="20"/>
                  </a:cubicBezTo>
                  <a:cubicBezTo>
                    <a:pt x="1" y="20"/>
                    <a:pt x="0" y="0"/>
                    <a:pt x="8" y="0"/>
                  </a:cubicBezTo>
                  <a:lnTo>
                    <a:pt x="263" y="0"/>
                  </a:lnTo>
                  <a:close/>
                </a:path>
              </a:pathLst>
            </a:custGeom>
            <a:solidFill>
              <a:srgbClr val="59595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1"/>
                <a:buFont typeface="Arial"/>
                <a:buNone/>
              </a:pPr>
              <a:r>
                <a:t/>
              </a:r>
              <a:endParaRPr b="0" i="0" sz="1351" u="none" cap="none" strike="noStrike">
                <a:solidFill>
                  <a:schemeClr val="dk1"/>
                </a:solidFill>
                <a:latin typeface="Calibri"/>
                <a:ea typeface="Calibri"/>
                <a:cs typeface="Calibri"/>
                <a:sym typeface="Calibri"/>
              </a:endParaRPr>
            </a:p>
          </p:txBody>
        </p:sp>
        <p:sp>
          <p:nvSpPr>
            <p:cNvPr id="455" name="Google Shape;455;p29"/>
            <p:cNvSpPr/>
            <p:nvPr/>
          </p:nvSpPr>
          <p:spPr>
            <a:xfrm>
              <a:off x="257217" y="1732771"/>
              <a:ext cx="2688537" cy="3601229"/>
            </a:xfrm>
            <a:custGeom>
              <a:rect b="b" l="l" r="r" t="t"/>
              <a:pathLst>
                <a:path extrusionOk="0" h="975" w="679">
                  <a:moveTo>
                    <a:pt x="34" y="0"/>
                  </a:moveTo>
                  <a:cubicBezTo>
                    <a:pt x="15" y="0"/>
                    <a:pt x="0" y="15"/>
                    <a:pt x="0" y="34"/>
                  </a:cubicBezTo>
                  <a:cubicBezTo>
                    <a:pt x="0" y="905"/>
                    <a:pt x="0" y="905"/>
                    <a:pt x="0" y="905"/>
                  </a:cubicBezTo>
                  <a:cubicBezTo>
                    <a:pt x="0" y="924"/>
                    <a:pt x="15" y="939"/>
                    <a:pt x="34" y="939"/>
                  </a:cubicBezTo>
                  <a:cubicBezTo>
                    <a:pt x="260" y="939"/>
                    <a:pt x="260" y="939"/>
                    <a:pt x="260" y="939"/>
                  </a:cubicBezTo>
                  <a:cubicBezTo>
                    <a:pt x="278" y="939"/>
                    <a:pt x="304" y="949"/>
                    <a:pt x="317" y="962"/>
                  </a:cubicBezTo>
                  <a:cubicBezTo>
                    <a:pt x="329" y="975"/>
                    <a:pt x="350" y="975"/>
                    <a:pt x="362" y="962"/>
                  </a:cubicBezTo>
                  <a:cubicBezTo>
                    <a:pt x="375" y="949"/>
                    <a:pt x="401" y="939"/>
                    <a:pt x="419" y="939"/>
                  </a:cubicBezTo>
                  <a:cubicBezTo>
                    <a:pt x="645" y="939"/>
                    <a:pt x="645" y="939"/>
                    <a:pt x="645" y="939"/>
                  </a:cubicBezTo>
                  <a:cubicBezTo>
                    <a:pt x="664" y="939"/>
                    <a:pt x="679" y="924"/>
                    <a:pt x="679" y="905"/>
                  </a:cubicBezTo>
                  <a:cubicBezTo>
                    <a:pt x="679" y="34"/>
                    <a:pt x="679" y="34"/>
                    <a:pt x="679" y="34"/>
                  </a:cubicBezTo>
                  <a:cubicBezTo>
                    <a:pt x="679" y="15"/>
                    <a:pt x="664" y="0"/>
                    <a:pt x="645" y="0"/>
                  </a:cubicBezTo>
                  <a:lnTo>
                    <a:pt x="34" y="0"/>
                  </a:ln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1"/>
                <a:buFont typeface="Arial"/>
                <a:buNone/>
              </a:pPr>
              <a:r>
                <a:t/>
              </a:r>
              <a:endParaRPr b="0" i="0" sz="1351" u="none" cap="none" strike="noStrike">
                <a:solidFill>
                  <a:schemeClr val="dk1"/>
                </a:solidFill>
                <a:latin typeface="Calibri"/>
                <a:ea typeface="Calibri"/>
                <a:cs typeface="Calibri"/>
                <a:sym typeface="Calibri"/>
              </a:endParaRPr>
            </a:p>
          </p:txBody>
        </p:sp>
        <p:sp>
          <p:nvSpPr>
            <p:cNvPr id="456" name="Google Shape;456;p29"/>
            <p:cNvSpPr/>
            <p:nvPr/>
          </p:nvSpPr>
          <p:spPr>
            <a:xfrm>
              <a:off x="1118715" y="1603716"/>
              <a:ext cx="965540" cy="745490"/>
            </a:xfrm>
            <a:custGeom>
              <a:rect b="b" l="l" r="r" t="t"/>
              <a:pathLst>
                <a:path extrusionOk="0" h="218" w="255">
                  <a:moveTo>
                    <a:pt x="255" y="0"/>
                  </a:moveTo>
                  <a:cubicBezTo>
                    <a:pt x="0" y="0"/>
                    <a:pt x="0" y="0"/>
                    <a:pt x="0" y="0"/>
                  </a:cubicBezTo>
                  <a:cubicBezTo>
                    <a:pt x="8" y="0"/>
                    <a:pt x="7" y="20"/>
                    <a:pt x="7" y="20"/>
                  </a:cubicBezTo>
                  <a:cubicBezTo>
                    <a:pt x="7" y="184"/>
                    <a:pt x="7" y="184"/>
                    <a:pt x="7" y="184"/>
                  </a:cubicBezTo>
                  <a:cubicBezTo>
                    <a:pt x="7" y="203"/>
                    <a:pt x="22" y="218"/>
                    <a:pt x="41" y="218"/>
                  </a:cubicBezTo>
                  <a:cubicBezTo>
                    <a:pt x="214" y="218"/>
                    <a:pt x="214" y="218"/>
                    <a:pt x="214" y="218"/>
                  </a:cubicBezTo>
                  <a:cubicBezTo>
                    <a:pt x="233" y="218"/>
                    <a:pt x="248" y="203"/>
                    <a:pt x="248" y="184"/>
                  </a:cubicBezTo>
                  <a:cubicBezTo>
                    <a:pt x="248" y="20"/>
                    <a:pt x="248" y="20"/>
                    <a:pt x="248" y="20"/>
                  </a:cubicBezTo>
                  <a:cubicBezTo>
                    <a:pt x="248" y="20"/>
                    <a:pt x="247" y="0"/>
                    <a:pt x="255" y="0"/>
                  </a:cubicBezTo>
                  <a:close/>
                </a:path>
              </a:pathLst>
            </a:custGeom>
            <a:gradFill>
              <a:gsLst>
                <a:gs pos="0">
                  <a:srgbClr val="BFBFBF"/>
                </a:gs>
                <a:gs pos="13000">
                  <a:srgbClr val="F2F2F2"/>
                </a:gs>
                <a:gs pos="100000">
                  <a:srgbClr val="F2F2F2"/>
                </a:gs>
              </a:gsLst>
              <a:lin ang="5400000" scaled="0"/>
            </a:gradFill>
            <a:ln>
              <a:noFill/>
            </a:ln>
            <a:effectLst>
              <a:outerShdw blurRad="50800" rotWithShape="0" algn="t" dir="5400000" dist="38100">
                <a:srgbClr val="000000">
                  <a:alpha val="4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1"/>
                <a:buFont typeface="Arial"/>
                <a:buNone/>
              </a:pPr>
              <a:r>
                <a:t/>
              </a:r>
              <a:endParaRPr b="0" i="0" sz="1351" u="none" cap="none" strike="noStrike">
                <a:solidFill>
                  <a:schemeClr val="dk1"/>
                </a:solidFill>
                <a:latin typeface="Calibri"/>
                <a:ea typeface="Calibri"/>
                <a:cs typeface="Calibri"/>
                <a:sym typeface="Calibri"/>
              </a:endParaRPr>
            </a:p>
          </p:txBody>
        </p:sp>
        <p:sp>
          <p:nvSpPr>
            <p:cNvPr id="457" name="Google Shape;457;p29"/>
            <p:cNvSpPr/>
            <p:nvPr/>
          </p:nvSpPr>
          <p:spPr>
            <a:xfrm>
              <a:off x="1240286" y="1773387"/>
              <a:ext cx="664264" cy="500944"/>
            </a:xfrm>
            <a:custGeom>
              <a:rect b="b" l="l" r="r" t="t"/>
              <a:pathLst>
                <a:path extrusionOk="0" h="520" w="695">
                  <a:moveTo>
                    <a:pt x="552" y="141"/>
                  </a:moveTo>
                  <a:lnTo>
                    <a:pt x="552" y="141"/>
                  </a:lnTo>
                  <a:cubicBezTo>
                    <a:pt x="526" y="141"/>
                    <a:pt x="505" y="120"/>
                    <a:pt x="505" y="94"/>
                  </a:cubicBezTo>
                  <a:cubicBezTo>
                    <a:pt x="505" y="68"/>
                    <a:pt x="526" y="47"/>
                    <a:pt x="552" y="47"/>
                  </a:cubicBezTo>
                  <a:cubicBezTo>
                    <a:pt x="578" y="47"/>
                    <a:pt x="599" y="68"/>
                    <a:pt x="599" y="94"/>
                  </a:cubicBezTo>
                  <a:cubicBezTo>
                    <a:pt x="599" y="120"/>
                    <a:pt x="578" y="141"/>
                    <a:pt x="552" y="141"/>
                  </a:cubicBezTo>
                  <a:close/>
                  <a:moveTo>
                    <a:pt x="495" y="261"/>
                  </a:moveTo>
                  <a:lnTo>
                    <a:pt x="495" y="261"/>
                  </a:lnTo>
                  <a:cubicBezTo>
                    <a:pt x="469" y="261"/>
                    <a:pt x="448" y="239"/>
                    <a:pt x="448" y="213"/>
                  </a:cubicBezTo>
                  <a:cubicBezTo>
                    <a:pt x="448" y="187"/>
                    <a:pt x="469" y="166"/>
                    <a:pt x="495" y="166"/>
                  </a:cubicBezTo>
                  <a:cubicBezTo>
                    <a:pt x="521" y="166"/>
                    <a:pt x="542" y="187"/>
                    <a:pt x="542" y="213"/>
                  </a:cubicBezTo>
                  <a:cubicBezTo>
                    <a:pt x="542" y="239"/>
                    <a:pt x="521" y="261"/>
                    <a:pt x="495" y="261"/>
                  </a:cubicBezTo>
                  <a:close/>
                  <a:moveTo>
                    <a:pt x="380" y="94"/>
                  </a:moveTo>
                  <a:lnTo>
                    <a:pt x="380" y="94"/>
                  </a:lnTo>
                  <a:cubicBezTo>
                    <a:pt x="380" y="68"/>
                    <a:pt x="402" y="47"/>
                    <a:pt x="428" y="47"/>
                  </a:cubicBezTo>
                  <a:cubicBezTo>
                    <a:pt x="454" y="47"/>
                    <a:pt x="475" y="68"/>
                    <a:pt x="475" y="94"/>
                  </a:cubicBezTo>
                  <a:cubicBezTo>
                    <a:pt x="475" y="120"/>
                    <a:pt x="454" y="141"/>
                    <a:pt x="428" y="141"/>
                  </a:cubicBezTo>
                  <a:cubicBezTo>
                    <a:pt x="402" y="141"/>
                    <a:pt x="380" y="120"/>
                    <a:pt x="380" y="94"/>
                  </a:cubicBezTo>
                  <a:close/>
                  <a:moveTo>
                    <a:pt x="369" y="261"/>
                  </a:moveTo>
                  <a:lnTo>
                    <a:pt x="369" y="261"/>
                  </a:lnTo>
                  <a:cubicBezTo>
                    <a:pt x="343" y="261"/>
                    <a:pt x="322" y="239"/>
                    <a:pt x="322" y="213"/>
                  </a:cubicBezTo>
                  <a:cubicBezTo>
                    <a:pt x="322" y="187"/>
                    <a:pt x="343" y="166"/>
                    <a:pt x="369" y="166"/>
                  </a:cubicBezTo>
                  <a:cubicBezTo>
                    <a:pt x="395" y="166"/>
                    <a:pt x="417" y="187"/>
                    <a:pt x="417" y="213"/>
                  </a:cubicBezTo>
                  <a:cubicBezTo>
                    <a:pt x="417" y="239"/>
                    <a:pt x="395" y="261"/>
                    <a:pt x="369" y="261"/>
                  </a:cubicBezTo>
                  <a:close/>
                  <a:moveTo>
                    <a:pt x="256" y="94"/>
                  </a:moveTo>
                  <a:lnTo>
                    <a:pt x="256" y="94"/>
                  </a:lnTo>
                  <a:cubicBezTo>
                    <a:pt x="256" y="68"/>
                    <a:pt x="277" y="47"/>
                    <a:pt x="303" y="47"/>
                  </a:cubicBezTo>
                  <a:cubicBezTo>
                    <a:pt x="329" y="47"/>
                    <a:pt x="350" y="68"/>
                    <a:pt x="350" y="94"/>
                  </a:cubicBezTo>
                  <a:cubicBezTo>
                    <a:pt x="350" y="120"/>
                    <a:pt x="329" y="141"/>
                    <a:pt x="303" y="141"/>
                  </a:cubicBezTo>
                  <a:cubicBezTo>
                    <a:pt x="277" y="141"/>
                    <a:pt x="256" y="120"/>
                    <a:pt x="256" y="94"/>
                  </a:cubicBezTo>
                  <a:close/>
                  <a:moveTo>
                    <a:pt x="660" y="4"/>
                  </a:moveTo>
                  <a:lnTo>
                    <a:pt x="660" y="4"/>
                  </a:lnTo>
                  <a:lnTo>
                    <a:pt x="207" y="3"/>
                  </a:lnTo>
                  <a:cubicBezTo>
                    <a:pt x="207" y="3"/>
                    <a:pt x="169" y="0"/>
                    <a:pt x="185" y="52"/>
                  </a:cubicBezTo>
                  <a:lnTo>
                    <a:pt x="244" y="279"/>
                  </a:lnTo>
                  <a:cubicBezTo>
                    <a:pt x="244" y="279"/>
                    <a:pt x="251" y="296"/>
                    <a:pt x="273" y="297"/>
                  </a:cubicBezTo>
                  <a:lnTo>
                    <a:pt x="602" y="298"/>
                  </a:lnTo>
                  <a:cubicBezTo>
                    <a:pt x="602" y="298"/>
                    <a:pt x="624" y="301"/>
                    <a:pt x="630" y="266"/>
                  </a:cubicBezTo>
                  <a:lnTo>
                    <a:pt x="685" y="33"/>
                  </a:lnTo>
                  <a:cubicBezTo>
                    <a:pt x="685" y="33"/>
                    <a:pt x="695" y="3"/>
                    <a:pt x="660" y="4"/>
                  </a:cubicBezTo>
                  <a:close/>
                  <a:moveTo>
                    <a:pt x="612" y="326"/>
                  </a:moveTo>
                  <a:lnTo>
                    <a:pt x="612" y="326"/>
                  </a:lnTo>
                  <a:lnTo>
                    <a:pt x="228" y="326"/>
                  </a:lnTo>
                  <a:lnTo>
                    <a:pt x="149" y="19"/>
                  </a:lnTo>
                  <a:cubicBezTo>
                    <a:pt x="144" y="5"/>
                    <a:pt x="133" y="6"/>
                    <a:pt x="133" y="6"/>
                  </a:cubicBezTo>
                  <a:lnTo>
                    <a:pt x="11" y="6"/>
                  </a:lnTo>
                  <a:cubicBezTo>
                    <a:pt x="1" y="7"/>
                    <a:pt x="0" y="11"/>
                    <a:pt x="0" y="19"/>
                  </a:cubicBezTo>
                  <a:cubicBezTo>
                    <a:pt x="0" y="32"/>
                    <a:pt x="10" y="33"/>
                    <a:pt x="10" y="33"/>
                  </a:cubicBezTo>
                  <a:lnTo>
                    <a:pt x="90" y="33"/>
                  </a:lnTo>
                  <a:cubicBezTo>
                    <a:pt x="93" y="33"/>
                    <a:pt x="99" y="34"/>
                    <a:pt x="103" y="47"/>
                  </a:cubicBezTo>
                  <a:lnTo>
                    <a:pt x="190" y="384"/>
                  </a:lnTo>
                  <a:lnTo>
                    <a:pt x="612" y="384"/>
                  </a:lnTo>
                  <a:cubicBezTo>
                    <a:pt x="612" y="384"/>
                    <a:pt x="627" y="384"/>
                    <a:pt x="627" y="371"/>
                  </a:cubicBezTo>
                  <a:lnTo>
                    <a:pt x="627" y="337"/>
                  </a:lnTo>
                  <a:cubicBezTo>
                    <a:pt x="627" y="324"/>
                    <a:pt x="612" y="326"/>
                    <a:pt x="612" y="326"/>
                  </a:cubicBezTo>
                  <a:close/>
                  <a:moveTo>
                    <a:pt x="530" y="412"/>
                  </a:moveTo>
                  <a:lnTo>
                    <a:pt x="530" y="412"/>
                  </a:lnTo>
                  <a:cubicBezTo>
                    <a:pt x="500" y="412"/>
                    <a:pt x="476" y="437"/>
                    <a:pt x="476" y="466"/>
                  </a:cubicBezTo>
                  <a:cubicBezTo>
                    <a:pt x="476" y="496"/>
                    <a:pt x="500" y="520"/>
                    <a:pt x="530" y="520"/>
                  </a:cubicBezTo>
                  <a:cubicBezTo>
                    <a:pt x="560" y="520"/>
                    <a:pt x="584" y="496"/>
                    <a:pt x="584" y="466"/>
                  </a:cubicBezTo>
                  <a:cubicBezTo>
                    <a:pt x="584" y="437"/>
                    <a:pt x="560" y="412"/>
                    <a:pt x="530" y="412"/>
                  </a:cubicBezTo>
                  <a:close/>
                  <a:moveTo>
                    <a:pt x="286" y="412"/>
                  </a:moveTo>
                  <a:lnTo>
                    <a:pt x="286" y="412"/>
                  </a:lnTo>
                  <a:cubicBezTo>
                    <a:pt x="257" y="412"/>
                    <a:pt x="232" y="437"/>
                    <a:pt x="232" y="466"/>
                  </a:cubicBezTo>
                  <a:cubicBezTo>
                    <a:pt x="232" y="496"/>
                    <a:pt x="257" y="520"/>
                    <a:pt x="286" y="520"/>
                  </a:cubicBezTo>
                  <a:cubicBezTo>
                    <a:pt x="316" y="520"/>
                    <a:pt x="340" y="496"/>
                    <a:pt x="340" y="466"/>
                  </a:cubicBezTo>
                  <a:cubicBezTo>
                    <a:pt x="340" y="437"/>
                    <a:pt x="316" y="412"/>
                    <a:pt x="286" y="412"/>
                  </a:cubicBezTo>
                  <a:close/>
                </a:path>
              </a:pathLst>
            </a:custGeom>
            <a:solidFill>
              <a:srgbClr val="00285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grpSp>
      <p:graphicFrame>
        <p:nvGraphicFramePr>
          <p:cNvPr id="458" name="Google Shape;458;p29"/>
          <p:cNvGraphicFramePr/>
          <p:nvPr/>
        </p:nvGraphicFramePr>
        <p:xfrm>
          <a:off x="257217" y="2403386"/>
          <a:ext cx="3000000" cy="3000000"/>
        </p:xfrm>
        <a:graphic>
          <a:graphicData uri="http://schemas.openxmlformats.org/drawingml/2006/table">
            <a:tbl>
              <a:tblPr bandRow="1" firstRow="1">
                <a:noFill/>
                <a:tableStyleId>{16A26ED2-0FDF-4B19-8A29-BA4871EEDDE1}</a:tableStyleId>
              </a:tblPr>
              <a:tblGrid>
                <a:gridCol w="2688525"/>
              </a:tblGrid>
              <a:tr h="379450">
                <a:tc>
                  <a:txBody>
                    <a:bodyPr/>
                    <a:lstStyle/>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chemeClr val="lt1"/>
                        </a:solidFill>
                        <a:latin typeface="Calibri"/>
                        <a:ea typeface="Calibri"/>
                        <a:cs typeface="Calibri"/>
                        <a:sym typeface="Calibri"/>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r>
              <a:tr h="3794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Sourcing</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794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Creating an Open Order</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794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Subscription or Milestone Purchase</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2857"/>
                    </a:solidFill>
                  </a:tcPr>
                </a:tc>
              </a:tr>
              <a:tr h="3861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Entering  Budget Information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86150">
                <a:tc>
                  <a:txBody>
                    <a:bodyPr/>
                    <a:lstStyle/>
                    <a:p>
                      <a:pPr indent="0" lvl="0" marL="0" marR="0" rtl="0" algn="ctr">
                        <a:lnSpc>
                          <a:spcPct val="100000"/>
                        </a:lnSpc>
                        <a:spcBef>
                          <a:spcPts val="0"/>
                        </a:spcBef>
                        <a:spcAft>
                          <a:spcPts val="0"/>
                        </a:spcAft>
                        <a:buClr>
                          <a:schemeClr val="lt1"/>
                        </a:buClr>
                        <a:buSzPts val="1400"/>
                        <a:buFont typeface="Calibri"/>
                        <a:buNone/>
                      </a:pPr>
                      <a:r>
                        <a:rPr b="1" lang="en-US" sz="1400" u="none" cap="none" strike="noStrike">
                          <a:solidFill>
                            <a:schemeClr val="lt1"/>
                          </a:solidFill>
                          <a:latin typeface="Calibri"/>
                          <a:ea typeface="Calibri"/>
                          <a:cs typeface="Calibri"/>
                          <a:sym typeface="Calibri"/>
                        </a:rPr>
                        <a:t>Duplicating a Requisition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861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Canceling a Requisition</a:t>
                      </a:r>
                      <a:endParaRPr b="1" sz="1400" u="none" cap="none" strike="noStrike">
                        <a:solidFill>
                          <a:schemeClr val="lt1"/>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459" name="Google Shape;459;p29"/>
          <p:cNvPicPr preferRelativeResize="0"/>
          <p:nvPr/>
        </p:nvPicPr>
        <p:blipFill rotWithShape="1">
          <a:blip r:embed="rId3">
            <a:alphaModFix/>
          </a:blip>
          <a:srcRect b="0" l="0" r="0" t="0"/>
          <a:stretch/>
        </p:blipFill>
        <p:spPr>
          <a:xfrm>
            <a:off x="4241834" y="4580792"/>
            <a:ext cx="3632134" cy="167554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4" name="Shape 464"/>
        <p:cNvGrpSpPr/>
        <p:nvPr/>
      </p:nvGrpSpPr>
      <p:grpSpPr>
        <a:xfrm>
          <a:off x="0" y="0"/>
          <a:ext cx="0" cy="0"/>
          <a:chOff x="0" y="0"/>
          <a:chExt cx="0" cy="0"/>
        </a:xfrm>
      </p:grpSpPr>
      <p:sp>
        <p:nvSpPr>
          <p:cNvPr id="465" name="Google Shape;465;p31"/>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Entering Budget Information </a:t>
            </a:r>
            <a:endParaRPr/>
          </a:p>
        </p:txBody>
      </p:sp>
      <p:sp>
        <p:nvSpPr>
          <p:cNvPr id="466" name="Google Shape;466;p31"/>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467" name="Google Shape;467;p31"/>
          <p:cNvSpPr/>
          <p:nvPr/>
        </p:nvSpPr>
        <p:spPr>
          <a:xfrm>
            <a:off x="3171825" y="1466023"/>
            <a:ext cx="5715000" cy="4451350"/>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Overview: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When a requisition is being created, requisitioners must enter valid </a:t>
            </a:r>
            <a:r>
              <a:rPr b="0" i="0" lang="en-US" sz="1600" u="none" cap="none" strike="noStrike">
                <a:solidFill>
                  <a:schemeClr val="dk1"/>
                </a:solidFill>
                <a:latin typeface="Calibri"/>
                <a:ea typeface="Calibri"/>
                <a:cs typeface="Calibri"/>
                <a:sym typeface="Calibri"/>
              </a:rPr>
              <a:t>budget information for each requisition line. When entering budget information, requisitioners will typically enter the Account Template or Function. If these are left blank, then Budget Fiscal Year, Unit Fund, Appr Unit, Object, Task and Department must be entered. APP also allows users to split </a:t>
            </a:r>
            <a:r>
              <a:rPr b="0" i="0" lang="en-US" sz="1600" u="none" cap="none" strike="noStrike">
                <a:solidFill>
                  <a:srgbClr val="000000"/>
                </a:solidFill>
                <a:latin typeface="Calibri"/>
                <a:ea typeface="Calibri"/>
                <a:cs typeface="Calibri"/>
                <a:sym typeface="Calibri"/>
              </a:rPr>
              <a:t>budget information across multiple allocations if desired. In addition, please note that are no longer pre-encumbrances for line items.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Once a requisition is submitted, an initial budget check is performed by APP and then the requisition is sent to the first approver in the approval workflow. Approvers will also be able to modify budget information during the approval process. </a:t>
            </a:r>
            <a:endParaRPr b="0" i="1" sz="16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600"/>
              <a:buFont typeface="Arial"/>
              <a:buNone/>
            </a:pPr>
            <a:r>
              <a:t/>
            </a:r>
            <a:endParaRPr b="0" i="1" sz="1600" u="none" cap="none" strike="noStrike">
              <a:solidFill>
                <a:srgbClr val="000000"/>
              </a:solidFill>
              <a:latin typeface="Calibri"/>
              <a:ea typeface="Calibri"/>
              <a:cs typeface="Calibri"/>
              <a:sym typeface="Calibri"/>
            </a:endParaRPr>
          </a:p>
        </p:txBody>
      </p:sp>
      <p:grpSp>
        <p:nvGrpSpPr>
          <p:cNvPr id="468" name="Google Shape;468;p31"/>
          <p:cNvGrpSpPr/>
          <p:nvPr/>
        </p:nvGrpSpPr>
        <p:grpSpPr>
          <a:xfrm>
            <a:off x="257217" y="1587410"/>
            <a:ext cx="2688537" cy="4051390"/>
            <a:chOff x="257217" y="1587410"/>
            <a:chExt cx="2688537" cy="3746590"/>
          </a:xfrm>
        </p:grpSpPr>
        <p:sp>
          <p:nvSpPr>
            <p:cNvPr id="469" name="Google Shape;469;p31"/>
            <p:cNvSpPr/>
            <p:nvPr/>
          </p:nvSpPr>
          <p:spPr>
            <a:xfrm>
              <a:off x="1147569" y="1587410"/>
              <a:ext cx="917022" cy="363397"/>
            </a:xfrm>
            <a:custGeom>
              <a:rect b="b" l="l" r="r" t="t"/>
              <a:pathLst>
                <a:path extrusionOk="0" h="138" w="271">
                  <a:moveTo>
                    <a:pt x="263" y="0"/>
                  </a:moveTo>
                  <a:cubicBezTo>
                    <a:pt x="271" y="0"/>
                    <a:pt x="270" y="20"/>
                    <a:pt x="270" y="20"/>
                  </a:cubicBezTo>
                  <a:cubicBezTo>
                    <a:pt x="270" y="138"/>
                    <a:pt x="270" y="138"/>
                    <a:pt x="270" y="138"/>
                  </a:cubicBezTo>
                  <a:cubicBezTo>
                    <a:pt x="1" y="138"/>
                    <a:pt x="1" y="138"/>
                    <a:pt x="1" y="138"/>
                  </a:cubicBezTo>
                  <a:cubicBezTo>
                    <a:pt x="1" y="20"/>
                    <a:pt x="1" y="20"/>
                    <a:pt x="1" y="20"/>
                  </a:cubicBezTo>
                  <a:cubicBezTo>
                    <a:pt x="1" y="20"/>
                    <a:pt x="0" y="0"/>
                    <a:pt x="8" y="0"/>
                  </a:cubicBezTo>
                  <a:lnTo>
                    <a:pt x="263" y="0"/>
                  </a:lnTo>
                  <a:close/>
                </a:path>
              </a:pathLst>
            </a:custGeom>
            <a:solidFill>
              <a:srgbClr val="59595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1"/>
                <a:buFont typeface="Arial"/>
                <a:buNone/>
              </a:pPr>
              <a:r>
                <a:t/>
              </a:r>
              <a:endParaRPr b="0" i="0" sz="1351" u="none" cap="none" strike="noStrike">
                <a:solidFill>
                  <a:schemeClr val="dk1"/>
                </a:solidFill>
                <a:latin typeface="Calibri"/>
                <a:ea typeface="Calibri"/>
                <a:cs typeface="Calibri"/>
                <a:sym typeface="Calibri"/>
              </a:endParaRPr>
            </a:p>
          </p:txBody>
        </p:sp>
        <p:sp>
          <p:nvSpPr>
            <p:cNvPr id="470" name="Google Shape;470;p31"/>
            <p:cNvSpPr/>
            <p:nvPr/>
          </p:nvSpPr>
          <p:spPr>
            <a:xfrm>
              <a:off x="257217" y="1732771"/>
              <a:ext cx="2688537" cy="3601229"/>
            </a:xfrm>
            <a:custGeom>
              <a:rect b="b" l="l" r="r" t="t"/>
              <a:pathLst>
                <a:path extrusionOk="0" h="975" w="679">
                  <a:moveTo>
                    <a:pt x="34" y="0"/>
                  </a:moveTo>
                  <a:cubicBezTo>
                    <a:pt x="15" y="0"/>
                    <a:pt x="0" y="15"/>
                    <a:pt x="0" y="34"/>
                  </a:cubicBezTo>
                  <a:cubicBezTo>
                    <a:pt x="0" y="905"/>
                    <a:pt x="0" y="905"/>
                    <a:pt x="0" y="905"/>
                  </a:cubicBezTo>
                  <a:cubicBezTo>
                    <a:pt x="0" y="924"/>
                    <a:pt x="15" y="939"/>
                    <a:pt x="34" y="939"/>
                  </a:cubicBezTo>
                  <a:cubicBezTo>
                    <a:pt x="260" y="939"/>
                    <a:pt x="260" y="939"/>
                    <a:pt x="260" y="939"/>
                  </a:cubicBezTo>
                  <a:cubicBezTo>
                    <a:pt x="278" y="939"/>
                    <a:pt x="304" y="949"/>
                    <a:pt x="317" y="962"/>
                  </a:cubicBezTo>
                  <a:cubicBezTo>
                    <a:pt x="329" y="975"/>
                    <a:pt x="350" y="975"/>
                    <a:pt x="362" y="962"/>
                  </a:cubicBezTo>
                  <a:cubicBezTo>
                    <a:pt x="375" y="949"/>
                    <a:pt x="401" y="939"/>
                    <a:pt x="419" y="939"/>
                  </a:cubicBezTo>
                  <a:cubicBezTo>
                    <a:pt x="645" y="939"/>
                    <a:pt x="645" y="939"/>
                    <a:pt x="645" y="939"/>
                  </a:cubicBezTo>
                  <a:cubicBezTo>
                    <a:pt x="664" y="939"/>
                    <a:pt x="679" y="924"/>
                    <a:pt x="679" y="905"/>
                  </a:cubicBezTo>
                  <a:cubicBezTo>
                    <a:pt x="679" y="34"/>
                    <a:pt x="679" y="34"/>
                    <a:pt x="679" y="34"/>
                  </a:cubicBezTo>
                  <a:cubicBezTo>
                    <a:pt x="679" y="15"/>
                    <a:pt x="664" y="0"/>
                    <a:pt x="645" y="0"/>
                  </a:cubicBezTo>
                  <a:lnTo>
                    <a:pt x="34" y="0"/>
                  </a:ln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1"/>
                <a:buFont typeface="Arial"/>
                <a:buNone/>
              </a:pPr>
              <a:r>
                <a:t/>
              </a:r>
              <a:endParaRPr b="0" i="0" sz="1351" u="none" cap="none" strike="noStrike">
                <a:solidFill>
                  <a:schemeClr val="dk1"/>
                </a:solidFill>
                <a:latin typeface="Calibri"/>
                <a:ea typeface="Calibri"/>
                <a:cs typeface="Calibri"/>
                <a:sym typeface="Calibri"/>
              </a:endParaRPr>
            </a:p>
          </p:txBody>
        </p:sp>
        <p:sp>
          <p:nvSpPr>
            <p:cNvPr id="471" name="Google Shape;471;p31"/>
            <p:cNvSpPr/>
            <p:nvPr/>
          </p:nvSpPr>
          <p:spPr>
            <a:xfrm>
              <a:off x="1118715" y="1603716"/>
              <a:ext cx="965540" cy="745490"/>
            </a:xfrm>
            <a:custGeom>
              <a:rect b="b" l="l" r="r" t="t"/>
              <a:pathLst>
                <a:path extrusionOk="0" h="218" w="255">
                  <a:moveTo>
                    <a:pt x="255" y="0"/>
                  </a:moveTo>
                  <a:cubicBezTo>
                    <a:pt x="0" y="0"/>
                    <a:pt x="0" y="0"/>
                    <a:pt x="0" y="0"/>
                  </a:cubicBezTo>
                  <a:cubicBezTo>
                    <a:pt x="8" y="0"/>
                    <a:pt x="7" y="20"/>
                    <a:pt x="7" y="20"/>
                  </a:cubicBezTo>
                  <a:cubicBezTo>
                    <a:pt x="7" y="184"/>
                    <a:pt x="7" y="184"/>
                    <a:pt x="7" y="184"/>
                  </a:cubicBezTo>
                  <a:cubicBezTo>
                    <a:pt x="7" y="203"/>
                    <a:pt x="22" y="218"/>
                    <a:pt x="41" y="218"/>
                  </a:cubicBezTo>
                  <a:cubicBezTo>
                    <a:pt x="214" y="218"/>
                    <a:pt x="214" y="218"/>
                    <a:pt x="214" y="218"/>
                  </a:cubicBezTo>
                  <a:cubicBezTo>
                    <a:pt x="233" y="218"/>
                    <a:pt x="248" y="203"/>
                    <a:pt x="248" y="184"/>
                  </a:cubicBezTo>
                  <a:cubicBezTo>
                    <a:pt x="248" y="20"/>
                    <a:pt x="248" y="20"/>
                    <a:pt x="248" y="20"/>
                  </a:cubicBezTo>
                  <a:cubicBezTo>
                    <a:pt x="248" y="20"/>
                    <a:pt x="247" y="0"/>
                    <a:pt x="255" y="0"/>
                  </a:cubicBezTo>
                  <a:close/>
                </a:path>
              </a:pathLst>
            </a:custGeom>
            <a:gradFill>
              <a:gsLst>
                <a:gs pos="0">
                  <a:srgbClr val="BFBFBF"/>
                </a:gs>
                <a:gs pos="13000">
                  <a:srgbClr val="F2F2F2"/>
                </a:gs>
                <a:gs pos="100000">
                  <a:srgbClr val="F2F2F2"/>
                </a:gs>
              </a:gsLst>
              <a:lin ang="5400000" scaled="0"/>
            </a:gradFill>
            <a:ln>
              <a:noFill/>
            </a:ln>
            <a:effectLst>
              <a:outerShdw blurRad="50800" rotWithShape="0" algn="t" dir="5400000" dist="38100">
                <a:srgbClr val="000000">
                  <a:alpha val="4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1"/>
                <a:buFont typeface="Arial"/>
                <a:buNone/>
              </a:pPr>
              <a:r>
                <a:t/>
              </a:r>
              <a:endParaRPr b="0" i="0" sz="1351" u="none" cap="none" strike="noStrike">
                <a:solidFill>
                  <a:schemeClr val="dk1"/>
                </a:solidFill>
                <a:latin typeface="Calibri"/>
                <a:ea typeface="Calibri"/>
                <a:cs typeface="Calibri"/>
                <a:sym typeface="Calibri"/>
              </a:endParaRPr>
            </a:p>
          </p:txBody>
        </p:sp>
        <p:sp>
          <p:nvSpPr>
            <p:cNvPr id="472" name="Google Shape;472;p31"/>
            <p:cNvSpPr/>
            <p:nvPr/>
          </p:nvSpPr>
          <p:spPr>
            <a:xfrm>
              <a:off x="1240286" y="1773387"/>
              <a:ext cx="664264" cy="500944"/>
            </a:xfrm>
            <a:custGeom>
              <a:rect b="b" l="l" r="r" t="t"/>
              <a:pathLst>
                <a:path extrusionOk="0" h="520" w="695">
                  <a:moveTo>
                    <a:pt x="552" y="141"/>
                  </a:moveTo>
                  <a:lnTo>
                    <a:pt x="552" y="141"/>
                  </a:lnTo>
                  <a:cubicBezTo>
                    <a:pt x="526" y="141"/>
                    <a:pt x="505" y="120"/>
                    <a:pt x="505" y="94"/>
                  </a:cubicBezTo>
                  <a:cubicBezTo>
                    <a:pt x="505" y="68"/>
                    <a:pt x="526" y="47"/>
                    <a:pt x="552" y="47"/>
                  </a:cubicBezTo>
                  <a:cubicBezTo>
                    <a:pt x="578" y="47"/>
                    <a:pt x="599" y="68"/>
                    <a:pt x="599" y="94"/>
                  </a:cubicBezTo>
                  <a:cubicBezTo>
                    <a:pt x="599" y="120"/>
                    <a:pt x="578" y="141"/>
                    <a:pt x="552" y="141"/>
                  </a:cubicBezTo>
                  <a:close/>
                  <a:moveTo>
                    <a:pt x="495" y="261"/>
                  </a:moveTo>
                  <a:lnTo>
                    <a:pt x="495" y="261"/>
                  </a:lnTo>
                  <a:cubicBezTo>
                    <a:pt x="469" y="261"/>
                    <a:pt x="448" y="239"/>
                    <a:pt x="448" y="213"/>
                  </a:cubicBezTo>
                  <a:cubicBezTo>
                    <a:pt x="448" y="187"/>
                    <a:pt x="469" y="166"/>
                    <a:pt x="495" y="166"/>
                  </a:cubicBezTo>
                  <a:cubicBezTo>
                    <a:pt x="521" y="166"/>
                    <a:pt x="542" y="187"/>
                    <a:pt x="542" y="213"/>
                  </a:cubicBezTo>
                  <a:cubicBezTo>
                    <a:pt x="542" y="239"/>
                    <a:pt x="521" y="261"/>
                    <a:pt x="495" y="261"/>
                  </a:cubicBezTo>
                  <a:close/>
                  <a:moveTo>
                    <a:pt x="380" y="94"/>
                  </a:moveTo>
                  <a:lnTo>
                    <a:pt x="380" y="94"/>
                  </a:lnTo>
                  <a:cubicBezTo>
                    <a:pt x="380" y="68"/>
                    <a:pt x="402" y="47"/>
                    <a:pt x="428" y="47"/>
                  </a:cubicBezTo>
                  <a:cubicBezTo>
                    <a:pt x="454" y="47"/>
                    <a:pt x="475" y="68"/>
                    <a:pt x="475" y="94"/>
                  </a:cubicBezTo>
                  <a:cubicBezTo>
                    <a:pt x="475" y="120"/>
                    <a:pt x="454" y="141"/>
                    <a:pt x="428" y="141"/>
                  </a:cubicBezTo>
                  <a:cubicBezTo>
                    <a:pt x="402" y="141"/>
                    <a:pt x="380" y="120"/>
                    <a:pt x="380" y="94"/>
                  </a:cubicBezTo>
                  <a:close/>
                  <a:moveTo>
                    <a:pt x="369" y="261"/>
                  </a:moveTo>
                  <a:lnTo>
                    <a:pt x="369" y="261"/>
                  </a:lnTo>
                  <a:cubicBezTo>
                    <a:pt x="343" y="261"/>
                    <a:pt x="322" y="239"/>
                    <a:pt x="322" y="213"/>
                  </a:cubicBezTo>
                  <a:cubicBezTo>
                    <a:pt x="322" y="187"/>
                    <a:pt x="343" y="166"/>
                    <a:pt x="369" y="166"/>
                  </a:cubicBezTo>
                  <a:cubicBezTo>
                    <a:pt x="395" y="166"/>
                    <a:pt x="417" y="187"/>
                    <a:pt x="417" y="213"/>
                  </a:cubicBezTo>
                  <a:cubicBezTo>
                    <a:pt x="417" y="239"/>
                    <a:pt x="395" y="261"/>
                    <a:pt x="369" y="261"/>
                  </a:cubicBezTo>
                  <a:close/>
                  <a:moveTo>
                    <a:pt x="256" y="94"/>
                  </a:moveTo>
                  <a:lnTo>
                    <a:pt x="256" y="94"/>
                  </a:lnTo>
                  <a:cubicBezTo>
                    <a:pt x="256" y="68"/>
                    <a:pt x="277" y="47"/>
                    <a:pt x="303" y="47"/>
                  </a:cubicBezTo>
                  <a:cubicBezTo>
                    <a:pt x="329" y="47"/>
                    <a:pt x="350" y="68"/>
                    <a:pt x="350" y="94"/>
                  </a:cubicBezTo>
                  <a:cubicBezTo>
                    <a:pt x="350" y="120"/>
                    <a:pt x="329" y="141"/>
                    <a:pt x="303" y="141"/>
                  </a:cubicBezTo>
                  <a:cubicBezTo>
                    <a:pt x="277" y="141"/>
                    <a:pt x="256" y="120"/>
                    <a:pt x="256" y="94"/>
                  </a:cubicBezTo>
                  <a:close/>
                  <a:moveTo>
                    <a:pt x="660" y="4"/>
                  </a:moveTo>
                  <a:lnTo>
                    <a:pt x="660" y="4"/>
                  </a:lnTo>
                  <a:lnTo>
                    <a:pt x="207" y="3"/>
                  </a:lnTo>
                  <a:cubicBezTo>
                    <a:pt x="207" y="3"/>
                    <a:pt x="169" y="0"/>
                    <a:pt x="185" y="52"/>
                  </a:cubicBezTo>
                  <a:lnTo>
                    <a:pt x="244" y="279"/>
                  </a:lnTo>
                  <a:cubicBezTo>
                    <a:pt x="244" y="279"/>
                    <a:pt x="251" y="296"/>
                    <a:pt x="273" y="297"/>
                  </a:cubicBezTo>
                  <a:lnTo>
                    <a:pt x="602" y="298"/>
                  </a:lnTo>
                  <a:cubicBezTo>
                    <a:pt x="602" y="298"/>
                    <a:pt x="624" y="301"/>
                    <a:pt x="630" y="266"/>
                  </a:cubicBezTo>
                  <a:lnTo>
                    <a:pt x="685" y="33"/>
                  </a:lnTo>
                  <a:cubicBezTo>
                    <a:pt x="685" y="33"/>
                    <a:pt x="695" y="3"/>
                    <a:pt x="660" y="4"/>
                  </a:cubicBezTo>
                  <a:close/>
                  <a:moveTo>
                    <a:pt x="612" y="326"/>
                  </a:moveTo>
                  <a:lnTo>
                    <a:pt x="612" y="326"/>
                  </a:lnTo>
                  <a:lnTo>
                    <a:pt x="228" y="326"/>
                  </a:lnTo>
                  <a:lnTo>
                    <a:pt x="149" y="19"/>
                  </a:lnTo>
                  <a:cubicBezTo>
                    <a:pt x="144" y="5"/>
                    <a:pt x="133" y="6"/>
                    <a:pt x="133" y="6"/>
                  </a:cubicBezTo>
                  <a:lnTo>
                    <a:pt x="11" y="6"/>
                  </a:lnTo>
                  <a:cubicBezTo>
                    <a:pt x="1" y="7"/>
                    <a:pt x="0" y="11"/>
                    <a:pt x="0" y="19"/>
                  </a:cubicBezTo>
                  <a:cubicBezTo>
                    <a:pt x="0" y="32"/>
                    <a:pt x="10" y="33"/>
                    <a:pt x="10" y="33"/>
                  </a:cubicBezTo>
                  <a:lnTo>
                    <a:pt x="90" y="33"/>
                  </a:lnTo>
                  <a:cubicBezTo>
                    <a:pt x="93" y="33"/>
                    <a:pt x="99" y="34"/>
                    <a:pt x="103" y="47"/>
                  </a:cubicBezTo>
                  <a:lnTo>
                    <a:pt x="190" y="384"/>
                  </a:lnTo>
                  <a:lnTo>
                    <a:pt x="612" y="384"/>
                  </a:lnTo>
                  <a:cubicBezTo>
                    <a:pt x="612" y="384"/>
                    <a:pt x="627" y="384"/>
                    <a:pt x="627" y="371"/>
                  </a:cubicBezTo>
                  <a:lnTo>
                    <a:pt x="627" y="337"/>
                  </a:lnTo>
                  <a:cubicBezTo>
                    <a:pt x="627" y="324"/>
                    <a:pt x="612" y="326"/>
                    <a:pt x="612" y="326"/>
                  </a:cubicBezTo>
                  <a:close/>
                  <a:moveTo>
                    <a:pt x="530" y="412"/>
                  </a:moveTo>
                  <a:lnTo>
                    <a:pt x="530" y="412"/>
                  </a:lnTo>
                  <a:cubicBezTo>
                    <a:pt x="500" y="412"/>
                    <a:pt x="476" y="437"/>
                    <a:pt x="476" y="466"/>
                  </a:cubicBezTo>
                  <a:cubicBezTo>
                    <a:pt x="476" y="496"/>
                    <a:pt x="500" y="520"/>
                    <a:pt x="530" y="520"/>
                  </a:cubicBezTo>
                  <a:cubicBezTo>
                    <a:pt x="560" y="520"/>
                    <a:pt x="584" y="496"/>
                    <a:pt x="584" y="466"/>
                  </a:cubicBezTo>
                  <a:cubicBezTo>
                    <a:pt x="584" y="437"/>
                    <a:pt x="560" y="412"/>
                    <a:pt x="530" y="412"/>
                  </a:cubicBezTo>
                  <a:close/>
                  <a:moveTo>
                    <a:pt x="286" y="412"/>
                  </a:moveTo>
                  <a:lnTo>
                    <a:pt x="286" y="412"/>
                  </a:lnTo>
                  <a:cubicBezTo>
                    <a:pt x="257" y="412"/>
                    <a:pt x="232" y="437"/>
                    <a:pt x="232" y="466"/>
                  </a:cubicBezTo>
                  <a:cubicBezTo>
                    <a:pt x="232" y="496"/>
                    <a:pt x="257" y="520"/>
                    <a:pt x="286" y="520"/>
                  </a:cubicBezTo>
                  <a:cubicBezTo>
                    <a:pt x="316" y="520"/>
                    <a:pt x="340" y="496"/>
                    <a:pt x="340" y="466"/>
                  </a:cubicBezTo>
                  <a:cubicBezTo>
                    <a:pt x="340" y="437"/>
                    <a:pt x="316" y="412"/>
                    <a:pt x="286" y="412"/>
                  </a:cubicBezTo>
                  <a:close/>
                </a:path>
              </a:pathLst>
            </a:custGeom>
            <a:solidFill>
              <a:srgbClr val="00285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grpSp>
      <p:graphicFrame>
        <p:nvGraphicFramePr>
          <p:cNvPr id="473" name="Google Shape;473;p31"/>
          <p:cNvGraphicFramePr/>
          <p:nvPr/>
        </p:nvGraphicFramePr>
        <p:xfrm>
          <a:off x="257217" y="2403386"/>
          <a:ext cx="3000000" cy="3000000"/>
        </p:xfrm>
        <a:graphic>
          <a:graphicData uri="http://schemas.openxmlformats.org/drawingml/2006/table">
            <a:tbl>
              <a:tblPr bandRow="1" firstRow="1">
                <a:noFill/>
                <a:tableStyleId>{16A26ED2-0FDF-4B19-8A29-BA4871EEDDE1}</a:tableStyleId>
              </a:tblPr>
              <a:tblGrid>
                <a:gridCol w="2688525"/>
              </a:tblGrid>
              <a:tr h="3794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 </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r>
              <a:tr h="3794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Sourcing</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794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Creating an Open Order</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794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Subscription or Milestone Purchase</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861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Entering Budget Information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2857"/>
                    </a:solidFill>
                  </a:tcPr>
                </a:tc>
              </a:tr>
              <a:tr h="386150">
                <a:tc>
                  <a:txBody>
                    <a:bodyPr/>
                    <a:lstStyle/>
                    <a:p>
                      <a:pPr indent="0" lvl="0" marL="0" marR="0" rtl="0" algn="ctr">
                        <a:lnSpc>
                          <a:spcPct val="100000"/>
                        </a:lnSpc>
                        <a:spcBef>
                          <a:spcPts val="0"/>
                        </a:spcBef>
                        <a:spcAft>
                          <a:spcPts val="0"/>
                        </a:spcAft>
                        <a:buClr>
                          <a:schemeClr val="lt1"/>
                        </a:buClr>
                        <a:buSzPts val="1400"/>
                        <a:buFont typeface="Calibri"/>
                        <a:buNone/>
                      </a:pPr>
                      <a:r>
                        <a:rPr b="1" lang="en-US" sz="1400" u="none" cap="none" strike="noStrike">
                          <a:solidFill>
                            <a:schemeClr val="lt1"/>
                          </a:solidFill>
                          <a:latin typeface="Calibri"/>
                          <a:ea typeface="Calibri"/>
                          <a:cs typeface="Calibri"/>
                          <a:sym typeface="Calibri"/>
                        </a:rPr>
                        <a:t>Duplicating a Requisition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861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Canceling a Requisition</a:t>
                      </a:r>
                      <a:endParaRPr b="1" sz="1400" u="none" cap="none" strike="noStrike">
                        <a:solidFill>
                          <a:schemeClr val="lt1"/>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Google Shape;479;p33"/>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Duplicating a Requisition</a:t>
            </a:r>
            <a:endParaRPr/>
          </a:p>
        </p:txBody>
      </p:sp>
      <p:sp>
        <p:nvSpPr>
          <p:cNvPr id="480" name="Google Shape;480;p33"/>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481" name="Google Shape;481;p33"/>
          <p:cNvSpPr/>
          <p:nvPr/>
        </p:nvSpPr>
        <p:spPr>
          <a:xfrm>
            <a:off x="3200401" y="1143000"/>
            <a:ext cx="5715000" cy="5334000"/>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Overview: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Purchase requisitions (PR) can be duplicated, but there are important things to understand while doing so: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If delivery date is after current date – PR will be copied as is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If delivery date is before current date or there is no delivery date – automatically 30 days lead time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Items or services that have been deleted or blocked will not be duplicated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Modifications can be made to the duplicated PR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Default name will be “Copy of “Initial Label”</a:t>
            </a:r>
            <a:endParaRPr b="0" i="0" sz="1400" u="none" cap="none" strike="noStrike">
              <a:solidFill>
                <a:srgbClr val="000000"/>
              </a:solidFill>
              <a:latin typeface="Arial"/>
              <a:ea typeface="Arial"/>
              <a:cs typeface="Arial"/>
              <a:sym typeface="Arial"/>
            </a:endParaRPr>
          </a:p>
          <a:p>
            <a:pPr indent="-184150" lvl="0" marL="285750" marR="0" rtl="0" algn="l">
              <a:lnSpc>
                <a:spcPct val="100000"/>
              </a:lnSpc>
              <a:spcBef>
                <a:spcPts val="60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p>
            <a:pPr indent="-184150" lvl="0" marL="285750" marR="0" rtl="0" algn="l">
              <a:lnSpc>
                <a:spcPct val="100000"/>
              </a:lnSpc>
              <a:spcBef>
                <a:spcPts val="60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p:txBody>
      </p:sp>
      <p:grpSp>
        <p:nvGrpSpPr>
          <p:cNvPr id="482" name="Google Shape;482;p33"/>
          <p:cNvGrpSpPr/>
          <p:nvPr/>
        </p:nvGrpSpPr>
        <p:grpSpPr>
          <a:xfrm>
            <a:off x="257217" y="1587410"/>
            <a:ext cx="2688537" cy="4051390"/>
            <a:chOff x="257217" y="1587410"/>
            <a:chExt cx="2688537" cy="3746590"/>
          </a:xfrm>
        </p:grpSpPr>
        <p:sp>
          <p:nvSpPr>
            <p:cNvPr id="483" name="Google Shape;483;p33"/>
            <p:cNvSpPr/>
            <p:nvPr/>
          </p:nvSpPr>
          <p:spPr>
            <a:xfrm>
              <a:off x="1147569" y="1587410"/>
              <a:ext cx="917022" cy="363397"/>
            </a:xfrm>
            <a:custGeom>
              <a:rect b="b" l="l" r="r" t="t"/>
              <a:pathLst>
                <a:path extrusionOk="0" h="138" w="271">
                  <a:moveTo>
                    <a:pt x="263" y="0"/>
                  </a:moveTo>
                  <a:cubicBezTo>
                    <a:pt x="271" y="0"/>
                    <a:pt x="270" y="20"/>
                    <a:pt x="270" y="20"/>
                  </a:cubicBezTo>
                  <a:cubicBezTo>
                    <a:pt x="270" y="138"/>
                    <a:pt x="270" y="138"/>
                    <a:pt x="270" y="138"/>
                  </a:cubicBezTo>
                  <a:cubicBezTo>
                    <a:pt x="1" y="138"/>
                    <a:pt x="1" y="138"/>
                    <a:pt x="1" y="138"/>
                  </a:cubicBezTo>
                  <a:cubicBezTo>
                    <a:pt x="1" y="20"/>
                    <a:pt x="1" y="20"/>
                    <a:pt x="1" y="20"/>
                  </a:cubicBezTo>
                  <a:cubicBezTo>
                    <a:pt x="1" y="20"/>
                    <a:pt x="0" y="0"/>
                    <a:pt x="8" y="0"/>
                  </a:cubicBezTo>
                  <a:lnTo>
                    <a:pt x="263" y="0"/>
                  </a:lnTo>
                  <a:close/>
                </a:path>
              </a:pathLst>
            </a:custGeom>
            <a:solidFill>
              <a:srgbClr val="59595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1"/>
                <a:buFont typeface="Arial"/>
                <a:buNone/>
              </a:pPr>
              <a:r>
                <a:t/>
              </a:r>
              <a:endParaRPr b="0" i="0" sz="1351" u="none" cap="none" strike="noStrike">
                <a:solidFill>
                  <a:schemeClr val="dk1"/>
                </a:solidFill>
                <a:latin typeface="Calibri"/>
                <a:ea typeface="Calibri"/>
                <a:cs typeface="Calibri"/>
                <a:sym typeface="Calibri"/>
              </a:endParaRPr>
            </a:p>
          </p:txBody>
        </p:sp>
        <p:sp>
          <p:nvSpPr>
            <p:cNvPr id="484" name="Google Shape;484;p33"/>
            <p:cNvSpPr/>
            <p:nvPr/>
          </p:nvSpPr>
          <p:spPr>
            <a:xfrm>
              <a:off x="257217" y="1732771"/>
              <a:ext cx="2688537" cy="3601229"/>
            </a:xfrm>
            <a:custGeom>
              <a:rect b="b" l="l" r="r" t="t"/>
              <a:pathLst>
                <a:path extrusionOk="0" h="975" w="679">
                  <a:moveTo>
                    <a:pt x="34" y="0"/>
                  </a:moveTo>
                  <a:cubicBezTo>
                    <a:pt x="15" y="0"/>
                    <a:pt x="0" y="15"/>
                    <a:pt x="0" y="34"/>
                  </a:cubicBezTo>
                  <a:cubicBezTo>
                    <a:pt x="0" y="905"/>
                    <a:pt x="0" y="905"/>
                    <a:pt x="0" y="905"/>
                  </a:cubicBezTo>
                  <a:cubicBezTo>
                    <a:pt x="0" y="924"/>
                    <a:pt x="15" y="939"/>
                    <a:pt x="34" y="939"/>
                  </a:cubicBezTo>
                  <a:cubicBezTo>
                    <a:pt x="260" y="939"/>
                    <a:pt x="260" y="939"/>
                    <a:pt x="260" y="939"/>
                  </a:cubicBezTo>
                  <a:cubicBezTo>
                    <a:pt x="278" y="939"/>
                    <a:pt x="304" y="949"/>
                    <a:pt x="317" y="962"/>
                  </a:cubicBezTo>
                  <a:cubicBezTo>
                    <a:pt x="329" y="975"/>
                    <a:pt x="350" y="975"/>
                    <a:pt x="362" y="962"/>
                  </a:cubicBezTo>
                  <a:cubicBezTo>
                    <a:pt x="375" y="949"/>
                    <a:pt x="401" y="939"/>
                    <a:pt x="419" y="939"/>
                  </a:cubicBezTo>
                  <a:cubicBezTo>
                    <a:pt x="645" y="939"/>
                    <a:pt x="645" y="939"/>
                    <a:pt x="645" y="939"/>
                  </a:cubicBezTo>
                  <a:cubicBezTo>
                    <a:pt x="664" y="939"/>
                    <a:pt x="679" y="924"/>
                    <a:pt x="679" y="905"/>
                  </a:cubicBezTo>
                  <a:cubicBezTo>
                    <a:pt x="679" y="34"/>
                    <a:pt x="679" y="34"/>
                    <a:pt x="679" y="34"/>
                  </a:cubicBezTo>
                  <a:cubicBezTo>
                    <a:pt x="679" y="15"/>
                    <a:pt x="664" y="0"/>
                    <a:pt x="645" y="0"/>
                  </a:cubicBezTo>
                  <a:lnTo>
                    <a:pt x="34" y="0"/>
                  </a:ln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1"/>
                <a:buFont typeface="Arial"/>
                <a:buNone/>
              </a:pPr>
              <a:r>
                <a:t/>
              </a:r>
              <a:endParaRPr b="0" i="0" sz="1351" u="none" cap="none" strike="noStrike">
                <a:solidFill>
                  <a:schemeClr val="dk1"/>
                </a:solidFill>
                <a:latin typeface="Calibri"/>
                <a:ea typeface="Calibri"/>
                <a:cs typeface="Calibri"/>
                <a:sym typeface="Calibri"/>
              </a:endParaRPr>
            </a:p>
          </p:txBody>
        </p:sp>
        <p:sp>
          <p:nvSpPr>
            <p:cNvPr id="485" name="Google Shape;485;p33"/>
            <p:cNvSpPr/>
            <p:nvPr/>
          </p:nvSpPr>
          <p:spPr>
            <a:xfrm>
              <a:off x="1118715" y="1603716"/>
              <a:ext cx="965540" cy="745490"/>
            </a:xfrm>
            <a:custGeom>
              <a:rect b="b" l="l" r="r" t="t"/>
              <a:pathLst>
                <a:path extrusionOk="0" h="218" w="255">
                  <a:moveTo>
                    <a:pt x="255" y="0"/>
                  </a:moveTo>
                  <a:cubicBezTo>
                    <a:pt x="0" y="0"/>
                    <a:pt x="0" y="0"/>
                    <a:pt x="0" y="0"/>
                  </a:cubicBezTo>
                  <a:cubicBezTo>
                    <a:pt x="8" y="0"/>
                    <a:pt x="7" y="20"/>
                    <a:pt x="7" y="20"/>
                  </a:cubicBezTo>
                  <a:cubicBezTo>
                    <a:pt x="7" y="184"/>
                    <a:pt x="7" y="184"/>
                    <a:pt x="7" y="184"/>
                  </a:cubicBezTo>
                  <a:cubicBezTo>
                    <a:pt x="7" y="203"/>
                    <a:pt x="22" y="218"/>
                    <a:pt x="41" y="218"/>
                  </a:cubicBezTo>
                  <a:cubicBezTo>
                    <a:pt x="214" y="218"/>
                    <a:pt x="214" y="218"/>
                    <a:pt x="214" y="218"/>
                  </a:cubicBezTo>
                  <a:cubicBezTo>
                    <a:pt x="233" y="218"/>
                    <a:pt x="248" y="203"/>
                    <a:pt x="248" y="184"/>
                  </a:cubicBezTo>
                  <a:cubicBezTo>
                    <a:pt x="248" y="20"/>
                    <a:pt x="248" y="20"/>
                    <a:pt x="248" y="20"/>
                  </a:cubicBezTo>
                  <a:cubicBezTo>
                    <a:pt x="248" y="20"/>
                    <a:pt x="247" y="0"/>
                    <a:pt x="255" y="0"/>
                  </a:cubicBezTo>
                  <a:close/>
                </a:path>
              </a:pathLst>
            </a:custGeom>
            <a:gradFill>
              <a:gsLst>
                <a:gs pos="0">
                  <a:srgbClr val="BFBFBF"/>
                </a:gs>
                <a:gs pos="13000">
                  <a:srgbClr val="F2F2F2"/>
                </a:gs>
                <a:gs pos="100000">
                  <a:srgbClr val="F2F2F2"/>
                </a:gs>
              </a:gsLst>
              <a:lin ang="5400000" scaled="0"/>
            </a:gradFill>
            <a:ln>
              <a:noFill/>
            </a:ln>
            <a:effectLst>
              <a:outerShdw blurRad="50800" rotWithShape="0" algn="t" dir="5400000" dist="38100">
                <a:srgbClr val="000000">
                  <a:alpha val="4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1"/>
                <a:buFont typeface="Arial"/>
                <a:buNone/>
              </a:pPr>
              <a:r>
                <a:t/>
              </a:r>
              <a:endParaRPr b="0" i="0" sz="1351" u="none" cap="none" strike="noStrike">
                <a:solidFill>
                  <a:schemeClr val="dk1"/>
                </a:solidFill>
                <a:latin typeface="Calibri"/>
                <a:ea typeface="Calibri"/>
                <a:cs typeface="Calibri"/>
                <a:sym typeface="Calibri"/>
              </a:endParaRPr>
            </a:p>
          </p:txBody>
        </p:sp>
        <p:sp>
          <p:nvSpPr>
            <p:cNvPr id="486" name="Google Shape;486;p33"/>
            <p:cNvSpPr/>
            <p:nvPr/>
          </p:nvSpPr>
          <p:spPr>
            <a:xfrm>
              <a:off x="1240286" y="1773387"/>
              <a:ext cx="664264" cy="500944"/>
            </a:xfrm>
            <a:custGeom>
              <a:rect b="b" l="l" r="r" t="t"/>
              <a:pathLst>
                <a:path extrusionOk="0" h="520" w="695">
                  <a:moveTo>
                    <a:pt x="552" y="141"/>
                  </a:moveTo>
                  <a:lnTo>
                    <a:pt x="552" y="141"/>
                  </a:lnTo>
                  <a:cubicBezTo>
                    <a:pt x="526" y="141"/>
                    <a:pt x="505" y="120"/>
                    <a:pt x="505" y="94"/>
                  </a:cubicBezTo>
                  <a:cubicBezTo>
                    <a:pt x="505" y="68"/>
                    <a:pt x="526" y="47"/>
                    <a:pt x="552" y="47"/>
                  </a:cubicBezTo>
                  <a:cubicBezTo>
                    <a:pt x="578" y="47"/>
                    <a:pt x="599" y="68"/>
                    <a:pt x="599" y="94"/>
                  </a:cubicBezTo>
                  <a:cubicBezTo>
                    <a:pt x="599" y="120"/>
                    <a:pt x="578" y="141"/>
                    <a:pt x="552" y="141"/>
                  </a:cubicBezTo>
                  <a:close/>
                  <a:moveTo>
                    <a:pt x="495" y="261"/>
                  </a:moveTo>
                  <a:lnTo>
                    <a:pt x="495" y="261"/>
                  </a:lnTo>
                  <a:cubicBezTo>
                    <a:pt x="469" y="261"/>
                    <a:pt x="448" y="239"/>
                    <a:pt x="448" y="213"/>
                  </a:cubicBezTo>
                  <a:cubicBezTo>
                    <a:pt x="448" y="187"/>
                    <a:pt x="469" y="166"/>
                    <a:pt x="495" y="166"/>
                  </a:cubicBezTo>
                  <a:cubicBezTo>
                    <a:pt x="521" y="166"/>
                    <a:pt x="542" y="187"/>
                    <a:pt x="542" y="213"/>
                  </a:cubicBezTo>
                  <a:cubicBezTo>
                    <a:pt x="542" y="239"/>
                    <a:pt x="521" y="261"/>
                    <a:pt x="495" y="261"/>
                  </a:cubicBezTo>
                  <a:close/>
                  <a:moveTo>
                    <a:pt x="380" y="94"/>
                  </a:moveTo>
                  <a:lnTo>
                    <a:pt x="380" y="94"/>
                  </a:lnTo>
                  <a:cubicBezTo>
                    <a:pt x="380" y="68"/>
                    <a:pt x="402" y="47"/>
                    <a:pt x="428" y="47"/>
                  </a:cubicBezTo>
                  <a:cubicBezTo>
                    <a:pt x="454" y="47"/>
                    <a:pt x="475" y="68"/>
                    <a:pt x="475" y="94"/>
                  </a:cubicBezTo>
                  <a:cubicBezTo>
                    <a:pt x="475" y="120"/>
                    <a:pt x="454" y="141"/>
                    <a:pt x="428" y="141"/>
                  </a:cubicBezTo>
                  <a:cubicBezTo>
                    <a:pt x="402" y="141"/>
                    <a:pt x="380" y="120"/>
                    <a:pt x="380" y="94"/>
                  </a:cubicBezTo>
                  <a:close/>
                  <a:moveTo>
                    <a:pt x="369" y="261"/>
                  </a:moveTo>
                  <a:lnTo>
                    <a:pt x="369" y="261"/>
                  </a:lnTo>
                  <a:cubicBezTo>
                    <a:pt x="343" y="261"/>
                    <a:pt x="322" y="239"/>
                    <a:pt x="322" y="213"/>
                  </a:cubicBezTo>
                  <a:cubicBezTo>
                    <a:pt x="322" y="187"/>
                    <a:pt x="343" y="166"/>
                    <a:pt x="369" y="166"/>
                  </a:cubicBezTo>
                  <a:cubicBezTo>
                    <a:pt x="395" y="166"/>
                    <a:pt x="417" y="187"/>
                    <a:pt x="417" y="213"/>
                  </a:cubicBezTo>
                  <a:cubicBezTo>
                    <a:pt x="417" y="239"/>
                    <a:pt x="395" y="261"/>
                    <a:pt x="369" y="261"/>
                  </a:cubicBezTo>
                  <a:close/>
                  <a:moveTo>
                    <a:pt x="256" y="94"/>
                  </a:moveTo>
                  <a:lnTo>
                    <a:pt x="256" y="94"/>
                  </a:lnTo>
                  <a:cubicBezTo>
                    <a:pt x="256" y="68"/>
                    <a:pt x="277" y="47"/>
                    <a:pt x="303" y="47"/>
                  </a:cubicBezTo>
                  <a:cubicBezTo>
                    <a:pt x="329" y="47"/>
                    <a:pt x="350" y="68"/>
                    <a:pt x="350" y="94"/>
                  </a:cubicBezTo>
                  <a:cubicBezTo>
                    <a:pt x="350" y="120"/>
                    <a:pt x="329" y="141"/>
                    <a:pt x="303" y="141"/>
                  </a:cubicBezTo>
                  <a:cubicBezTo>
                    <a:pt x="277" y="141"/>
                    <a:pt x="256" y="120"/>
                    <a:pt x="256" y="94"/>
                  </a:cubicBezTo>
                  <a:close/>
                  <a:moveTo>
                    <a:pt x="660" y="4"/>
                  </a:moveTo>
                  <a:lnTo>
                    <a:pt x="660" y="4"/>
                  </a:lnTo>
                  <a:lnTo>
                    <a:pt x="207" y="3"/>
                  </a:lnTo>
                  <a:cubicBezTo>
                    <a:pt x="207" y="3"/>
                    <a:pt x="169" y="0"/>
                    <a:pt x="185" y="52"/>
                  </a:cubicBezTo>
                  <a:lnTo>
                    <a:pt x="244" y="279"/>
                  </a:lnTo>
                  <a:cubicBezTo>
                    <a:pt x="244" y="279"/>
                    <a:pt x="251" y="296"/>
                    <a:pt x="273" y="297"/>
                  </a:cubicBezTo>
                  <a:lnTo>
                    <a:pt x="602" y="298"/>
                  </a:lnTo>
                  <a:cubicBezTo>
                    <a:pt x="602" y="298"/>
                    <a:pt x="624" y="301"/>
                    <a:pt x="630" y="266"/>
                  </a:cubicBezTo>
                  <a:lnTo>
                    <a:pt x="685" y="33"/>
                  </a:lnTo>
                  <a:cubicBezTo>
                    <a:pt x="685" y="33"/>
                    <a:pt x="695" y="3"/>
                    <a:pt x="660" y="4"/>
                  </a:cubicBezTo>
                  <a:close/>
                  <a:moveTo>
                    <a:pt x="612" y="326"/>
                  </a:moveTo>
                  <a:lnTo>
                    <a:pt x="612" y="326"/>
                  </a:lnTo>
                  <a:lnTo>
                    <a:pt x="228" y="326"/>
                  </a:lnTo>
                  <a:lnTo>
                    <a:pt x="149" y="19"/>
                  </a:lnTo>
                  <a:cubicBezTo>
                    <a:pt x="144" y="5"/>
                    <a:pt x="133" y="6"/>
                    <a:pt x="133" y="6"/>
                  </a:cubicBezTo>
                  <a:lnTo>
                    <a:pt x="11" y="6"/>
                  </a:lnTo>
                  <a:cubicBezTo>
                    <a:pt x="1" y="7"/>
                    <a:pt x="0" y="11"/>
                    <a:pt x="0" y="19"/>
                  </a:cubicBezTo>
                  <a:cubicBezTo>
                    <a:pt x="0" y="32"/>
                    <a:pt x="10" y="33"/>
                    <a:pt x="10" y="33"/>
                  </a:cubicBezTo>
                  <a:lnTo>
                    <a:pt x="90" y="33"/>
                  </a:lnTo>
                  <a:cubicBezTo>
                    <a:pt x="93" y="33"/>
                    <a:pt x="99" y="34"/>
                    <a:pt x="103" y="47"/>
                  </a:cubicBezTo>
                  <a:lnTo>
                    <a:pt x="190" y="384"/>
                  </a:lnTo>
                  <a:lnTo>
                    <a:pt x="612" y="384"/>
                  </a:lnTo>
                  <a:cubicBezTo>
                    <a:pt x="612" y="384"/>
                    <a:pt x="627" y="384"/>
                    <a:pt x="627" y="371"/>
                  </a:cubicBezTo>
                  <a:lnTo>
                    <a:pt x="627" y="337"/>
                  </a:lnTo>
                  <a:cubicBezTo>
                    <a:pt x="627" y="324"/>
                    <a:pt x="612" y="326"/>
                    <a:pt x="612" y="326"/>
                  </a:cubicBezTo>
                  <a:close/>
                  <a:moveTo>
                    <a:pt x="530" y="412"/>
                  </a:moveTo>
                  <a:lnTo>
                    <a:pt x="530" y="412"/>
                  </a:lnTo>
                  <a:cubicBezTo>
                    <a:pt x="500" y="412"/>
                    <a:pt x="476" y="437"/>
                    <a:pt x="476" y="466"/>
                  </a:cubicBezTo>
                  <a:cubicBezTo>
                    <a:pt x="476" y="496"/>
                    <a:pt x="500" y="520"/>
                    <a:pt x="530" y="520"/>
                  </a:cubicBezTo>
                  <a:cubicBezTo>
                    <a:pt x="560" y="520"/>
                    <a:pt x="584" y="496"/>
                    <a:pt x="584" y="466"/>
                  </a:cubicBezTo>
                  <a:cubicBezTo>
                    <a:pt x="584" y="437"/>
                    <a:pt x="560" y="412"/>
                    <a:pt x="530" y="412"/>
                  </a:cubicBezTo>
                  <a:close/>
                  <a:moveTo>
                    <a:pt x="286" y="412"/>
                  </a:moveTo>
                  <a:lnTo>
                    <a:pt x="286" y="412"/>
                  </a:lnTo>
                  <a:cubicBezTo>
                    <a:pt x="257" y="412"/>
                    <a:pt x="232" y="437"/>
                    <a:pt x="232" y="466"/>
                  </a:cubicBezTo>
                  <a:cubicBezTo>
                    <a:pt x="232" y="496"/>
                    <a:pt x="257" y="520"/>
                    <a:pt x="286" y="520"/>
                  </a:cubicBezTo>
                  <a:cubicBezTo>
                    <a:pt x="316" y="520"/>
                    <a:pt x="340" y="496"/>
                    <a:pt x="340" y="466"/>
                  </a:cubicBezTo>
                  <a:cubicBezTo>
                    <a:pt x="340" y="437"/>
                    <a:pt x="316" y="412"/>
                    <a:pt x="286" y="412"/>
                  </a:cubicBezTo>
                  <a:close/>
                </a:path>
              </a:pathLst>
            </a:custGeom>
            <a:solidFill>
              <a:srgbClr val="00285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grpSp>
      <p:graphicFrame>
        <p:nvGraphicFramePr>
          <p:cNvPr id="487" name="Google Shape;487;p33"/>
          <p:cNvGraphicFramePr/>
          <p:nvPr/>
        </p:nvGraphicFramePr>
        <p:xfrm>
          <a:off x="257217" y="2403386"/>
          <a:ext cx="3000000" cy="3000000"/>
        </p:xfrm>
        <a:graphic>
          <a:graphicData uri="http://schemas.openxmlformats.org/drawingml/2006/table">
            <a:tbl>
              <a:tblPr bandRow="1" firstRow="1">
                <a:noFill/>
                <a:tableStyleId>{16A26ED2-0FDF-4B19-8A29-BA4871EEDDE1}</a:tableStyleId>
              </a:tblPr>
              <a:tblGrid>
                <a:gridCol w="2688525"/>
              </a:tblGrid>
              <a:tr h="3794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 </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r>
              <a:tr h="3794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Sourcing</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794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Creating an Open Order</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794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Subscription or Milestone Purchase</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861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Entering Budget Information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86150">
                <a:tc>
                  <a:txBody>
                    <a:bodyPr/>
                    <a:lstStyle/>
                    <a:p>
                      <a:pPr indent="0" lvl="0" marL="0" marR="0" rtl="0" algn="ctr">
                        <a:lnSpc>
                          <a:spcPct val="100000"/>
                        </a:lnSpc>
                        <a:spcBef>
                          <a:spcPts val="0"/>
                        </a:spcBef>
                        <a:spcAft>
                          <a:spcPts val="0"/>
                        </a:spcAft>
                        <a:buClr>
                          <a:schemeClr val="lt1"/>
                        </a:buClr>
                        <a:buSzPts val="1400"/>
                        <a:buFont typeface="Calibri"/>
                        <a:buNone/>
                      </a:pPr>
                      <a:r>
                        <a:rPr b="1" lang="en-US" sz="1400" u="none" cap="none" strike="noStrike">
                          <a:solidFill>
                            <a:schemeClr val="lt1"/>
                          </a:solidFill>
                          <a:latin typeface="Calibri"/>
                          <a:ea typeface="Calibri"/>
                          <a:cs typeface="Calibri"/>
                          <a:sym typeface="Calibri"/>
                        </a:rPr>
                        <a:t>Duplicating a Requisition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002857"/>
                    </a:solidFill>
                  </a:tcPr>
                </a:tc>
              </a:tr>
              <a:tr h="3861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Canceling a Requisition</a:t>
                      </a:r>
                      <a:endParaRPr b="1" sz="1400" u="none" cap="none" strike="noStrike">
                        <a:solidFill>
                          <a:schemeClr val="lt1"/>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488" name="Google Shape;488;p33"/>
          <p:cNvPicPr preferRelativeResize="0"/>
          <p:nvPr/>
        </p:nvPicPr>
        <p:blipFill rotWithShape="1">
          <a:blip r:embed="rId3">
            <a:alphaModFix/>
          </a:blip>
          <a:srcRect b="0" l="0" r="0" t="0"/>
          <a:stretch/>
        </p:blipFill>
        <p:spPr>
          <a:xfrm>
            <a:off x="3543301" y="5079636"/>
            <a:ext cx="5029199" cy="11175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id="494" name="Google Shape;494;p34"/>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Canceling a Requisition</a:t>
            </a:r>
            <a:endParaRPr/>
          </a:p>
        </p:txBody>
      </p:sp>
      <p:sp>
        <p:nvSpPr>
          <p:cNvPr id="495" name="Google Shape;495;p34"/>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496" name="Google Shape;496;p34"/>
          <p:cNvSpPr/>
          <p:nvPr/>
        </p:nvSpPr>
        <p:spPr>
          <a:xfrm>
            <a:off x="3200401" y="1729814"/>
            <a:ext cx="5715000" cy="4061385"/>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Overview: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Purchase requisitions (PR) can be canceled before or after submitting them for approval.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Process: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Open the requisition you would like to cancel. Navigate to </a:t>
            </a:r>
            <a:r>
              <a:rPr b="0" i="1" lang="en-US" sz="1600" u="none" cap="none" strike="noStrike">
                <a:solidFill>
                  <a:srgbClr val="000000"/>
                </a:solidFill>
                <a:latin typeface="Calibri"/>
                <a:ea typeface="Calibri"/>
                <a:cs typeface="Calibri"/>
                <a:sym typeface="Calibri"/>
              </a:rPr>
              <a:t>Other Actions</a:t>
            </a:r>
            <a:r>
              <a:rPr b="1" i="1" lang="en-US" sz="1600" u="none" cap="none" strike="noStrike">
                <a:solidFill>
                  <a:srgbClr val="000000"/>
                </a:solidFill>
                <a:latin typeface="Calibri"/>
                <a:ea typeface="Calibri"/>
                <a:cs typeface="Calibri"/>
                <a:sym typeface="Calibri"/>
              </a:rPr>
              <a:t> </a:t>
            </a:r>
            <a:r>
              <a:rPr b="0" i="0" lang="en-US" sz="1600" u="none" cap="none" strike="noStrike">
                <a:solidFill>
                  <a:srgbClr val="000000"/>
                </a:solidFill>
                <a:latin typeface="Calibri"/>
                <a:ea typeface="Calibri"/>
                <a:cs typeface="Calibri"/>
                <a:sym typeface="Calibri"/>
              </a:rPr>
              <a:t>and select </a:t>
            </a:r>
            <a:r>
              <a:rPr b="0" i="1" lang="en-US" sz="1600" u="none" cap="none" strike="noStrike">
                <a:solidFill>
                  <a:srgbClr val="000000"/>
                </a:solidFill>
                <a:latin typeface="Calibri"/>
                <a:ea typeface="Calibri"/>
                <a:cs typeface="Calibri"/>
                <a:sym typeface="Calibri"/>
              </a:rPr>
              <a:t>Cancel Requisition</a:t>
            </a:r>
            <a:r>
              <a:rPr b="0" i="0" lang="en-US" sz="1600" u="none" cap="none" strike="noStrike">
                <a:solidFill>
                  <a:srgbClr val="000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p:txBody>
      </p:sp>
      <p:grpSp>
        <p:nvGrpSpPr>
          <p:cNvPr id="497" name="Google Shape;497;p34"/>
          <p:cNvGrpSpPr/>
          <p:nvPr/>
        </p:nvGrpSpPr>
        <p:grpSpPr>
          <a:xfrm>
            <a:off x="257217" y="1587410"/>
            <a:ext cx="2688537" cy="4051390"/>
            <a:chOff x="257217" y="1587410"/>
            <a:chExt cx="2688537" cy="3746590"/>
          </a:xfrm>
        </p:grpSpPr>
        <p:sp>
          <p:nvSpPr>
            <p:cNvPr id="498" name="Google Shape;498;p34"/>
            <p:cNvSpPr/>
            <p:nvPr/>
          </p:nvSpPr>
          <p:spPr>
            <a:xfrm>
              <a:off x="1147569" y="1587410"/>
              <a:ext cx="917022" cy="363397"/>
            </a:xfrm>
            <a:custGeom>
              <a:rect b="b" l="l" r="r" t="t"/>
              <a:pathLst>
                <a:path extrusionOk="0" h="138" w="271">
                  <a:moveTo>
                    <a:pt x="263" y="0"/>
                  </a:moveTo>
                  <a:cubicBezTo>
                    <a:pt x="271" y="0"/>
                    <a:pt x="270" y="20"/>
                    <a:pt x="270" y="20"/>
                  </a:cubicBezTo>
                  <a:cubicBezTo>
                    <a:pt x="270" y="138"/>
                    <a:pt x="270" y="138"/>
                    <a:pt x="270" y="138"/>
                  </a:cubicBezTo>
                  <a:cubicBezTo>
                    <a:pt x="1" y="138"/>
                    <a:pt x="1" y="138"/>
                    <a:pt x="1" y="138"/>
                  </a:cubicBezTo>
                  <a:cubicBezTo>
                    <a:pt x="1" y="20"/>
                    <a:pt x="1" y="20"/>
                    <a:pt x="1" y="20"/>
                  </a:cubicBezTo>
                  <a:cubicBezTo>
                    <a:pt x="1" y="20"/>
                    <a:pt x="0" y="0"/>
                    <a:pt x="8" y="0"/>
                  </a:cubicBezTo>
                  <a:lnTo>
                    <a:pt x="263" y="0"/>
                  </a:lnTo>
                  <a:close/>
                </a:path>
              </a:pathLst>
            </a:custGeom>
            <a:solidFill>
              <a:srgbClr val="59595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1"/>
                <a:buFont typeface="Arial"/>
                <a:buNone/>
              </a:pPr>
              <a:r>
                <a:t/>
              </a:r>
              <a:endParaRPr b="0" i="0" sz="1351" u="none" cap="none" strike="noStrike">
                <a:solidFill>
                  <a:schemeClr val="dk1"/>
                </a:solidFill>
                <a:latin typeface="Calibri"/>
                <a:ea typeface="Calibri"/>
                <a:cs typeface="Calibri"/>
                <a:sym typeface="Calibri"/>
              </a:endParaRPr>
            </a:p>
          </p:txBody>
        </p:sp>
        <p:sp>
          <p:nvSpPr>
            <p:cNvPr id="499" name="Google Shape;499;p34"/>
            <p:cNvSpPr/>
            <p:nvPr/>
          </p:nvSpPr>
          <p:spPr>
            <a:xfrm>
              <a:off x="257217" y="1732771"/>
              <a:ext cx="2688537" cy="3601229"/>
            </a:xfrm>
            <a:custGeom>
              <a:rect b="b" l="l" r="r" t="t"/>
              <a:pathLst>
                <a:path extrusionOk="0" h="975" w="679">
                  <a:moveTo>
                    <a:pt x="34" y="0"/>
                  </a:moveTo>
                  <a:cubicBezTo>
                    <a:pt x="15" y="0"/>
                    <a:pt x="0" y="15"/>
                    <a:pt x="0" y="34"/>
                  </a:cubicBezTo>
                  <a:cubicBezTo>
                    <a:pt x="0" y="905"/>
                    <a:pt x="0" y="905"/>
                    <a:pt x="0" y="905"/>
                  </a:cubicBezTo>
                  <a:cubicBezTo>
                    <a:pt x="0" y="924"/>
                    <a:pt x="15" y="939"/>
                    <a:pt x="34" y="939"/>
                  </a:cubicBezTo>
                  <a:cubicBezTo>
                    <a:pt x="260" y="939"/>
                    <a:pt x="260" y="939"/>
                    <a:pt x="260" y="939"/>
                  </a:cubicBezTo>
                  <a:cubicBezTo>
                    <a:pt x="278" y="939"/>
                    <a:pt x="304" y="949"/>
                    <a:pt x="317" y="962"/>
                  </a:cubicBezTo>
                  <a:cubicBezTo>
                    <a:pt x="329" y="975"/>
                    <a:pt x="350" y="975"/>
                    <a:pt x="362" y="962"/>
                  </a:cubicBezTo>
                  <a:cubicBezTo>
                    <a:pt x="375" y="949"/>
                    <a:pt x="401" y="939"/>
                    <a:pt x="419" y="939"/>
                  </a:cubicBezTo>
                  <a:cubicBezTo>
                    <a:pt x="645" y="939"/>
                    <a:pt x="645" y="939"/>
                    <a:pt x="645" y="939"/>
                  </a:cubicBezTo>
                  <a:cubicBezTo>
                    <a:pt x="664" y="939"/>
                    <a:pt x="679" y="924"/>
                    <a:pt x="679" y="905"/>
                  </a:cubicBezTo>
                  <a:cubicBezTo>
                    <a:pt x="679" y="34"/>
                    <a:pt x="679" y="34"/>
                    <a:pt x="679" y="34"/>
                  </a:cubicBezTo>
                  <a:cubicBezTo>
                    <a:pt x="679" y="15"/>
                    <a:pt x="664" y="0"/>
                    <a:pt x="645" y="0"/>
                  </a:cubicBezTo>
                  <a:lnTo>
                    <a:pt x="34" y="0"/>
                  </a:ln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1"/>
                <a:buFont typeface="Arial"/>
                <a:buNone/>
              </a:pPr>
              <a:r>
                <a:t/>
              </a:r>
              <a:endParaRPr b="0" i="0" sz="1351" u="none" cap="none" strike="noStrike">
                <a:solidFill>
                  <a:schemeClr val="dk1"/>
                </a:solidFill>
                <a:latin typeface="Calibri"/>
                <a:ea typeface="Calibri"/>
                <a:cs typeface="Calibri"/>
                <a:sym typeface="Calibri"/>
              </a:endParaRPr>
            </a:p>
          </p:txBody>
        </p:sp>
        <p:sp>
          <p:nvSpPr>
            <p:cNvPr id="500" name="Google Shape;500;p34"/>
            <p:cNvSpPr/>
            <p:nvPr/>
          </p:nvSpPr>
          <p:spPr>
            <a:xfrm>
              <a:off x="1118715" y="1603716"/>
              <a:ext cx="965540" cy="745490"/>
            </a:xfrm>
            <a:custGeom>
              <a:rect b="b" l="l" r="r" t="t"/>
              <a:pathLst>
                <a:path extrusionOk="0" h="218" w="255">
                  <a:moveTo>
                    <a:pt x="255" y="0"/>
                  </a:moveTo>
                  <a:cubicBezTo>
                    <a:pt x="0" y="0"/>
                    <a:pt x="0" y="0"/>
                    <a:pt x="0" y="0"/>
                  </a:cubicBezTo>
                  <a:cubicBezTo>
                    <a:pt x="8" y="0"/>
                    <a:pt x="7" y="20"/>
                    <a:pt x="7" y="20"/>
                  </a:cubicBezTo>
                  <a:cubicBezTo>
                    <a:pt x="7" y="184"/>
                    <a:pt x="7" y="184"/>
                    <a:pt x="7" y="184"/>
                  </a:cubicBezTo>
                  <a:cubicBezTo>
                    <a:pt x="7" y="203"/>
                    <a:pt x="22" y="218"/>
                    <a:pt x="41" y="218"/>
                  </a:cubicBezTo>
                  <a:cubicBezTo>
                    <a:pt x="214" y="218"/>
                    <a:pt x="214" y="218"/>
                    <a:pt x="214" y="218"/>
                  </a:cubicBezTo>
                  <a:cubicBezTo>
                    <a:pt x="233" y="218"/>
                    <a:pt x="248" y="203"/>
                    <a:pt x="248" y="184"/>
                  </a:cubicBezTo>
                  <a:cubicBezTo>
                    <a:pt x="248" y="20"/>
                    <a:pt x="248" y="20"/>
                    <a:pt x="248" y="20"/>
                  </a:cubicBezTo>
                  <a:cubicBezTo>
                    <a:pt x="248" y="20"/>
                    <a:pt x="247" y="0"/>
                    <a:pt x="255" y="0"/>
                  </a:cubicBezTo>
                  <a:close/>
                </a:path>
              </a:pathLst>
            </a:custGeom>
            <a:gradFill>
              <a:gsLst>
                <a:gs pos="0">
                  <a:srgbClr val="BFBFBF"/>
                </a:gs>
                <a:gs pos="13000">
                  <a:srgbClr val="F2F2F2"/>
                </a:gs>
                <a:gs pos="100000">
                  <a:srgbClr val="F2F2F2"/>
                </a:gs>
              </a:gsLst>
              <a:lin ang="5400000" scaled="0"/>
            </a:gradFill>
            <a:ln>
              <a:noFill/>
            </a:ln>
            <a:effectLst>
              <a:outerShdw blurRad="50800" rotWithShape="0" algn="t" dir="5400000" dist="38100">
                <a:srgbClr val="000000">
                  <a:alpha val="40000"/>
                </a:srgbClr>
              </a:outerShdw>
            </a:effectLst>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1"/>
                <a:buFont typeface="Arial"/>
                <a:buNone/>
              </a:pPr>
              <a:r>
                <a:t/>
              </a:r>
              <a:endParaRPr b="0" i="0" sz="1351" u="none" cap="none" strike="noStrike">
                <a:solidFill>
                  <a:schemeClr val="dk1"/>
                </a:solidFill>
                <a:latin typeface="Calibri"/>
                <a:ea typeface="Calibri"/>
                <a:cs typeface="Calibri"/>
                <a:sym typeface="Calibri"/>
              </a:endParaRPr>
            </a:p>
          </p:txBody>
        </p:sp>
        <p:sp>
          <p:nvSpPr>
            <p:cNvPr id="501" name="Google Shape;501;p34"/>
            <p:cNvSpPr/>
            <p:nvPr/>
          </p:nvSpPr>
          <p:spPr>
            <a:xfrm>
              <a:off x="1240286" y="1773387"/>
              <a:ext cx="664264" cy="500944"/>
            </a:xfrm>
            <a:custGeom>
              <a:rect b="b" l="l" r="r" t="t"/>
              <a:pathLst>
                <a:path extrusionOk="0" h="520" w="695">
                  <a:moveTo>
                    <a:pt x="552" y="141"/>
                  </a:moveTo>
                  <a:lnTo>
                    <a:pt x="552" y="141"/>
                  </a:lnTo>
                  <a:cubicBezTo>
                    <a:pt x="526" y="141"/>
                    <a:pt x="505" y="120"/>
                    <a:pt x="505" y="94"/>
                  </a:cubicBezTo>
                  <a:cubicBezTo>
                    <a:pt x="505" y="68"/>
                    <a:pt x="526" y="47"/>
                    <a:pt x="552" y="47"/>
                  </a:cubicBezTo>
                  <a:cubicBezTo>
                    <a:pt x="578" y="47"/>
                    <a:pt x="599" y="68"/>
                    <a:pt x="599" y="94"/>
                  </a:cubicBezTo>
                  <a:cubicBezTo>
                    <a:pt x="599" y="120"/>
                    <a:pt x="578" y="141"/>
                    <a:pt x="552" y="141"/>
                  </a:cubicBezTo>
                  <a:close/>
                  <a:moveTo>
                    <a:pt x="495" y="261"/>
                  </a:moveTo>
                  <a:lnTo>
                    <a:pt x="495" y="261"/>
                  </a:lnTo>
                  <a:cubicBezTo>
                    <a:pt x="469" y="261"/>
                    <a:pt x="448" y="239"/>
                    <a:pt x="448" y="213"/>
                  </a:cubicBezTo>
                  <a:cubicBezTo>
                    <a:pt x="448" y="187"/>
                    <a:pt x="469" y="166"/>
                    <a:pt x="495" y="166"/>
                  </a:cubicBezTo>
                  <a:cubicBezTo>
                    <a:pt x="521" y="166"/>
                    <a:pt x="542" y="187"/>
                    <a:pt x="542" y="213"/>
                  </a:cubicBezTo>
                  <a:cubicBezTo>
                    <a:pt x="542" y="239"/>
                    <a:pt x="521" y="261"/>
                    <a:pt x="495" y="261"/>
                  </a:cubicBezTo>
                  <a:close/>
                  <a:moveTo>
                    <a:pt x="380" y="94"/>
                  </a:moveTo>
                  <a:lnTo>
                    <a:pt x="380" y="94"/>
                  </a:lnTo>
                  <a:cubicBezTo>
                    <a:pt x="380" y="68"/>
                    <a:pt x="402" y="47"/>
                    <a:pt x="428" y="47"/>
                  </a:cubicBezTo>
                  <a:cubicBezTo>
                    <a:pt x="454" y="47"/>
                    <a:pt x="475" y="68"/>
                    <a:pt x="475" y="94"/>
                  </a:cubicBezTo>
                  <a:cubicBezTo>
                    <a:pt x="475" y="120"/>
                    <a:pt x="454" y="141"/>
                    <a:pt x="428" y="141"/>
                  </a:cubicBezTo>
                  <a:cubicBezTo>
                    <a:pt x="402" y="141"/>
                    <a:pt x="380" y="120"/>
                    <a:pt x="380" y="94"/>
                  </a:cubicBezTo>
                  <a:close/>
                  <a:moveTo>
                    <a:pt x="369" y="261"/>
                  </a:moveTo>
                  <a:lnTo>
                    <a:pt x="369" y="261"/>
                  </a:lnTo>
                  <a:cubicBezTo>
                    <a:pt x="343" y="261"/>
                    <a:pt x="322" y="239"/>
                    <a:pt x="322" y="213"/>
                  </a:cubicBezTo>
                  <a:cubicBezTo>
                    <a:pt x="322" y="187"/>
                    <a:pt x="343" y="166"/>
                    <a:pt x="369" y="166"/>
                  </a:cubicBezTo>
                  <a:cubicBezTo>
                    <a:pt x="395" y="166"/>
                    <a:pt x="417" y="187"/>
                    <a:pt x="417" y="213"/>
                  </a:cubicBezTo>
                  <a:cubicBezTo>
                    <a:pt x="417" y="239"/>
                    <a:pt x="395" y="261"/>
                    <a:pt x="369" y="261"/>
                  </a:cubicBezTo>
                  <a:close/>
                  <a:moveTo>
                    <a:pt x="256" y="94"/>
                  </a:moveTo>
                  <a:lnTo>
                    <a:pt x="256" y="94"/>
                  </a:lnTo>
                  <a:cubicBezTo>
                    <a:pt x="256" y="68"/>
                    <a:pt x="277" y="47"/>
                    <a:pt x="303" y="47"/>
                  </a:cubicBezTo>
                  <a:cubicBezTo>
                    <a:pt x="329" y="47"/>
                    <a:pt x="350" y="68"/>
                    <a:pt x="350" y="94"/>
                  </a:cubicBezTo>
                  <a:cubicBezTo>
                    <a:pt x="350" y="120"/>
                    <a:pt x="329" y="141"/>
                    <a:pt x="303" y="141"/>
                  </a:cubicBezTo>
                  <a:cubicBezTo>
                    <a:pt x="277" y="141"/>
                    <a:pt x="256" y="120"/>
                    <a:pt x="256" y="94"/>
                  </a:cubicBezTo>
                  <a:close/>
                  <a:moveTo>
                    <a:pt x="660" y="4"/>
                  </a:moveTo>
                  <a:lnTo>
                    <a:pt x="660" y="4"/>
                  </a:lnTo>
                  <a:lnTo>
                    <a:pt x="207" y="3"/>
                  </a:lnTo>
                  <a:cubicBezTo>
                    <a:pt x="207" y="3"/>
                    <a:pt x="169" y="0"/>
                    <a:pt x="185" y="52"/>
                  </a:cubicBezTo>
                  <a:lnTo>
                    <a:pt x="244" y="279"/>
                  </a:lnTo>
                  <a:cubicBezTo>
                    <a:pt x="244" y="279"/>
                    <a:pt x="251" y="296"/>
                    <a:pt x="273" y="297"/>
                  </a:cubicBezTo>
                  <a:lnTo>
                    <a:pt x="602" y="298"/>
                  </a:lnTo>
                  <a:cubicBezTo>
                    <a:pt x="602" y="298"/>
                    <a:pt x="624" y="301"/>
                    <a:pt x="630" y="266"/>
                  </a:cubicBezTo>
                  <a:lnTo>
                    <a:pt x="685" y="33"/>
                  </a:lnTo>
                  <a:cubicBezTo>
                    <a:pt x="685" y="33"/>
                    <a:pt x="695" y="3"/>
                    <a:pt x="660" y="4"/>
                  </a:cubicBezTo>
                  <a:close/>
                  <a:moveTo>
                    <a:pt x="612" y="326"/>
                  </a:moveTo>
                  <a:lnTo>
                    <a:pt x="612" y="326"/>
                  </a:lnTo>
                  <a:lnTo>
                    <a:pt x="228" y="326"/>
                  </a:lnTo>
                  <a:lnTo>
                    <a:pt x="149" y="19"/>
                  </a:lnTo>
                  <a:cubicBezTo>
                    <a:pt x="144" y="5"/>
                    <a:pt x="133" y="6"/>
                    <a:pt x="133" y="6"/>
                  </a:cubicBezTo>
                  <a:lnTo>
                    <a:pt x="11" y="6"/>
                  </a:lnTo>
                  <a:cubicBezTo>
                    <a:pt x="1" y="7"/>
                    <a:pt x="0" y="11"/>
                    <a:pt x="0" y="19"/>
                  </a:cubicBezTo>
                  <a:cubicBezTo>
                    <a:pt x="0" y="32"/>
                    <a:pt x="10" y="33"/>
                    <a:pt x="10" y="33"/>
                  </a:cubicBezTo>
                  <a:lnTo>
                    <a:pt x="90" y="33"/>
                  </a:lnTo>
                  <a:cubicBezTo>
                    <a:pt x="93" y="33"/>
                    <a:pt x="99" y="34"/>
                    <a:pt x="103" y="47"/>
                  </a:cubicBezTo>
                  <a:lnTo>
                    <a:pt x="190" y="384"/>
                  </a:lnTo>
                  <a:lnTo>
                    <a:pt x="612" y="384"/>
                  </a:lnTo>
                  <a:cubicBezTo>
                    <a:pt x="612" y="384"/>
                    <a:pt x="627" y="384"/>
                    <a:pt x="627" y="371"/>
                  </a:cubicBezTo>
                  <a:lnTo>
                    <a:pt x="627" y="337"/>
                  </a:lnTo>
                  <a:cubicBezTo>
                    <a:pt x="627" y="324"/>
                    <a:pt x="612" y="326"/>
                    <a:pt x="612" y="326"/>
                  </a:cubicBezTo>
                  <a:close/>
                  <a:moveTo>
                    <a:pt x="530" y="412"/>
                  </a:moveTo>
                  <a:lnTo>
                    <a:pt x="530" y="412"/>
                  </a:lnTo>
                  <a:cubicBezTo>
                    <a:pt x="500" y="412"/>
                    <a:pt x="476" y="437"/>
                    <a:pt x="476" y="466"/>
                  </a:cubicBezTo>
                  <a:cubicBezTo>
                    <a:pt x="476" y="496"/>
                    <a:pt x="500" y="520"/>
                    <a:pt x="530" y="520"/>
                  </a:cubicBezTo>
                  <a:cubicBezTo>
                    <a:pt x="560" y="520"/>
                    <a:pt x="584" y="496"/>
                    <a:pt x="584" y="466"/>
                  </a:cubicBezTo>
                  <a:cubicBezTo>
                    <a:pt x="584" y="437"/>
                    <a:pt x="560" y="412"/>
                    <a:pt x="530" y="412"/>
                  </a:cubicBezTo>
                  <a:close/>
                  <a:moveTo>
                    <a:pt x="286" y="412"/>
                  </a:moveTo>
                  <a:lnTo>
                    <a:pt x="286" y="412"/>
                  </a:lnTo>
                  <a:cubicBezTo>
                    <a:pt x="257" y="412"/>
                    <a:pt x="232" y="437"/>
                    <a:pt x="232" y="466"/>
                  </a:cubicBezTo>
                  <a:cubicBezTo>
                    <a:pt x="232" y="496"/>
                    <a:pt x="257" y="520"/>
                    <a:pt x="286" y="520"/>
                  </a:cubicBezTo>
                  <a:cubicBezTo>
                    <a:pt x="316" y="520"/>
                    <a:pt x="340" y="496"/>
                    <a:pt x="340" y="466"/>
                  </a:cubicBezTo>
                  <a:cubicBezTo>
                    <a:pt x="340" y="437"/>
                    <a:pt x="316" y="412"/>
                    <a:pt x="286" y="412"/>
                  </a:cubicBezTo>
                  <a:close/>
                </a:path>
              </a:pathLst>
            </a:custGeom>
            <a:solidFill>
              <a:srgbClr val="00285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p:txBody>
        </p:sp>
      </p:grpSp>
      <p:graphicFrame>
        <p:nvGraphicFramePr>
          <p:cNvPr id="502" name="Google Shape;502;p34"/>
          <p:cNvGraphicFramePr/>
          <p:nvPr/>
        </p:nvGraphicFramePr>
        <p:xfrm>
          <a:off x="257217" y="2403386"/>
          <a:ext cx="3000000" cy="3000000"/>
        </p:xfrm>
        <a:graphic>
          <a:graphicData uri="http://schemas.openxmlformats.org/drawingml/2006/table">
            <a:tbl>
              <a:tblPr bandRow="1" firstRow="1">
                <a:noFill/>
                <a:tableStyleId>{16A26ED2-0FDF-4B19-8A29-BA4871EEDDE1}</a:tableStyleId>
              </a:tblPr>
              <a:tblGrid>
                <a:gridCol w="2688525"/>
              </a:tblGrid>
              <a:tr h="3794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 </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r>
              <a:tr h="3794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Sourcing</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794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Creating an Open Order</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794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Subscription or Milestone Purchase</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861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Entering Budget Information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86150">
                <a:tc>
                  <a:txBody>
                    <a:bodyPr/>
                    <a:lstStyle/>
                    <a:p>
                      <a:pPr indent="0" lvl="0" marL="0" marR="0" rtl="0" algn="ctr">
                        <a:lnSpc>
                          <a:spcPct val="100000"/>
                        </a:lnSpc>
                        <a:spcBef>
                          <a:spcPts val="0"/>
                        </a:spcBef>
                        <a:spcAft>
                          <a:spcPts val="0"/>
                        </a:spcAft>
                        <a:buClr>
                          <a:schemeClr val="lt1"/>
                        </a:buClr>
                        <a:buSzPts val="1400"/>
                        <a:buFont typeface="Calibri"/>
                        <a:buNone/>
                      </a:pPr>
                      <a:r>
                        <a:rPr b="1" lang="en-US" sz="1400" u="none" cap="none" strike="noStrike">
                          <a:solidFill>
                            <a:schemeClr val="lt1"/>
                          </a:solidFill>
                          <a:latin typeface="Calibri"/>
                          <a:ea typeface="Calibri"/>
                          <a:cs typeface="Calibri"/>
                          <a:sym typeface="Calibri"/>
                        </a:rPr>
                        <a:t>Duplicating a Requisition</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86150">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Calibri"/>
                          <a:ea typeface="Calibri"/>
                          <a:cs typeface="Calibri"/>
                          <a:sym typeface="Calibri"/>
                        </a:rPr>
                        <a:t>Canceling a Requisition</a:t>
                      </a:r>
                      <a:endParaRPr b="1" sz="1400" u="none" cap="none" strike="noStrike">
                        <a:solidFill>
                          <a:schemeClr val="lt1"/>
                        </a:solidFill>
                        <a:latin typeface="Calibri"/>
                        <a:ea typeface="Calibri"/>
                        <a:cs typeface="Calibri"/>
                        <a:sym typeface="Calibri"/>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2857"/>
                    </a:solidFill>
                  </a:tcPr>
                </a:tc>
              </a:tr>
            </a:tbl>
          </a:graphicData>
        </a:graphic>
      </p:graphicFrame>
      <p:pic>
        <p:nvPicPr>
          <p:cNvPr id="503" name="Google Shape;503;p34"/>
          <p:cNvPicPr preferRelativeResize="0"/>
          <p:nvPr/>
        </p:nvPicPr>
        <p:blipFill rotWithShape="1">
          <a:blip r:embed="rId3">
            <a:alphaModFix/>
          </a:blip>
          <a:srcRect b="0" l="0" r="0" t="0"/>
          <a:stretch/>
        </p:blipFill>
        <p:spPr>
          <a:xfrm>
            <a:off x="4771594" y="3543495"/>
            <a:ext cx="2572614" cy="209530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Google Shape;509;g814286f1e8_0_0"/>
          <p:cNvSpPr txBox="1"/>
          <p:nvPr>
            <p:ph type="title"/>
          </p:nvPr>
        </p:nvSpPr>
        <p:spPr>
          <a:xfrm>
            <a:off x="0" y="0"/>
            <a:ext cx="9144000" cy="838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g814286f1e8_0_0"/>
          <p:cNvSpPr txBox="1"/>
          <p:nvPr>
            <p:ph idx="1" type="body"/>
          </p:nvPr>
        </p:nvSpPr>
        <p:spPr>
          <a:xfrm>
            <a:off x="228600" y="1066800"/>
            <a:ext cx="8686800" cy="5059500"/>
          </a:xfrm>
          <a:prstGeom prst="rect">
            <a:avLst/>
          </a:prstGeom>
        </p:spPr>
        <p:txBody>
          <a:bodyPr anchorCtr="0" anchor="t" bIns="45700" lIns="91425" spcFirstLastPara="1" rIns="91425" wrap="square" tIns="45700">
            <a:noAutofit/>
          </a:bodyPr>
          <a:lstStyle/>
          <a:p>
            <a:pPr indent="0" lvl="0" marL="0" rtl="0" algn="l">
              <a:spcBef>
                <a:spcPts val="600"/>
              </a:spcBef>
              <a:spcAft>
                <a:spcPts val="0"/>
              </a:spcAft>
              <a:buNone/>
            </a:pPr>
            <a:r>
              <a:t/>
            </a:r>
            <a:endParaRPr/>
          </a:p>
        </p:txBody>
      </p:sp>
      <p:sp>
        <p:nvSpPr>
          <p:cNvPr id="511" name="Google Shape;511;g814286f1e8_0_0"/>
          <p:cNvSpPr txBox="1"/>
          <p:nvPr>
            <p:ph idx="12" type="sldNum"/>
          </p:nvPr>
        </p:nvSpPr>
        <p:spPr>
          <a:xfrm>
            <a:off x="7391400" y="6356350"/>
            <a:ext cx="15240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6" name="Shape 516"/>
        <p:cNvGrpSpPr/>
        <p:nvPr/>
      </p:nvGrpSpPr>
      <p:grpSpPr>
        <a:xfrm>
          <a:off x="0" y="0"/>
          <a:ext cx="0" cy="0"/>
          <a:chOff x="0" y="0"/>
          <a:chExt cx="0" cy="0"/>
        </a:xfrm>
      </p:grpSpPr>
      <p:sp>
        <p:nvSpPr>
          <p:cNvPr id="517" name="Google Shape;517;p30"/>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Demo of the Modifications</a:t>
            </a:r>
            <a:endParaRPr/>
          </a:p>
        </p:txBody>
      </p:sp>
      <p:sp>
        <p:nvSpPr>
          <p:cNvPr id="518" name="Google Shape;518;p30"/>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519" name="Google Shape;519;p30"/>
          <p:cNvSpPr/>
          <p:nvPr/>
        </p:nvSpPr>
        <p:spPr>
          <a:xfrm>
            <a:off x="2454547" y="2754204"/>
            <a:ext cx="6460853" cy="2133600"/>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Now that you have learned about the various types of modifications, let me demonstrate the processes.</a:t>
            </a:r>
            <a:endParaRPr b="0" i="0" sz="900" u="none" cap="none" strike="noStrike">
              <a:solidFill>
                <a:srgbClr val="000000"/>
              </a:solidFill>
              <a:latin typeface="Helvetica Neue"/>
              <a:ea typeface="Helvetica Neue"/>
              <a:cs typeface="Helvetica Neue"/>
              <a:sym typeface="Helvetica Neue"/>
            </a:endParaRPr>
          </a:p>
        </p:txBody>
      </p:sp>
      <p:pic>
        <p:nvPicPr>
          <p:cNvPr id="520" name="Google Shape;520;p30"/>
          <p:cNvPicPr preferRelativeResize="0"/>
          <p:nvPr/>
        </p:nvPicPr>
        <p:blipFill rotWithShape="1">
          <a:blip r:embed="rId3">
            <a:alphaModFix/>
          </a:blip>
          <a:srcRect b="0" l="0" r="0" t="0"/>
          <a:stretch/>
        </p:blipFill>
        <p:spPr>
          <a:xfrm>
            <a:off x="554157" y="3594494"/>
            <a:ext cx="1631711" cy="45302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5" name="Shape 525"/>
        <p:cNvGrpSpPr/>
        <p:nvPr/>
      </p:nvGrpSpPr>
      <p:grpSpPr>
        <a:xfrm>
          <a:off x="0" y="0"/>
          <a:ext cx="0" cy="0"/>
          <a:chOff x="0" y="0"/>
          <a:chExt cx="0" cy="0"/>
        </a:xfrm>
      </p:grpSpPr>
      <p:sp>
        <p:nvSpPr>
          <p:cNvPr id="526" name="Google Shape;526;p35"/>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Knowledge Check: Multiple Choice</a:t>
            </a:r>
            <a:endParaRPr/>
          </a:p>
        </p:txBody>
      </p:sp>
      <p:sp>
        <p:nvSpPr>
          <p:cNvPr id="527" name="Google Shape;527;p35"/>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528" name="Google Shape;528;p35"/>
          <p:cNvSpPr txBox="1"/>
          <p:nvPr/>
        </p:nvSpPr>
        <p:spPr>
          <a:xfrm>
            <a:off x="228600" y="1066800"/>
            <a:ext cx="8686800" cy="912813"/>
          </a:xfrm>
          <a:prstGeom prst="rect">
            <a:avLst/>
          </a:prstGeom>
          <a:solidFill>
            <a:schemeClr val="dk2"/>
          </a:solid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FFFFFF"/>
              </a:buClr>
              <a:buSzPts val="1600"/>
              <a:buFont typeface="Arial"/>
              <a:buNone/>
            </a:pPr>
            <a:r>
              <a:rPr b="0" i="0" lang="en-US" sz="1600" u="none" cap="none" strike="noStrike">
                <a:solidFill>
                  <a:srgbClr val="FFFFFF"/>
                </a:solidFill>
                <a:latin typeface="Calibri"/>
                <a:ea typeface="Calibri"/>
                <a:cs typeface="Calibri"/>
                <a:sym typeface="Calibri"/>
              </a:rPr>
              <a:t>Complete the statement: Creating an open order…</a:t>
            </a:r>
            <a:endParaRPr b="0" i="0" sz="1400" u="none" cap="none" strike="noStrike">
              <a:solidFill>
                <a:srgbClr val="000000"/>
              </a:solidFill>
              <a:latin typeface="Arial"/>
              <a:ea typeface="Arial"/>
              <a:cs typeface="Arial"/>
              <a:sym typeface="Arial"/>
            </a:endParaRPr>
          </a:p>
        </p:txBody>
      </p:sp>
      <p:sp>
        <p:nvSpPr>
          <p:cNvPr id="529" name="Google Shape;529;p35"/>
          <p:cNvSpPr txBox="1"/>
          <p:nvPr/>
        </p:nvSpPr>
        <p:spPr>
          <a:xfrm>
            <a:off x="228600" y="2455067"/>
            <a:ext cx="381000" cy="456407"/>
          </a:xfrm>
          <a:prstGeom prst="rect">
            <a:avLst/>
          </a:prstGeom>
          <a:solidFill>
            <a:schemeClr val="accent1"/>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A</a:t>
            </a:r>
            <a:endParaRPr b="0" i="0" sz="1400" u="none" cap="none" strike="noStrike">
              <a:solidFill>
                <a:srgbClr val="000000"/>
              </a:solidFill>
              <a:latin typeface="Arial"/>
              <a:ea typeface="Arial"/>
              <a:cs typeface="Arial"/>
              <a:sym typeface="Arial"/>
            </a:endParaRPr>
          </a:p>
        </p:txBody>
      </p:sp>
      <p:sp>
        <p:nvSpPr>
          <p:cNvPr id="530" name="Google Shape;530;p35"/>
          <p:cNvSpPr txBox="1"/>
          <p:nvPr/>
        </p:nvSpPr>
        <p:spPr>
          <a:xfrm>
            <a:off x="228600" y="3277393"/>
            <a:ext cx="381000" cy="456407"/>
          </a:xfrm>
          <a:prstGeom prst="rect">
            <a:avLst/>
          </a:prstGeom>
          <a:solidFill>
            <a:schemeClr val="accent2"/>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B</a:t>
            </a:r>
            <a:endParaRPr b="0" i="0" sz="1400" u="none" cap="none" strike="noStrike">
              <a:solidFill>
                <a:srgbClr val="000000"/>
              </a:solidFill>
              <a:latin typeface="Arial"/>
              <a:ea typeface="Arial"/>
              <a:cs typeface="Arial"/>
              <a:sym typeface="Arial"/>
            </a:endParaRPr>
          </a:p>
        </p:txBody>
      </p:sp>
      <p:sp>
        <p:nvSpPr>
          <p:cNvPr id="531" name="Google Shape;531;p35"/>
          <p:cNvSpPr txBox="1"/>
          <p:nvPr/>
        </p:nvSpPr>
        <p:spPr>
          <a:xfrm>
            <a:off x="228600" y="4099719"/>
            <a:ext cx="381000" cy="456407"/>
          </a:xfrm>
          <a:prstGeom prst="rect">
            <a:avLst/>
          </a:prstGeom>
          <a:solidFill>
            <a:schemeClr val="accent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C</a:t>
            </a:r>
            <a:endParaRPr b="0" i="0" sz="1400" u="none" cap="none" strike="noStrike">
              <a:solidFill>
                <a:srgbClr val="000000"/>
              </a:solidFill>
              <a:latin typeface="Arial"/>
              <a:ea typeface="Arial"/>
              <a:cs typeface="Arial"/>
              <a:sym typeface="Arial"/>
            </a:endParaRPr>
          </a:p>
        </p:txBody>
      </p:sp>
      <p:sp>
        <p:nvSpPr>
          <p:cNvPr id="532" name="Google Shape;532;p35"/>
          <p:cNvSpPr txBox="1"/>
          <p:nvPr/>
        </p:nvSpPr>
        <p:spPr>
          <a:xfrm>
            <a:off x="228600" y="4922045"/>
            <a:ext cx="381000" cy="456407"/>
          </a:xfrm>
          <a:prstGeom prst="rect">
            <a:avLst/>
          </a:prstGeom>
          <a:solidFill>
            <a:schemeClr val="accent5"/>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D</a:t>
            </a:r>
            <a:endParaRPr b="0" i="0" sz="1400" u="none" cap="none" strike="noStrike">
              <a:solidFill>
                <a:srgbClr val="000000"/>
              </a:solidFill>
              <a:latin typeface="Arial"/>
              <a:ea typeface="Arial"/>
              <a:cs typeface="Arial"/>
              <a:sym typeface="Arial"/>
            </a:endParaRPr>
          </a:p>
        </p:txBody>
      </p:sp>
      <p:sp>
        <p:nvSpPr>
          <p:cNvPr id="533" name="Google Shape;533;p35"/>
          <p:cNvSpPr/>
          <p:nvPr/>
        </p:nvSpPr>
        <p:spPr>
          <a:xfrm>
            <a:off x="609600" y="2331729"/>
            <a:ext cx="7619999" cy="698474"/>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Means that it is an incomplete requisition. </a:t>
            </a:r>
            <a:endParaRPr b="0" i="0" sz="1400" u="none" cap="none" strike="noStrike">
              <a:solidFill>
                <a:srgbClr val="000000"/>
              </a:solidFill>
              <a:latin typeface="Arial"/>
              <a:ea typeface="Arial"/>
              <a:cs typeface="Arial"/>
              <a:sym typeface="Arial"/>
            </a:endParaRPr>
          </a:p>
        </p:txBody>
      </p:sp>
      <p:sp>
        <p:nvSpPr>
          <p:cNvPr id="534" name="Google Shape;534;p35"/>
          <p:cNvSpPr/>
          <p:nvPr/>
        </p:nvSpPr>
        <p:spPr>
          <a:xfrm>
            <a:off x="609600" y="3156359"/>
            <a:ext cx="7619999" cy="698474"/>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Allows multiple order releases without generating a new PR each time.</a:t>
            </a:r>
            <a:endParaRPr b="0" i="0" sz="1400" u="none" cap="none" strike="noStrike">
              <a:solidFill>
                <a:srgbClr val="000000"/>
              </a:solidFill>
              <a:latin typeface="Arial"/>
              <a:ea typeface="Arial"/>
              <a:cs typeface="Arial"/>
              <a:sym typeface="Arial"/>
            </a:endParaRPr>
          </a:p>
        </p:txBody>
      </p:sp>
      <p:sp>
        <p:nvSpPr>
          <p:cNvPr id="535" name="Google Shape;535;p35"/>
          <p:cNvSpPr/>
          <p:nvPr/>
        </p:nvSpPr>
        <p:spPr>
          <a:xfrm>
            <a:off x="609600" y="3982101"/>
            <a:ext cx="7619999" cy="698474"/>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Gives suppliers the ability to modify the order.</a:t>
            </a:r>
            <a:endParaRPr b="0" i="0" sz="1400" u="none" cap="none" strike="noStrike">
              <a:solidFill>
                <a:srgbClr val="000000"/>
              </a:solidFill>
              <a:latin typeface="Arial"/>
              <a:ea typeface="Arial"/>
              <a:cs typeface="Arial"/>
              <a:sym typeface="Arial"/>
            </a:endParaRPr>
          </a:p>
        </p:txBody>
      </p:sp>
      <p:sp>
        <p:nvSpPr>
          <p:cNvPr id="536" name="Google Shape;536;p35"/>
          <p:cNvSpPr/>
          <p:nvPr/>
        </p:nvSpPr>
        <p:spPr>
          <a:xfrm>
            <a:off x="609600" y="4798193"/>
            <a:ext cx="7619999" cy="698474"/>
          </a:xfrm>
          <a:prstGeom prst="rect">
            <a:avLst/>
          </a:prstGeom>
          <a:solidFill>
            <a:schemeClr val="accent5"/>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Gives requisitioners the ability to modify the order.</a:t>
            </a:r>
            <a:endParaRPr b="0" i="0" sz="1400" u="none" cap="none" strike="noStrike">
              <a:solidFill>
                <a:srgbClr val="000000"/>
              </a:solidFill>
              <a:latin typeface="Arial"/>
              <a:ea typeface="Arial"/>
              <a:cs typeface="Arial"/>
              <a:sym typeface="Arial"/>
            </a:endParaRPr>
          </a:p>
        </p:txBody>
      </p:sp>
      <p:sp>
        <p:nvSpPr>
          <p:cNvPr id="537" name="Google Shape;537;p35"/>
          <p:cNvSpPr/>
          <p:nvPr/>
        </p:nvSpPr>
        <p:spPr>
          <a:xfrm>
            <a:off x="219075" y="3095761"/>
            <a:ext cx="8000999" cy="848084"/>
          </a:xfrm>
          <a:prstGeom prst="roundRect">
            <a:avLst>
              <a:gd fmla="val 16667" name="adj"/>
            </a:avLst>
          </a:prstGeom>
          <a:noFill/>
          <a:ln cap="flat" cmpd="sng" w="571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Calibri"/>
              <a:ea typeface="Calibri"/>
              <a:cs typeface="Calibri"/>
              <a:sym typeface="Calibri"/>
            </a:endParaRPr>
          </a:p>
        </p:txBody>
      </p:sp>
      <p:sp>
        <p:nvSpPr>
          <p:cNvPr id="538" name="Google Shape;538;p35"/>
          <p:cNvSpPr/>
          <p:nvPr/>
        </p:nvSpPr>
        <p:spPr>
          <a:xfrm>
            <a:off x="4562475" y="4027521"/>
            <a:ext cx="1838325" cy="983123"/>
          </a:xfrm>
          <a:prstGeom prst="wedgeRoundRectCallout">
            <a:avLst>
              <a:gd fmla="val -59446" name="adj1"/>
              <a:gd fmla="val -56013" name="adj2"/>
              <a:gd fmla="val 16667" name="adj3"/>
            </a:avLst>
          </a:prstGeom>
          <a:solidFill>
            <a:schemeClr val="lt1"/>
          </a:solidFill>
          <a:ln cap="flat"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Yes, that is correct.</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3"/>
          <p:cNvSpPr txBox="1"/>
          <p:nvPr>
            <p:ph type="ctrTitle"/>
          </p:nvPr>
        </p:nvSpPr>
        <p:spPr>
          <a:xfrm>
            <a:off x="228600" y="3048000"/>
            <a:ext cx="8763000" cy="1470025"/>
          </a:xfrm>
          <a:prstGeom prst="rect">
            <a:avLst/>
          </a:prstGeom>
          <a:noFill/>
          <a:ln>
            <a:noFill/>
          </a:ln>
        </p:spPr>
        <p:txBody>
          <a:bodyPr anchorCtr="0" anchor="b" bIns="45700" lIns="91425" spcFirstLastPara="1" rIns="91425" wrap="square" tIns="45700">
            <a:normAutofit/>
          </a:bodyPr>
          <a:lstStyle/>
          <a:p>
            <a:pPr indent="0" lvl="0" marL="0" marR="0" rtl="0" algn="l">
              <a:lnSpc>
                <a:spcPct val="100000"/>
              </a:lnSpc>
              <a:spcBef>
                <a:spcPts val="0"/>
              </a:spcBef>
              <a:spcAft>
                <a:spcPts val="0"/>
              </a:spcAft>
              <a:buClr>
                <a:schemeClr val="dk2"/>
              </a:buClr>
              <a:buSzPts val="3600"/>
              <a:buFont typeface="Calibri"/>
              <a:buNone/>
            </a:pPr>
            <a:r>
              <a:rPr lang="en-US" sz="3600"/>
              <a:t>Creating and Editing Requisitions </a:t>
            </a:r>
            <a:endParaRPr/>
          </a:p>
        </p:txBody>
      </p:sp>
      <p:sp>
        <p:nvSpPr>
          <p:cNvPr id="195" name="Google Shape;195;p3"/>
          <p:cNvSpPr txBox="1"/>
          <p:nvPr>
            <p:ph idx="1" type="subTitle"/>
          </p:nvPr>
        </p:nvSpPr>
        <p:spPr>
          <a:xfrm>
            <a:off x="228600" y="4724399"/>
            <a:ext cx="4800599" cy="68580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88888"/>
              </a:buClr>
              <a:buSzPts val="2400"/>
              <a:buNone/>
            </a:pPr>
            <a:r>
              <a:rPr lang="en-US"/>
              <a:t>Procure to Pay</a:t>
            </a:r>
            <a:endParaRPr/>
          </a:p>
        </p:txBody>
      </p:sp>
      <p:sp>
        <p:nvSpPr>
          <p:cNvPr id="196" name="Google Shape;196;p3"/>
          <p:cNvSpPr/>
          <p:nvPr/>
        </p:nvSpPr>
        <p:spPr>
          <a:xfrm>
            <a:off x="2133600" y="1306215"/>
            <a:ext cx="5105400" cy="174178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pic>
        <p:nvPicPr>
          <p:cNvPr id="197" name="Google Shape;197;p3"/>
          <p:cNvPicPr preferRelativeResize="0"/>
          <p:nvPr/>
        </p:nvPicPr>
        <p:blipFill rotWithShape="1">
          <a:blip r:embed="rId3">
            <a:alphaModFix/>
          </a:blip>
          <a:srcRect b="0" l="0" r="0" t="0"/>
          <a:stretch/>
        </p:blipFill>
        <p:spPr>
          <a:xfrm>
            <a:off x="2790919" y="1721109"/>
            <a:ext cx="3635187" cy="100925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sp>
        <p:nvSpPr>
          <p:cNvPr id="544" name="Google Shape;544;p36"/>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Knowledge Check: Multiple Choice</a:t>
            </a:r>
            <a:endParaRPr/>
          </a:p>
        </p:txBody>
      </p:sp>
      <p:sp>
        <p:nvSpPr>
          <p:cNvPr id="545" name="Google Shape;545;p36"/>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546" name="Google Shape;546;p36"/>
          <p:cNvSpPr txBox="1"/>
          <p:nvPr/>
        </p:nvSpPr>
        <p:spPr>
          <a:xfrm>
            <a:off x="228600" y="1066800"/>
            <a:ext cx="8686800" cy="912813"/>
          </a:xfrm>
          <a:prstGeom prst="rect">
            <a:avLst/>
          </a:prstGeom>
          <a:solidFill>
            <a:schemeClr val="dk2"/>
          </a:solid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FFFFFF"/>
              </a:buClr>
              <a:buSzPts val="1600"/>
              <a:buFont typeface="Arial"/>
              <a:buNone/>
            </a:pPr>
            <a:r>
              <a:rPr b="0" i="0" lang="en-US" sz="1600" u="none" cap="none" strike="noStrike">
                <a:solidFill>
                  <a:srgbClr val="FFFFFF"/>
                </a:solidFill>
                <a:latin typeface="Calibri"/>
                <a:ea typeface="Calibri"/>
                <a:cs typeface="Calibri"/>
                <a:sym typeface="Calibri"/>
              </a:rPr>
              <a:t>Choose the most accurate statement regarding subscription and milestone purchases. </a:t>
            </a:r>
            <a:endParaRPr b="0" i="0" sz="1400" u="none" cap="none" strike="noStrike">
              <a:solidFill>
                <a:srgbClr val="000000"/>
              </a:solidFill>
              <a:latin typeface="Arial"/>
              <a:ea typeface="Arial"/>
              <a:cs typeface="Arial"/>
              <a:sym typeface="Arial"/>
            </a:endParaRPr>
          </a:p>
        </p:txBody>
      </p:sp>
      <p:sp>
        <p:nvSpPr>
          <p:cNvPr id="547" name="Google Shape;547;p36"/>
          <p:cNvSpPr txBox="1"/>
          <p:nvPr/>
        </p:nvSpPr>
        <p:spPr>
          <a:xfrm>
            <a:off x="228600" y="2455067"/>
            <a:ext cx="381000" cy="456407"/>
          </a:xfrm>
          <a:prstGeom prst="rect">
            <a:avLst/>
          </a:prstGeom>
          <a:solidFill>
            <a:schemeClr val="accent1"/>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A</a:t>
            </a:r>
            <a:endParaRPr b="0" i="0" sz="1400" u="none" cap="none" strike="noStrike">
              <a:solidFill>
                <a:srgbClr val="000000"/>
              </a:solidFill>
              <a:latin typeface="Arial"/>
              <a:ea typeface="Arial"/>
              <a:cs typeface="Arial"/>
              <a:sym typeface="Arial"/>
            </a:endParaRPr>
          </a:p>
        </p:txBody>
      </p:sp>
      <p:sp>
        <p:nvSpPr>
          <p:cNvPr id="548" name="Google Shape;548;p36"/>
          <p:cNvSpPr txBox="1"/>
          <p:nvPr/>
        </p:nvSpPr>
        <p:spPr>
          <a:xfrm>
            <a:off x="228600" y="3277393"/>
            <a:ext cx="381000" cy="456407"/>
          </a:xfrm>
          <a:prstGeom prst="rect">
            <a:avLst/>
          </a:prstGeom>
          <a:solidFill>
            <a:schemeClr val="accent2"/>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B</a:t>
            </a:r>
            <a:endParaRPr b="0" i="0" sz="1400" u="none" cap="none" strike="noStrike">
              <a:solidFill>
                <a:srgbClr val="000000"/>
              </a:solidFill>
              <a:latin typeface="Arial"/>
              <a:ea typeface="Arial"/>
              <a:cs typeface="Arial"/>
              <a:sym typeface="Arial"/>
            </a:endParaRPr>
          </a:p>
        </p:txBody>
      </p:sp>
      <p:sp>
        <p:nvSpPr>
          <p:cNvPr id="549" name="Google Shape;549;p36"/>
          <p:cNvSpPr txBox="1"/>
          <p:nvPr/>
        </p:nvSpPr>
        <p:spPr>
          <a:xfrm>
            <a:off x="228600" y="4099719"/>
            <a:ext cx="381000" cy="456407"/>
          </a:xfrm>
          <a:prstGeom prst="rect">
            <a:avLst/>
          </a:prstGeom>
          <a:solidFill>
            <a:schemeClr val="accent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C</a:t>
            </a:r>
            <a:endParaRPr b="0" i="0" sz="1400" u="none" cap="none" strike="noStrike">
              <a:solidFill>
                <a:srgbClr val="000000"/>
              </a:solidFill>
              <a:latin typeface="Arial"/>
              <a:ea typeface="Arial"/>
              <a:cs typeface="Arial"/>
              <a:sym typeface="Arial"/>
            </a:endParaRPr>
          </a:p>
        </p:txBody>
      </p:sp>
      <p:sp>
        <p:nvSpPr>
          <p:cNvPr id="550" name="Google Shape;550;p36"/>
          <p:cNvSpPr txBox="1"/>
          <p:nvPr/>
        </p:nvSpPr>
        <p:spPr>
          <a:xfrm>
            <a:off x="228600" y="4922045"/>
            <a:ext cx="381000" cy="456407"/>
          </a:xfrm>
          <a:prstGeom prst="rect">
            <a:avLst/>
          </a:prstGeom>
          <a:solidFill>
            <a:schemeClr val="accent5"/>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D</a:t>
            </a:r>
            <a:endParaRPr b="0" i="0" sz="1400" u="none" cap="none" strike="noStrike">
              <a:solidFill>
                <a:srgbClr val="000000"/>
              </a:solidFill>
              <a:latin typeface="Arial"/>
              <a:ea typeface="Arial"/>
              <a:cs typeface="Arial"/>
              <a:sym typeface="Arial"/>
            </a:endParaRPr>
          </a:p>
        </p:txBody>
      </p:sp>
      <p:sp>
        <p:nvSpPr>
          <p:cNvPr id="551" name="Google Shape;551;p36"/>
          <p:cNvSpPr/>
          <p:nvPr/>
        </p:nvSpPr>
        <p:spPr>
          <a:xfrm>
            <a:off x="609600" y="2331729"/>
            <a:ext cx="7619999" cy="698474"/>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Subscription purchases do not reoccur. </a:t>
            </a:r>
            <a:endParaRPr b="0" i="0" sz="1400" u="none" cap="none" strike="noStrike">
              <a:solidFill>
                <a:srgbClr val="000000"/>
              </a:solidFill>
              <a:latin typeface="Arial"/>
              <a:ea typeface="Arial"/>
              <a:cs typeface="Arial"/>
              <a:sym typeface="Arial"/>
            </a:endParaRPr>
          </a:p>
        </p:txBody>
      </p:sp>
      <p:sp>
        <p:nvSpPr>
          <p:cNvPr id="552" name="Google Shape;552;p36"/>
          <p:cNvSpPr/>
          <p:nvPr/>
        </p:nvSpPr>
        <p:spPr>
          <a:xfrm>
            <a:off x="609600" y="3156359"/>
            <a:ext cx="7619999" cy="698474"/>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There is no difference between subscription and milestone purchases. </a:t>
            </a:r>
            <a:endParaRPr b="0" i="0" sz="1400" u="none" cap="none" strike="noStrike">
              <a:solidFill>
                <a:srgbClr val="000000"/>
              </a:solidFill>
              <a:latin typeface="Arial"/>
              <a:ea typeface="Arial"/>
              <a:cs typeface="Arial"/>
              <a:sym typeface="Arial"/>
            </a:endParaRPr>
          </a:p>
        </p:txBody>
      </p:sp>
      <p:sp>
        <p:nvSpPr>
          <p:cNvPr id="553" name="Google Shape;553;p36"/>
          <p:cNvSpPr/>
          <p:nvPr/>
        </p:nvSpPr>
        <p:spPr>
          <a:xfrm>
            <a:off x="609600" y="3982101"/>
            <a:ext cx="7619999" cy="698474"/>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Milestone purchases are set to weekly or monthly occurrences. </a:t>
            </a:r>
            <a:endParaRPr b="0" i="0" sz="1400" u="none" cap="none" strike="noStrike">
              <a:solidFill>
                <a:srgbClr val="000000"/>
              </a:solidFill>
              <a:latin typeface="Arial"/>
              <a:ea typeface="Arial"/>
              <a:cs typeface="Arial"/>
              <a:sym typeface="Arial"/>
            </a:endParaRPr>
          </a:p>
        </p:txBody>
      </p:sp>
      <p:sp>
        <p:nvSpPr>
          <p:cNvPr id="554" name="Google Shape;554;p36"/>
          <p:cNvSpPr/>
          <p:nvPr/>
        </p:nvSpPr>
        <p:spPr>
          <a:xfrm>
            <a:off x="609600" y="4798193"/>
            <a:ext cx="7619999" cy="698474"/>
          </a:xfrm>
          <a:prstGeom prst="rect">
            <a:avLst/>
          </a:prstGeom>
          <a:solidFill>
            <a:schemeClr val="accent5"/>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Milestone purchases allow requisitioners to customize reorder dates. </a:t>
            </a:r>
            <a:endParaRPr b="0" i="0" sz="1400" u="none" cap="none" strike="noStrike">
              <a:solidFill>
                <a:srgbClr val="000000"/>
              </a:solidFill>
              <a:latin typeface="Arial"/>
              <a:ea typeface="Arial"/>
              <a:cs typeface="Arial"/>
              <a:sym typeface="Arial"/>
            </a:endParaRPr>
          </a:p>
        </p:txBody>
      </p:sp>
      <p:sp>
        <p:nvSpPr>
          <p:cNvPr id="555" name="Google Shape;555;p36"/>
          <p:cNvSpPr/>
          <p:nvPr/>
        </p:nvSpPr>
        <p:spPr>
          <a:xfrm>
            <a:off x="228600" y="4738338"/>
            <a:ext cx="8000999" cy="848084"/>
          </a:xfrm>
          <a:prstGeom prst="roundRect">
            <a:avLst>
              <a:gd fmla="val 16667" name="adj"/>
            </a:avLst>
          </a:prstGeom>
          <a:noFill/>
          <a:ln cap="flat" cmpd="sng" w="571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Calibri"/>
              <a:ea typeface="Calibri"/>
              <a:cs typeface="Calibri"/>
              <a:sym typeface="Calibri"/>
            </a:endParaRPr>
          </a:p>
        </p:txBody>
      </p:sp>
      <p:sp>
        <p:nvSpPr>
          <p:cNvPr id="556" name="Google Shape;556;p36"/>
          <p:cNvSpPr/>
          <p:nvPr/>
        </p:nvSpPr>
        <p:spPr>
          <a:xfrm>
            <a:off x="5486400" y="5443537"/>
            <a:ext cx="3124199" cy="1338263"/>
          </a:xfrm>
          <a:prstGeom prst="wedgeRoundRectCallout">
            <a:avLst>
              <a:gd fmla="val -59446" name="adj1"/>
              <a:gd fmla="val -56013" name="adj2"/>
              <a:gd fmla="val 16667" name="adj3"/>
            </a:avLst>
          </a:prstGeom>
          <a:solidFill>
            <a:schemeClr val="lt1"/>
          </a:solidFill>
          <a:ln cap="flat"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Yes, that is correct. milestone purchases allow requisitioners to customize reorder dates while subscription purchases reoccur.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1" name="Shape 561"/>
        <p:cNvGrpSpPr/>
        <p:nvPr/>
      </p:nvGrpSpPr>
      <p:grpSpPr>
        <a:xfrm>
          <a:off x="0" y="0"/>
          <a:ext cx="0" cy="0"/>
          <a:chOff x="0" y="0"/>
          <a:chExt cx="0" cy="0"/>
        </a:xfrm>
      </p:grpSpPr>
      <p:sp>
        <p:nvSpPr>
          <p:cNvPr id="562" name="Google Shape;562;p37"/>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Knowledge Check: Multiple Choice</a:t>
            </a:r>
            <a:endParaRPr/>
          </a:p>
        </p:txBody>
      </p:sp>
      <p:sp>
        <p:nvSpPr>
          <p:cNvPr id="563" name="Google Shape;563;p37"/>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564" name="Google Shape;564;p37"/>
          <p:cNvSpPr txBox="1"/>
          <p:nvPr/>
        </p:nvSpPr>
        <p:spPr>
          <a:xfrm>
            <a:off x="228600" y="1066800"/>
            <a:ext cx="8686800" cy="912813"/>
          </a:xfrm>
          <a:prstGeom prst="rect">
            <a:avLst/>
          </a:prstGeom>
          <a:solidFill>
            <a:schemeClr val="dk2"/>
          </a:solid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FFFFFF"/>
              </a:buClr>
              <a:buSzPts val="1600"/>
              <a:buFont typeface="Arial"/>
              <a:buNone/>
            </a:pPr>
            <a:r>
              <a:rPr b="0" i="0" lang="en-US" sz="1600" u="none" cap="none" strike="noStrike">
                <a:solidFill>
                  <a:srgbClr val="FFFFFF"/>
                </a:solidFill>
                <a:latin typeface="Calibri"/>
                <a:ea typeface="Calibri"/>
                <a:cs typeface="Calibri"/>
                <a:sym typeface="Calibri"/>
              </a:rPr>
              <a:t>Which of the following is true when duplicating a requisition? </a:t>
            </a:r>
            <a:endParaRPr b="0" i="0" sz="1400" u="none" cap="none" strike="noStrike">
              <a:solidFill>
                <a:srgbClr val="000000"/>
              </a:solidFill>
              <a:latin typeface="Arial"/>
              <a:ea typeface="Arial"/>
              <a:cs typeface="Arial"/>
              <a:sym typeface="Arial"/>
            </a:endParaRPr>
          </a:p>
        </p:txBody>
      </p:sp>
      <p:sp>
        <p:nvSpPr>
          <p:cNvPr id="565" name="Google Shape;565;p37"/>
          <p:cNvSpPr txBox="1"/>
          <p:nvPr/>
        </p:nvSpPr>
        <p:spPr>
          <a:xfrm>
            <a:off x="228600" y="2455067"/>
            <a:ext cx="381000" cy="456407"/>
          </a:xfrm>
          <a:prstGeom prst="rect">
            <a:avLst/>
          </a:prstGeom>
          <a:solidFill>
            <a:schemeClr val="accent1"/>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A</a:t>
            </a:r>
            <a:endParaRPr b="0" i="0" sz="1400" u="none" cap="none" strike="noStrike">
              <a:solidFill>
                <a:srgbClr val="000000"/>
              </a:solidFill>
              <a:latin typeface="Arial"/>
              <a:ea typeface="Arial"/>
              <a:cs typeface="Arial"/>
              <a:sym typeface="Arial"/>
            </a:endParaRPr>
          </a:p>
        </p:txBody>
      </p:sp>
      <p:sp>
        <p:nvSpPr>
          <p:cNvPr id="566" name="Google Shape;566;p37"/>
          <p:cNvSpPr txBox="1"/>
          <p:nvPr/>
        </p:nvSpPr>
        <p:spPr>
          <a:xfrm>
            <a:off x="228600" y="3277393"/>
            <a:ext cx="381000" cy="456407"/>
          </a:xfrm>
          <a:prstGeom prst="rect">
            <a:avLst/>
          </a:prstGeom>
          <a:solidFill>
            <a:schemeClr val="accent2"/>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B</a:t>
            </a:r>
            <a:endParaRPr b="0" i="0" sz="1400" u="none" cap="none" strike="noStrike">
              <a:solidFill>
                <a:srgbClr val="000000"/>
              </a:solidFill>
              <a:latin typeface="Arial"/>
              <a:ea typeface="Arial"/>
              <a:cs typeface="Arial"/>
              <a:sym typeface="Arial"/>
            </a:endParaRPr>
          </a:p>
        </p:txBody>
      </p:sp>
      <p:sp>
        <p:nvSpPr>
          <p:cNvPr id="567" name="Google Shape;567;p37"/>
          <p:cNvSpPr txBox="1"/>
          <p:nvPr/>
        </p:nvSpPr>
        <p:spPr>
          <a:xfrm>
            <a:off x="228600" y="4099719"/>
            <a:ext cx="381000" cy="456407"/>
          </a:xfrm>
          <a:prstGeom prst="rect">
            <a:avLst/>
          </a:prstGeom>
          <a:solidFill>
            <a:schemeClr val="accent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C</a:t>
            </a:r>
            <a:endParaRPr b="0" i="0" sz="1400" u="none" cap="none" strike="noStrike">
              <a:solidFill>
                <a:srgbClr val="000000"/>
              </a:solidFill>
              <a:latin typeface="Arial"/>
              <a:ea typeface="Arial"/>
              <a:cs typeface="Arial"/>
              <a:sym typeface="Arial"/>
            </a:endParaRPr>
          </a:p>
        </p:txBody>
      </p:sp>
      <p:sp>
        <p:nvSpPr>
          <p:cNvPr id="568" name="Google Shape;568;p37"/>
          <p:cNvSpPr txBox="1"/>
          <p:nvPr/>
        </p:nvSpPr>
        <p:spPr>
          <a:xfrm>
            <a:off x="228600" y="4922045"/>
            <a:ext cx="381000" cy="456407"/>
          </a:xfrm>
          <a:prstGeom prst="rect">
            <a:avLst/>
          </a:prstGeom>
          <a:solidFill>
            <a:schemeClr val="accent5"/>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D</a:t>
            </a:r>
            <a:endParaRPr b="0" i="0" sz="1400" u="none" cap="none" strike="noStrike">
              <a:solidFill>
                <a:srgbClr val="000000"/>
              </a:solidFill>
              <a:latin typeface="Arial"/>
              <a:ea typeface="Arial"/>
              <a:cs typeface="Arial"/>
              <a:sym typeface="Arial"/>
            </a:endParaRPr>
          </a:p>
        </p:txBody>
      </p:sp>
      <p:sp>
        <p:nvSpPr>
          <p:cNvPr id="569" name="Google Shape;569;p37"/>
          <p:cNvSpPr/>
          <p:nvPr/>
        </p:nvSpPr>
        <p:spPr>
          <a:xfrm>
            <a:off x="609600" y="2331729"/>
            <a:ext cx="7619999" cy="698474"/>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Delivery dates will never be copied over. </a:t>
            </a:r>
            <a:endParaRPr b="0" i="0" sz="1400" u="none" cap="none" strike="noStrike">
              <a:solidFill>
                <a:srgbClr val="000000"/>
              </a:solidFill>
              <a:latin typeface="Arial"/>
              <a:ea typeface="Arial"/>
              <a:cs typeface="Arial"/>
              <a:sym typeface="Arial"/>
            </a:endParaRPr>
          </a:p>
        </p:txBody>
      </p:sp>
      <p:sp>
        <p:nvSpPr>
          <p:cNvPr id="570" name="Google Shape;570;p37"/>
          <p:cNvSpPr/>
          <p:nvPr/>
        </p:nvSpPr>
        <p:spPr>
          <a:xfrm>
            <a:off x="609600" y="3156359"/>
            <a:ext cx="7619999" cy="698474"/>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All items from the initial PR will be copied over. </a:t>
            </a:r>
            <a:endParaRPr b="0" i="0" sz="1400" u="none" cap="none" strike="noStrike">
              <a:solidFill>
                <a:srgbClr val="000000"/>
              </a:solidFill>
              <a:latin typeface="Arial"/>
              <a:ea typeface="Arial"/>
              <a:cs typeface="Arial"/>
              <a:sym typeface="Arial"/>
            </a:endParaRPr>
          </a:p>
        </p:txBody>
      </p:sp>
      <p:sp>
        <p:nvSpPr>
          <p:cNvPr id="571" name="Google Shape;571;p37"/>
          <p:cNvSpPr/>
          <p:nvPr/>
        </p:nvSpPr>
        <p:spPr>
          <a:xfrm>
            <a:off x="609600" y="3982101"/>
            <a:ext cx="7619999" cy="698474"/>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Only valid items will be copied  over.  </a:t>
            </a:r>
            <a:endParaRPr b="0" i="0" sz="1400" u="none" cap="none" strike="noStrike">
              <a:solidFill>
                <a:srgbClr val="000000"/>
              </a:solidFill>
              <a:latin typeface="Arial"/>
              <a:ea typeface="Arial"/>
              <a:cs typeface="Arial"/>
              <a:sym typeface="Arial"/>
            </a:endParaRPr>
          </a:p>
        </p:txBody>
      </p:sp>
      <p:sp>
        <p:nvSpPr>
          <p:cNvPr id="572" name="Google Shape;572;p37"/>
          <p:cNvSpPr/>
          <p:nvPr/>
        </p:nvSpPr>
        <p:spPr>
          <a:xfrm>
            <a:off x="609600" y="4798193"/>
            <a:ext cx="7619999" cy="698474"/>
          </a:xfrm>
          <a:prstGeom prst="rect">
            <a:avLst/>
          </a:prstGeom>
          <a:solidFill>
            <a:schemeClr val="accent5"/>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Modifications cannot be made after duplicating a PR. </a:t>
            </a:r>
            <a:endParaRPr b="0" i="0" sz="1400" u="none" cap="none" strike="noStrike">
              <a:solidFill>
                <a:srgbClr val="000000"/>
              </a:solidFill>
              <a:latin typeface="Arial"/>
              <a:ea typeface="Arial"/>
              <a:cs typeface="Arial"/>
              <a:sym typeface="Arial"/>
            </a:endParaRPr>
          </a:p>
        </p:txBody>
      </p:sp>
      <p:sp>
        <p:nvSpPr>
          <p:cNvPr id="573" name="Google Shape;573;p37"/>
          <p:cNvSpPr/>
          <p:nvPr/>
        </p:nvSpPr>
        <p:spPr>
          <a:xfrm>
            <a:off x="228600" y="3886200"/>
            <a:ext cx="8000999" cy="848084"/>
          </a:xfrm>
          <a:prstGeom prst="roundRect">
            <a:avLst>
              <a:gd fmla="val 16667" name="adj"/>
            </a:avLst>
          </a:prstGeom>
          <a:noFill/>
          <a:ln cap="flat" cmpd="sng" w="571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Calibri"/>
              <a:ea typeface="Calibri"/>
              <a:cs typeface="Calibri"/>
              <a:sym typeface="Calibri"/>
            </a:endParaRPr>
          </a:p>
        </p:txBody>
      </p:sp>
      <p:sp>
        <p:nvSpPr>
          <p:cNvPr id="574" name="Google Shape;574;p37"/>
          <p:cNvSpPr/>
          <p:nvPr/>
        </p:nvSpPr>
        <p:spPr>
          <a:xfrm>
            <a:off x="5257800" y="4808268"/>
            <a:ext cx="2743200" cy="982932"/>
          </a:xfrm>
          <a:prstGeom prst="wedgeRoundRectCallout">
            <a:avLst>
              <a:gd fmla="val -59446" name="adj1"/>
              <a:gd fmla="val -56013" name="adj2"/>
              <a:gd fmla="val 16667" name="adj3"/>
            </a:avLst>
          </a:prstGeom>
          <a:solidFill>
            <a:schemeClr val="lt1"/>
          </a:solidFill>
          <a:ln cap="flat"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Yes, correct! Blocked or deleted items will not be copied into the new PR.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pic>
        <p:nvPicPr>
          <p:cNvPr id="580" name="Google Shape;580;p38"/>
          <p:cNvPicPr preferRelativeResize="0"/>
          <p:nvPr/>
        </p:nvPicPr>
        <p:blipFill rotWithShape="1">
          <a:blip r:embed="rId3">
            <a:alphaModFix/>
          </a:blip>
          <a:srcRect b="0" l="0" r="11110" t="0"/>
          <a:stretch/>
        </p:blipFill>
        <p:spPr>
          <a:xfrm>
            <a:off x="0" y="0"/>
            <a:ext cx="9144000" cy="6858000"/>
          </a:xfrm>
          <a:prstGeom prst="rect">
            <a:avLst/>
          </a:prstGeom>
          <a:noFill/>
          <a:ln>
            <a:noFill/>
          </a:ln>
        </p:spPr>
      </p:pic>
      <p:sp>
        <p:nvSpPr>
          <p:cNvPr id="581" name="Google Shape;581;p38"/>
          <p:cNvSpPr/>
          <p:nvPr/>
        </p:nvSpPr>
        <p:spPr>
          <a:xfrm>
            <a:off x="647700" y="2628900"/>
            <a:ext cx="7848600" cy="1600200"/>
          </a:xfrm>
          <a:prstGeom prst="roundRect">
            <a:avLst>
              <a:gd fmla="val 6337" name="adj"/>
            </a:avLst>
          </a:prstGeom>
          <a:solidFill>
            <a:srgbClr val="FFFFFF"/>
          </a:solidFill>
          <a:ln cap="flat" cmpd="sng" w="57150">
            <a:solidFill>
              <a:srgbClr val="0028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69676D"/>
              </a:buClr>
              <a:buSzPts val="3200"/>
              <a:buFont typeface="Arial"/>
              <a:buNone/>
            </a:pPr>
            <a:r>
              <a:rPr b="1" i="0" lang="en-US" sz="3200" u="none" cap="none" strike="noStrike">
                <a:solidFill>
                  <a:srgbClr val="69676D"/>
                </a:solidFill>
                <a:latin typeface="Calibri"/>
                <a:ea typeface="Calibri"/>
                <a:cs typeface="Calibri"/>
                <a:sym typeface="Calibri"/>
              </a:rPr>
              <a:t>COURSE SUMMARY</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6" name="Shape 586"/>
        <p:cNvGrpSpPr/>
        <p:nvPr/>
      </p:nvGrpSpPr>
      <p:grpSpPr>
        <a:xfrm>
          <a:off x="0" y="0"/>
          <a:ext cx="0" cy="0"/>
          <a:chOff x="0" y="0"/>
          <a:chExt cx="0" cy="0"/>
        </a:xfrm>
      </p:grpSpPr>
      <p:sp>
        <p:nvSpPr>
          <p:cNvPr id="587" name="Google Shape;587;p40"/>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Key Takeaways</a:t>
            </a:r>
            <a:endParaRPr/>
          </a:p>
        </p:txBody>
      </p:sp>
      <p:sp>
        <p:nvSpPr>
          <p:cNvPr id="588" name="Google Shape;588;p40"/>
          <p:cNvSpPr txBox="1"/>
          <p:nvPr>
            <p:ph idx="1" type="body"/>
          </p:nvPr>
        </p:nvSpPr>
        <p:spPr>
          <a:xfrm>
            <a:off x="228600" y="1066800"/>
            <a:ext cx="8686800" cy="505936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800"/>
              <a:buNone/>
            </a:pPr>
            <a:r>
              <a:rPr lang="en-US" sz="1800"/>
              <a:t>Now that you are familiar with the Creating and Editing a Requisition process, take a moment to note the following key takeaways:</a:t>
            </a:r>
            <a:endParaRPr/>
          </a:p>
          <a:p>
            <a:pPr indent="0" lvl="0" marL="0" rtl="0" algn="l">
              <a:lnSpc>
                <a:spcPct val="100000"/>
              </a:lnSpc>
              <a:spcBef>
                <a:spcPts val="1200"/>
              </a:spcBef>
              <a:spcAft>
                <a:spcPts val="0"/>
              </a:spcAft>
              <a:buClr>
                <a:schemeClr val="dk1"/>
              </a:buClr>
              <a:buSzPts val="1800"/>
              <a:buNone/>
            </a:pPr>
            <a:r>
              <a:t/>
            </a:r>
            <a:endParaRPr sz="1800"/>
          </a:p>
        </p:txBody>
      </p:sp>
      <p:sp>
        <p:nvSpPr>
          <p:cNvPr id="589" name="Google Shape;589;p40"/>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grpSp>
        <p:nvGrpSpPr>
          <p:cNvPr id="590" name="Google Shape;590;p40"/>
          <p:cNvGrpSpPr/>
          <p:nvPr/>
        </p:nvGrpSpPr>
        <p:grpSpPr>
          <a:xfrm>
            <a:off x="339042" y="1905000"/>
            <a:ext cx="8453113" cy="909637"/>
            <a:chOff x="339042" y="1676400"/>
            <a:chExt cx="8453113" cy="909637"/>
          </a:xfrm>
        </p:grpSpPr>
        <p:sp>
          <p:nvSpPr>
            <p:cNvPr id="591" name="Google Shape;591;p40"/>
            <p:cNvSpPr/>
            <p:nvPr/>
          </p:nvSpPr>
          <p:spPr>
            <a:xfrm flipH="1">
              <a:off x="1739797" y="1752600"/>
              <a:ext cx="7052358" cy="833437"/>
            </a:xfrm>
            <a:custGeom>
              <a:rect b="b" l="l" r="r" t="t"/>
              <a:pathLst>
                <a:path extrusionOk="0" h="833437" w="3336594">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E1DFE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592" name="Google Shape;592;p40"/>
            <p:cNvSpPr/>
            <p:nvPr/>
          </p:nvSpPr>
          <p:spPr>
            <a:xfrm>
              <a:off x="339042" y="1752600"/>
              <a:ext cx="2069613" cy="833437"/>
            </a:xfrm>
            <a:custGeom>
              <a:rect b="b" l="l" r="r" t="t"/>
              <a:pathLst>
                <a:path extrusionOk="0" h="833437" w="1998662">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313131"/>
                </a:solidFill>
                <a:latin typeface="Calibri"/>
                <a:ea typeface="Calibri"/>
                <a:cs typeface="Calibri"/>
                <a:sym typeface="Calibri"/>
              </a:endParaRPr>
            </a:p>
          </p:txBody>
        </p:sp>
        <p:sp>
          <p:nvSpPr>
            <p:cNvPr id="593" name="Google Shape;593;p40"/>
            <p:cNvSpPr txBox="1"/>
            <p:nvPr/>
          </p:nvSpPr>
          <p:spPr>
            <a:xfrm>
              <a:off x="447688" y="1676400"/>
              <a:ext cx="831549" cy="56514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3200"/>
                <a:buFont typeface="Calibri"/>
                <a:buNone/>
              </a:pPr>
              <a:r>
                <a:rPr b="0" i="0" lang="en-US" sz="32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594" name="Google Shape;594;p40"/>
            <p:cNvSpPr txBox="1"/>
            <p:nvPr/>
          </p:nvSpPr>
          <p:spPr>
            <a:xfrm>
              <a:off x="447688" y="2209800"/>
              <a:ext cx="1457312" cy="24561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On-Contract Purchase</a:t>
              </a:r>
              <a:endParaRPr b="0" i="0" sz="1400" u="none" cap="none" strike="noStrike">
                <a:solidFill>
                  <a:srgbClr val="000000"/>
                </a:solidFill>
                <a:latin typeface="Arial"/>
                <a:ea typeface="Arial"/>
                <a:cs typeface="Arial"/>
                <a:sym typeface="Arial"/>
              </a:endParaRPr>
            </a:p>
          </p:txBody>
        </p:sp>
        <p:sp>
          <p:nvSpPr>
            <p:cNvPr id="595" name="Google Shape;595;p40"/>
            <p:cNvSpPr/>
            <p:nvPr/>
          </p:nvSpPr>
          <p:spPr>
            <a:xfrm rot="8142470">
              <a:off x="2865321" y="2040633"/>
              <a:ext cx="309219" cy="257369"/>
            </a:xfrm>
            <a:prstGeom prst="halfFrame">
              <a:avLst>
                <a:gd fmla="val 26576" name="adj1"/>
                <a:gd fmla="val 25856" name="adj2"/>
              </a:avLst>
            </a:prstGeom>
            <a:solidFill>
              <a:schemeClr val="dk2"/>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313131"/>
                </a:solidFill>
                <a:latin typeface="Calibri"/>
                <a:ea typeface="Calibri"/>
                <a:cs typeface="Calibri"/>
                <a:sym typeface="Calibri"/>
              </a:endParaRPr>
            </a:p>
          </p:txBody>
        </p:sp>
        <p:sp>
          <p:nvSpPr>
            <p:cNvPr id="596" name="Google Shape;596;p40"/>
            <p:cNvSpPr/>
            <p:nvPr/>
          </p:nvSpPr>
          <p:spPr>
            <a:xfrm>
              <a:off x="3411506" y="1872293"/>
              <a:ext cx="5275294" cy="61555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On-contract purchases can be made from either a hosted catalog or a punch-out catalog. A hosted catalog is an internal catalog. A punch-out catalog is an external catalog, managed by suppliers. </a:t>
              </a:r>
              <a:endParaRPr b="0" i="0" sz="1400" u="none" cap="none" strike="noStrike">
                <a:solidFill>
                  <a:srgbClr val="000000"/>
                </a:solidFill>
                <a:latin typeface="Arial"/>
                <a:ea typeface="Arial"/>
                <a:cs typeface="Arial"/>
                <a:sym typeface="Arial"/>
              </a:endParaRPr>
            </a:p>
          </p:txBody>
        </p:sp>
      </p:grpSp>
      <p:grpSp>
        <p:nvGrpSpPr>
          <p:cNvPr id="597" name="Google Shape;597;p40"/>
          <p:cNvGrpSpPr/>
          <p:nvPr/>
        </p:nvGrpSpPr>
        <p:grpSpPr>
          <a:xfrm>
            <a:off x="339042" y="2848009"/>
            <a:ext cx="8421270" cy="961991"/>
            <a:chOff x="339042" y="2606040"/>
            <a:chExt cx="8421270" cy="961991"/>
          </a:xfrm>
        </p:grpSpPr>
        <p:sp>
          <p:nvSpPr>
            <p:cNvPr id="598" name="Google Shape;598;p40"/>
            <p:cNvSpPr/>
            <p:nvPr/>
          </p:nvSpPr>
          <p:spPr>
            <a:xfrm>
              <a:off x="339042" y="2674461"/>
              <a:ext cx="2069613" cy="833437"/>
            </a:xfrm>
            <a:custGeom>
              <a:rect b="b" l="l" r="r" t="t"/>
              <a:pathLst>
                <a:path extrusionOk="0" h="833437" w="1998662">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313131"/>
                </a:solidFill>
                <a:latin typeface="Calibri"/>
                <a:ea typeface="Calibri"/>
                <a:cs typeface="Calibri"/>
                <a:sym typeface="Calibri"/>
              </a:endParaRPr>
            </a:p>
          </p:txBody>
        </p:sp>
        <p:sp>
          <p:nvSpPr>
            <p:cNvPr id="599" name="Google Shape;599;p40"/>
            <p:cNvSpPr txBox="1"/>
            <p:nvPr/>
          </p:nvSpPr>
          <p:spPr>
            <a:xfrm>
              <a:off x="447688" y="2606040"/>
              <a:ext cx="831549" cy="56514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3200"/>
                <a:buFont typeface="Calibri"/>
                <a:buNone/>
              </a:pPr>
              <a:r>
                <a:rPr b="0" i="0" lang="en-US" sz="32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grpSp>
          <p:nvGrpSpPr>
            <p:cNvPr id="600" name="Google Shape;600;p40"/>
            <p:cNvGrpSpPr/>
            <p:nvPr/>
          </p:nvGrpSpPr>
          <p:grpSpPr>
            <a:xfrm>
              <a:off x="447688" y="2728365"/>
              <a:ext cx="8312624" cy="839666"/>
              <a:chOff x="447688" y="2728365"/>
              <a:chExt cx="8312624" cy="839666"/>
            </a:xfrm>
          </p:grpSpPr>
          <p:sp>
            <p:nvSpPr>
              <p:cNvPr id="601" name="Google Shape;601;p40"/>
              <p:cNvSpPr/>
              <p:nvPr/>
            </p:nvSpPr>
            <p:spPr>
              <a:xfrm flipH="1">
                <a:off x="1707954" y="2728365"/>
                <a:ext cx="7052358" cy="833437"/>
              </a:xfrm>
              <a:custGeom>
                <a:rect b="b" l="l" r="r" t="t"/>
                <a:pathLst>
                  <a:path extrusionOk="0" h="833437" w="3336594">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E1DFE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313131"/>
                  </a:solidFill>
                  <a:latin typeface="Calibri"/>
                  <a:ea typeface="Calibri"/>
                  <a:cs typeface="Calibri"/>
                  <a:sym typeface="Calibri"/>
                </a:endParaRPr>
              </a:p>
            </p:txBody>
          </p:sp>
          <p:sp>
            <p:nvSpPr>
              <p:cNvPr id="602" name="Google Shape;602;p40"/>
              <p:cNvSpPr txBox="1"/>
              <p:nvPr/>
            </p:nvSpPr>
            <p:spPr>
              <a:xfrm>
                <a:off x="447688" y="3139441"/>
                <a:ext cx="1457312" cy="22819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Other Purchase Types</a:t>
                </a:r>
                <a:endParaRPr b="0" i="0" sz="1400" u="none" cap="none" strike="noStrike">
                  <a:solidFill>
                    <a:srgbClr val="000000"/>
                  </a:solidFill>
                  <a:latin typeface="Arial"/>
                  <a:ea typeface="Arial"/>
                  <a:cs typeface="Arial"/>
                  <a:sym typeface="Arial"/>
                </a:endParaRPr>
              </a:p>
            </p:txBody>
          </p:sp>
          <p:sp>
            <p:nvSpPr>
              <p:cNvPr id="603" name="Google Shape;603;p40"/>
              <p:cNvSpPr/>
              <p:nvPr/>
            </p:nvSpPr>
            <p:spPr>
              <a:xfrm rot="8142470">
                <a:off x="2865321" y="2962495"/>
                <a:ext cx="309219" cy="257369"/>
              </a:xfrm>
              <a:prstGeom prst="halfFrame">
                <a:avLst>
                  <a:gd fmla="val 26576" name="adj1"/>
                  <a:gd fmla="val 25856" name="adj2"/>
                </a:avLst>
              </a:prstGeom>
              <a:solidFill>
                <a:schemeClr val="dk2"/>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313131"/>
                  </a:solidFill>
                  <a:latin typeface="Calibri"/>
                  <a:ea typeface="Calibri"/>
                  <a:cs typeface="Calibri"/>
                  <a:sym typeface="Calibri"/>
                </a:endParaRPr>
              </a:p>
            </p:txBody>
          </p:sp>
          <p:sp>
            <p:nvSpPr>
              <p:cNvPr id="604" name="Google Shape;604;p40"/>
              <p:cNvSpPr/>
              <p:nvPr/>
            </p:nvSpPr>
            <p:spPr>
              <a:xfrm>
                <a:off x="3411506" y="2952478"/>
                <a:ext cx="5275294" cy="61555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There are 2 other purchase types: Off-Contract and After-the-Fact. Off-contract purchases go to the requisitioner or procurement officer based on delegated authority. After-the-fact purchases occur where a purchase has already been completed outside of APP.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grpSp>
      </p:grpSp>
      <p:grpSp>
        <p:nvGrpSpPr>
          <p:cNvPr id="605" name="Google Shape;605;p40"/>
          <p:cNvGrpSpPr/>
          <p:nvPr/>
        </p:nvGrpSpPr>
        <p:grpSpPr>
          <a:xfrm>
            <a:off x="339042" y="3872292"/>
            <a:ext cx="8465916" cy="903477"/>
            <a:chOff x="339042" y="3526282"/>
            <a:chExt cx="8465916" cy="903477"/>
          </a:xfrm>
        </p:grpSpPr>
        <p:sp>
          <p:nvSpPr>
            <p:cNvPr id="606" name="Google Shape;606;p40"/>
            <p:cNvSpPr/>
            <p:nvPr/>
          </p:nvSpPr>
          <p:spPr>
            <a:xfrm flipH="1">
              <a:off x="1752600" y="3596322"/>
              <a:ext cx="7052358" cy="833437"/>
            </a:xfrm>
            <a:custGeom>
              <a:rect b="b" l="l" r="r" t="t"/>
              <a:pathLst>
                <a:path extrusionOk="0" h="833437" w="3336594">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E1DFE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313131"/>
                </a:solidFill>
                <a:latin typeface="Calibri"/>
                <a:ea typeface="Calibri"/>
                <a:cs typeface="Calibri"/>
                <a:sym typeface="Calibri"/>
              </a:endParaRPr>
            </a:p>
          </p:txBody>
        </p:sp>
        <p:sp>
          <p:nvSpPr>
            <p:cNvPr id="607" name="Google Shape;607;p40"/>
            <p:cNvSpPr/>
            <p:nvPr/>
          </p:nvSpPr>
          <p:spPr>
            <a:xfrm>
              <a:off x="339042" y="3596322"/>
              <a:ext cx="2069613" cy="833437"/>
            </a:xfrm>
            <a:custGeom>
              <a:rect b="b" l="l" r="r" t="t"/>
              <a:pathLst>
                <a:path extrusionOk="0" h="833437" w="1998662">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313131"/>
                </a:solidFill>
                <a:latin typeface="Calibri"/>
                <a:ea typeface="Calibri"/>
                <a:cs typeface="Calibri"/>
                <a:sym typeface="Calibri"/>
              </a:endParaRPr>
            </a:p>
          </p:txBody>
        </p:sp>
        <p:sp>
          <p:nvSpPr>
            <p:cNvPr id="608" name="Google Shape;608;p40"/>
            <p:cNvSpPr txBox="1"/>
            <p:nvPr/>
          </p:nvSpPr>
          <p:spPr>
            <a:xfrm>
              <a:off x="447688" y="3526282"/>
              <a:ext cx="831549" cy="56514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3200"/>
                <a:buFont typeface="Calibri"/>
                <a:buNone/>
              </a:pPr>
              <a:r>
                <a:rPr b="0" i="0" lang="en-US" sz="3200" u="none" cap="none" strike="noStrike">
                  <a:solidFill>
                    <a:srgbClr val="FFFFFF"/>
                  </a:solidFill>
                  <a:latin typeface="Calibri"/>
                  <a:ea typeface="Calibri"/>
                  <a:cs typeface="Calibri"/>
                  <a:sym typeface="Calibri"/>
                </a:rPr>
                <a:t>3</a:t>
              </a:r>
              <a:endParaRPr b="0" i="0" sz="3200" u="none" cap="none" strike="noStrike">
                <a:solidFill>
                  <a:srgbClr val="FFFFFF"/>
                </a:solidFill>
                <a:latin typeface="Calibri"/>
                <a:ea typeface="Calibri"/>
                <a:cs typeface="Calibri"/>
                <a:sym typeface="Calibri"/>
              </a:endParaRPr>
            </a:p>
          </p:txBody>
        </p:sp>
        <p:sp>
          <p:nvSpPr>
            <p:cNvPr id="609" name="Google Shape;609;p40"/>
            <p:cNvSpPr txBox="1"/>
            <p:nvPr/>
          </p:nvSpPr>
          <p:spPr>
            <a:xfrm>
              <a:off x="447688" y="4059682"/>
              <a:ext cx="1533512" cy="261725"/>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Requisition Modifications</a:t>
              </a:r>
              <a:endParaRPr b="0" i="0" sz="1400" u="none" cap="none" strike="noStrike">
                <a:solidFill>
                  <a:srgbClr val="000000"/>
                </a:solidFill>
                <a:latin typeface="Arial"/>
                <a:ea typeface="Arial"/>
                <a:cs typeface="Arial"/>
                <a:sym typeface="Arial"/>
              </a:endParaRPr>
            </a:p>
          </p:txBody>
        </p:sp>
        <p:sp>
          <p:nvSpPr>
            <p:cNvPr id="610" name="Google Shape;610;p40"/>
            <p:cNvSpPr/>
            <p:nvPr/>
          </p:nvSpPr>
          <p:spPr>
            <a:xfrm rot="8142470">
              <a:off x="2865321" y="3884356"/>
              <a:ext cx="309219" cy="257369"/>
            </a:xfrm>
            <a:prstGeom prst="halfFrame">
              <a:avLst>
                <a:gd fmla="val 26576" name="adj1"/>
                <a:gd fmla="val 25856" name="adj2"/>
              </a:avLst>
            </a:prstGeom>
            <a:solidFill>
              <a:schemeClr val="dk2"/>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313131"/>
                </a:solidFill>
                <a:latin typeface="Calibri"/>
                <a:ea typeface="Calibri"/>
                <a:cs typeface="Calibri"/>
                <a:sym typeface="Calibri"/>
              </a:endParaRPr>
            </a:p>
          </p:txBody>
        </p:sp>
        <p:sp>
          <p:nvSpPr>
            <p:cNvPr id="611" name="Google Shape;611;p40"/>
            <p:cNvSpPr/>
            <p:nvPr/>
          </p:nvSpPr>
          <p:spPr>
            <a:xfrm>
              <a:off x="3411506" y="3716016"/>
              <a:ext cx="5275294" cy="61555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Modifications can be made to all types of requisitions including: open orders, subscription or milestone purchases, cancelation and duplication.</a:t>
              </a:r>
              <a:endParaRPr b="0" i="0" sz="1400" u="none" cap="none" strike="noStrike">
                <a:solidFill>
                  <a:srgbClr val="000000"/>
                </a:solidFill>
                <a:latin typeface="Arial"/>
                <a:ea typeface="Arial"/>
                <a:cs typeface="Arial"/>
                <a:sym typeface="Arial"/>
              </a:endParaRPr>
            </a:p>
          </p:txBody>
        </p:sp>
      </p:grpSp>
      <p:grpSp>
        <p:nvGrpSpPr>
          <p:cNvPr id="612" name="Google Shape;612;p40"/>
          <p:cNvGrpSpPr/>
          <p:nvPr/>
        </p:nvGrpSpPr>
        <p:grpSpPr>
          <a:xfrm>
            <a:off x="339042" y="4809142"/>
            <a:ext cx="8453113" cy="905858"/>
            <a:chOff x="339042" y="4468622"/>
            <a:chExt cx="8453113" cy="905858"/>
          </a:xfrm>
        </p:grpSpPr>
        <p:sp>
          <p:nvSpPr>
            <p:cNvPr id="613" name="Google Shape;613;p40"/>
            <p:cNvSpPr/>
            <p:nvPr/>
          </p:nvSpPr>
          <p:spPr>
            <a:xfrm flipH="1">
              <a:off x="1739797" y="4541043"/>
              <a:ext cx="7052358" cy="833437"/>
            </a:xfrm>
            <a:custGeom>
              <a:rect b="b" l="l" r="r" t="t"/>
              <a:pathLst>
                <a:path extrusionOk="0" h="833437" w="3336594">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E1DFE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313131"/>
                </a:solidFill>
                <a:latin typeface="Calibri"/>
                <a:ea typeface="Calibri"/>
                <a:cs typeface="Calibri"/>
                <a:sym typeface="Calibri"/>
              </a:endParaRPr>
            </a:p>
          </p:txBody>
        </p:sp>
        <p:sp>
          <p:nvSpPr>
            <p:cNvPr id="614" name="Google Shape;614;p40"/>
            <p:cNvSpPr/>
            <p:nvPr/>
          </p:nvSpPr>
          <p:spPr>
            <a:xfrm>
              <a:off x="339042" y="4541043"/>
              <a:ext cx="2069613" cy="833437"/>
            </a:xfrm>
            <a:custGeom>
              <a:rect b="b" l="l" r="r" t="t"/>
              <a:pathLst>
                <a:path extrusionOk="0" h="833437" w="1998662">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313131"/>
                </a:solidFill>
                <a:latin typeface="Calibri"/>
                <a:ea typeface="Calibri"/>
                <a:cs typeface="Calibri"/>
                <a:sym typeface="Calibri"/>
              </a:endParaRPr>
            </a:p>
          </p:txBody>
        </p:sp>
        <p:sp>
          <p:nvSpPr>
            <p:cNvPr id="615" name="Google Shape;615;p40"/>
            <p:cNvSpPr txBox="1"/>
            <p:nvPr/>
          </p:nvSpPr>
          <p:spPr>
            <a:xfrm>
              <a:off x="447688" y="4468622"/>
              <a:ext cx="831549" cy="56514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3200"/>
                <a:buFont typeface="Calibri"/>
                <a:buNone/>
              </a:pPr>
              <a:r>
                <a:rPr b="0" i="0" lang="en-US" sz="3200" u="none" cap="none" strike="noStrike">
                  <a:solidFill>
                    <a:srgbClr val="FFFFFF"/>
                  </a:solidFill>
                  <a:latin typeface="Calibri"/>
                  <a:ea typeface="Calibri"/>
                  <a:cs typeface="Calibri"/>
                  <a:sym typeface="Calibri"/>
                </a:rPr>
                <a:t>4</a:t>
              </a:r>
              <a:endParaRPr b="0" i="0" sz="3200" u="none" cap="none" strike="noStrike">
                <a:solidFill>
                  <a:srgbClr val="FFFFFF"/>
                </a:solidFill>
                <a:latin typeface="Calibri"/>
                <a:ea typeface="Calibri"/>
                <a:cs typeface="Calibri"/>
                <a:sym typeface="Calibri"/>
              </a:endParaRPr>
            </a:p>
          </p:txBody>
        </p:sp>
        <p:sp>
          <p:nvSpPr>
            <p:cNvPr id="616" name="Google Shape;616;p40"/>
            <p:cNvSpPr txBox="1"/>
            <p:nvPr/>
          </p:nvSpPr>
          <p:spPr>
            <a:xfrm>
              <a:off x="447688" y="5002023"/>
              <a:ext cx="1457312" cy="25984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Process Efficiency</a:t>
              </a:r>
              <a:endParaRPr b="0" i="0" sz="1400" u="none" cap="none" strike="noStrike">
                <a:solidFill>
                  <a:srgbClr val="000000"/>
                </a:solidFill>
                <a:latin typeface="Arial"/>
                <a:ea typeface="Arial"/>
                <a:cs typeface="Arial"/>
                <a:sym typeface="Arial"/>
              </a:endParaRPr>
            </a:p>
          </p:txBody>
        </p:sp>
        <p:sp>
          <p:nvSpPr>
            <p:cNvPr id="617" name="Google Shape;617;p40"/>
            <p:cNvSpPr/>
            <p:nvPr/>
          </p:nvSpPr>
          <p:spPr>
            <a:xfrm rot="8142470">
              <a:off x="2865321" y="4829077"/>
              <a:ext cx="309219" cy="257369"/>
            </a:xfrm>
            <a:prstGeom prst="halfFrame">
              <a:avLst>
                <a:gd fmla="val 26576" name="adj1"/>
                <a:gd fmla="val 25856" name="adj2"/>
              </a:avLst>
            </a:prstGeom>
            <a:solidFill>
              <a:schemeClr val="dk2"/>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313131"/>
                </a:solidFill>
                <a:latin typeface="Calibri"/>
                <a:ea typeface="Calibri"/>
                <a:cs typeface="Calibri"/>
                <a:sym typeface="Calibri"/>
              </a:endParaRPr>
            </a:p>
          </p:txBody>
        </p:sp>
        <p:sp>
          <p:nvSpPr>
            <p:cNvPr id="618" name="Google Shape;618;p40"/>
            <p:cNvSpPr/>
            <p:nvPr/>
          </p:nvSpPr>
          <p:spPr>
            <a:xfrm>
              <a:off x="3411506" y="4660737"/>
              <a:ext cx="5275294" cy="61555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With a required approval process, requisitions will be monitored and managed efficiently. All requisitions will be managed in a central and cohesive system.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3" name="Shape 623"/>
        <p:cNvGrpSpPr/>
        <p:nvPr/>
      </p:nvGrpSpPr>
      <p:grpSpPr>
        <a:xfrm>
          <a:off x="0" y="0"/>
          <a:ext cx="0" cy="0"/>
          <a:chOff x="0" y="0"/>
          <a:chExt cx="0" cy="0"/>
        </a:xfrm>
      </p:grpSpPr>
      <p:sp>
        <p:nvSpPr>
          <p:cNvPr id="624" name="Google Shape;624;g610d08ff81_2_51"/>
          <p:cNvSpPr txBox="1"/>
          <p:nvPr>
            <p:ph type="ctrTitle"/>
          </p:nvPr>
        </p:nvSpPr>
        <p:spPr>
          <a:xfrm>
            <a:off x="228600" y="3048000"/>
            <a:ext cx="8763000" cy="147002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3600"/>
              <a:buFont typeface="Calibri"/>
              <a:buNone/>
            </a:pPr>
            <a:r>
              <a:rPr lang="en-US" sz="3600"/>
              <a:t>Reviewing and Approving </a:t>
            </a:r>
            <a:br>
              <a:rPr lang="en-US" sz="3600"/>
            </a:br>
            <a:r>
              <a:rPr lang="en-US" sz="3600"/>
              <a:t>Purchase Requisitions</a:t>
            </a:r>
            <a:endParaRPr/>
          </a:p>
        </p:txBody>
      </p:sp>
      <p:sp>
        <p:nvSpPr>
          <p:cNvPr id="625" name="Google Shape;625;g610d08ff81_2_51"/>
          <p:cNvSpPr txBox="1"/>
          <p:nvPr>
            <p:ph idx="1" type="subTitle"/>
          </p:nvPr>
        </p:nvSpPr>
        <p:spPr>
          <a:xfrm>
            <a:off x="228600" y="4724399"/>
            <a:ext cx="4800599" cy="68580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88888"/>
              </a:buClr>
              <a:buSzPts val="2400"/>
              <a:buNone/>
            </a:pPr>
            <a:r>
              <a:rPr lang="en-US"/>
              <a:t>Procure to Pay</a:t>
            </a:r>
            <a:endParaRPr/>
          </a:p>
        </p:txBody>
      </p:sp>
      <p:sp>
        <p:nvSpPr>
          <p:cNvPr id="626" name="Google Shape;626;g610d08ff81_2_51"/>
          <p:cNvSpPr/>
          <p:nvPr/>
        </p:nvSpPr>
        <p:spPr>
          <a:xfrm>
            <a:off x="2133600" y="1306215"/>
            <a:ext cx="5105400" cy="174178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Libre Franklin"/>
              <a:ea typeface="Libre Franklin"/>
              <a:cs typeface="Libre Franklin"/>
              <a:sym typeface="Libre Franklin"/>
            </a:endParaRPr>
          </a:p>
        </p:txBody>
      </p:sp>
      <p:pic>
        <p:nvPicPr>
          <p:cNvPr id="627" name="Google Shape;627;g610d08ff81_2_51"/>
          <p:cNvPicPr preferRelativeResize="0"/>
          <p:nvPr/>
        </p:nvPicPr>
        <p:blipFill rotWithShape="1">
          <a:blip r:embed="rId3">
            <a:alphaModFix/>
          </a:blip>
          <a:srcRect b="0" l="0" r="0" t="0"/>
          <a:stretch/>
        </p:blipFill>
        <p:spPr>
          <a:xfrm>
            <a:off x="2790919" y="1721109"/>
            <a:ext cx="3635187" cy="100925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2" name="Shape 632"/>
        <p:cNvGrpSpPr/>
        <p:nvPr/>
      </p:nvGrpSpPr>
      <p:grpSpPr>
        <a:xfrm>
          <a:off x="0" y="0"/>
          <a:ext cx="0" cy="0"/>
          <a:chOff x="0" y="0"/>
          <a:chExt cx="0" cy="0"/>
        </a:xfrm>
      </p:grpSpPr>
      <p:sp>
        <p:nvSpPr>
          <p:cNvPr id="633" name="Google Shape;633;g610d08ff81_2_60"/>
          <p:cNvSpPr txBox="1"/>
          <p:nvPr>
            <p:ph type="title"/>
          </p:nvPr>
        </p:nvSpPr>
        <p:spPr>
          <a:xfrm>
            <a:off x="0" y="0"/>
            <a:ext cx="91440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alibri"/>
              <a:buNone/>
            </a:pPr>
            <a:r>
              <a:rPr lang="en-US"/>
              <a:t>Agenda</a:t>
            </a:r>
            <a:endParaRPr/>
          </a:p>
        </p:txBody>
      </p:sp>
      <p:sp>
        <p:nvSpPr>
          <p:cNvPr id="634" name="Google Shape;634;g610d08ff81_2_60"/>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635" name="Google Shape;635;g610d08ff81_2_60"/>
          <p:cNvSpPr/>
          <p:nvPr/>
        </p:nvSpPr>
        <p:spPr>
          <a:xfrm>
            <a:off x="2971800" y="2053732"/>
            <a:ext cx="5715000" cy="3187445"/>
          </a:xfrm>
          <a:prstGeom prst="roundRect">
            <a:avLst>
              <a:gd fmla="val 6337" name="adj"/>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Welcome to the </a:t>
            </a:r>
            <a:r>
              <a:rPr b="1" i="0" lang="en-US" sz="1600" u="none" cap="none" strike="noStrike">
                <a:solidFill>
                  <a:schemeClr val="accent2"/>
                </a:solidFill>
                <a:latin typeface="Calibri"/>
                <a:ea typeface="Calibri"/>
                <a:cs typeface="Calibri"/>
                <a:sym typeface="Calibri"/>
              </a:rPr>
              <a:t>Reviewing and Approving Purchase Requisitions </a:t>
            </a:r>
            <a:r>
              <a:rPr b="0" i="0" lang="en-US" sz="1600" u="none" cap="none" strike="noStrike">
                <a:solidFill>
                  <a:srgbClr val="000000"/>
                </a:solidFill>
                <a:latin typeface="Calibri"/>
                <a:ea typeface="Calibri"/>
                <a:cs typeface="Calibri"/>
                <a:sym typeface="Calibri"/>
              </a:rPr>
              <a:t>course. Here is a list of topics that will be covered in this course:</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2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Process Overview</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200"/>
              </a:spcBef>
              <a:spcAft>
                <a:spcPts val="0"/>
              </a:spcAft>
              <a:buClr>
                <a:srgbClr val="000000"/>
              </a:buClr>
              <a:buSzPts val="1600"/>
              <a:buFont typeface="Arial"/>
              <a:buChar char="•"/>
            </a:pPr>
            <a:r>
              <a:rPr b="1" i="0" lang="en-US" sz="1600" u="none" cap="none" strike="noStrike">
                <a:solidFill>
                  <a:srgbClr val="000000"/>
                </a:solidFill>
                <a:latin typeface="Calibri"/>
                <a:ea typeface="Calibri"/>
                <a:cs typeface="Calibri"/>
                <a:sym typeface="Calibri"/>
              </a:rPr>
              <a:t>Lesson 1: </a:t>
            </a:r>
            <a:r>
              <a:rPr b="0" i="0" lang="en-US" sz="1600" u="none" cap="none" strike="noStrike">
                <a:solidFill>
                  <a:srgbClr val="000000"/>
                </a:solidFill>
                <a:latin typeface="Calibri"/>
                <a:ea typeface="Calibri"/>
                <a:cs typeface="Calibri"/>
                <a:sym typeface="Calibri"/>
              </a:rPr>
              <a:t>Reviewing and Approving a Purchase Requisition </a:t>
            </a:r>
            <a:endParaRPr b="0" i="0" sz="1600" u="none" cap="none" strike="noStrike">
              <a:solidFill>
                <a:srgbClr val="000000"/>
              </a:solidFill>
              <a:latin typeface="Calibri"/>
              <a:ea typeface="Calibri"/>
              <a:cs typeface="Calibri"/>
              <a:sym typeface="Calibri"/>
            </a:endParaRPr>
          </a:p>
          <a:p>
            <a:pPr indent="-228600" lvl="0" marL="228600" marR="0" rtl="0" algn="l">
              <a:lnSpc>
                <a:spcPct val="90000"/>
              </a:lnSpc>
              <a:spcBef>
                <a:spcPts val="1200"/>
              </a:spcBef>
              <a:spcAft>
                <a:spcPts val="0"/>
              </a:spcAft>
              <a:buClr>
                <a:srgbClr val="000000"/>
              </a:buClr>
              <a:buSzPts val="1600"/>
              <a:buFont typeface="Arial"/>
              <a:buChar char="•"/>
            </a:pPr>
            <a:r>
              <a:rPr b="1" i="0" lang="en-US" sz="1600" u="none" cap="none" strike="noStrike">
                <a:solidFill>
                  <a:srgbClr val="000000"/>
                </a:solidFill>
                <a:latin typeface="Calibri"/>
                <a:ea typeface="Calibri"/>
                <a:cs typeface="Calibri"/>
                <a:sym typeface="Calibri"/>
              </a:rPr>
              <a:t>Lesson 2: </a:t>
            </a:r>
            <a:r>
              <a:rPr b="0" i="0" lang="en-US" sz="1600" u="none" cap="none" strike="noStrike">
                <a:solidFill>
                  <a:srgbClr val="000000"/>
                </a:solidFill>
                <a:latin typeface="Calibri"/>
                <a:ea typeface="Calibri"/>
                <a:cs typeface="Calibri"/>
                <a:sym typeface="Calibri"/>
              </a:rPr>
              <a:t>Send a Purchase Order to Supplier</a:t>
            </a:r>
            <a:endParaRPr b="0" i="0" sz="1600" u="none" cap="none" strike="noStrike">
              <a:solidFill>
                <a:srgbClr val="000000"/>
              </a:solidFill>
              <a:latin typeface="Calibri"/>
              <a:ea typeface="Calibri"/>
              <a:cs typeface="Calibri"/>
              <a:sym typeface="Calibri"/>
            </a:endParaRPr>
          </a:p>
          <a:p>
            <a:pPr indent="-228600" lvl="0" marL="228600" marR="0" rtl="0" algn="l">
              <a:lnSpc>
                <a:spcPct val="90000"/>
              </a:lnSpc>
              <a:spcBef>
                <a:spcPts val="12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Course Summary</a:t>
            </a:r>
            <a:endParaRPr b="0" i="0" sz="1400" u="none" cap="none" strike="noStrike">
              <a:solidFill>
                <a:srgbClr val="000000"/>
              </a:solidFill>
              <a:latin typeface="Arial"/>
              <a:ea typeface="Arial"/>
              <a:cs typeface="Arial"/>
              <a:sym typeface="Arial"/>
            </a:endParaRPr>
          </a:p>
        </p:txBody>
      </p:sp>
      <p:sp>
        <p:nvSpPr>
          <p:cNvPr id="636" name="Google Shape;636;g610d08ff81_2_60"/>
          <p:cNvSpPr/>
          <p:nvPr/>
        </p:nvSpPr>
        <p:spPr>
          <a:xfrm>
            <a:off x="381000" y="2411255"/>
            <a:ext cx="2470524" cy="2472401"/>
          </a:xfrm>
          <a:custGeom>
            <a:rect b="b" l="l" r="r" t="t"/>
            <a:pathLst>
              <a:path extrusionOk="0" h="742" w="742">
                <a:moveTo>
                  <a:pt x="370" y="0"/>
                </a:moveTo>
                <a:lnTo>
                  <a:pt x="310" y="5"/>
                </a:lnTo>
                <a:lnTo>
                  <a:pt x="226" y="29"/>
                </a:lnTo>
                <a:lnTo>
                  <a:pt x="152" y="71"/>
                </a:lnTo>
                <a:lnTo>
                  <a:pt x="89" y="129"/>
                </a:lnTo>
                <a:lnTo>
                  <a:pt x="41" y="200"/>
                </a:lnTo>
                <a:lnTo>
                  <a:pt x="11" y="281"/>
                </a:lnTo>
                <a:lnTo>
                  <a:pt x="0" y="370"/>
                </a:lnTo>
                <a:lnTo>
                  <a:pt x="1" y="401"/>
                </a:lnTo>
                <a:lnTo>
                  <a:pt x="19" y="488"/>
                </a:lnTo>
                <a:lnTo>
                  <a:pt x="55" y="566"/>
                </a:lnTo>
                <a:lnTo>
                  <a:pt x="108" y="633"/>
                </a:lnTo>
                <a:lnTo>
                  <a:pt x="175" y="686"/>
                </a:lnTo>
                <a:lnTo>
                  <a:pt x="253" y="722"/>
                </a:lnTo>
                <a:lnTo>
                  <a:pt x="340" y="740"/>
                </a:lnTo>
                <a:lnTo>
                  <a:pt x="370" y="741"/>
                </a:lnTo>
                <a:lnTo>
                  <a:pt x="401" y="740"/>
                </a:lnTo>
                <a:lnTo>
                  <a:pt x="488" y="722"/>
                </a:lnTo>
                <a:lnTo>
                  <a:pt x="566" y="686"/>
                </a:lnTo>
                <a:lnTo>
                  <a:pt x="633" y="633"/>
                </a:lnTo>
                <a:lnTo>
                  <a:pt x="686" y="566"/>
                </a:lnTo>
                <a:lnTo>
                  <a:pt x="722" y="488"/>
                </a:lnTo>
                <a:lnTo>
                  <a:pt x="740" y="401"/>
                </a:lnTo>
                <a:lnTo>
                  <a:pt x="741" y="370"/>
                </a:lnTo>
                <a:lnTo>
                  <a:pt x="740" y="340"/>
                </a:lnTo>
                <a:lnTo>
                  <a:pt x="722" y="253"/>
                </a:lnTo>
                <a:lnTo>
                  <a:pt x="686" y="175"/>
                </a:lnTo>
                <a:lnTo>
                  <a:pt x="633" y="108"/>
                </a:lnTo>
                <a:lnTo>
                  <a:pt x="566" y="55"/>
                </a:lnTo>
                <a:lnTo>
                  <a:pt x="488" y="19"/>
                </a:lnTo>
                <a:lnTo>
                  <a:pt x="401" y="1"/>
                </a:lnTo>
                <a:lnTo>
                  <a:pt x="37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ibre Franklin"/>
              <a:ea typeface="Libre Franklin"/>
              <a:cs typeface="Libre Franklin"/>
              <a:sym typeface="Libre Franklin"/>
            </a:endParaRPr>
          </a:p>
        </p:txBody>
      </p:sp>
      <p:sp>
        <p:nvSpPr>
          <p:cNvPr id="637" name="Google Shape;637;g610d08ff81_2_60"/>
          <p:cNvSpPr/>
          <p:nvPr/>
        </p:nvSpPr>
        <p:spPr>
          <a:xfrm>
            <a:off x="809218" y="2964465"/>
            <a:ext cx="1614088" cy="1365980"/>
          </a:xfrm>
          <a:custGeom>
            <a:rect b="b" l="l" r="r" t="t"/>
            <a:pathLst>
              <a:path extrusionOk="0" h="547" w="548">
                <a:moveTo>
                  <a:pt x="28" y="28"/>
                </a:moveTo>
                <a:cubicBezTo>
                  <a:pt x="337" y="28"/>
                  <a:pt x="337" y="28"/>
                  <a:pt x="337" y="28"/>
                </a:cubicBezTo>
                <a:cubicBezTo>
                  <a:pt x="337" y="0"/>
                  <a:pt x="337" y="0"/>
                  <a:pt x="337" y="0"/>
                </a:cubicBezTo>
                <a:cubicBezTo>
                  <a:pt x="0" y="0"/>
                  <a:pt x="0" y="0"/>
                  <a:pt x="0" y="0"/>
                </a:cubicBezTo>
                <a:cubicBezTo>
                  <a:pt x="0" y="421"/>
                  <a:pt x="0" y="421"/>
                  <a:pt x="0" y="421"/>
                </a:cubicBezTo>
                <a:cubicBezTo>
                  <a:pt x="337" y="421"/>
                  <a:pt x="337" y="421"/>
                  <a:pt x="337" y="421"/>
                </a:cubicBezTo>
                <a:cubicBezTo>
                  <a:pt x="337" y="393"/>
                  <a:pt x="337" y="393"/>
                  <a:pt x="337" y="393"/>
                </a:cubicBezTo>
                <a:cubicBezTo>
                  <a:pt x="28" y="393"/>
                  <a:pt x="28" y="393"/>
                  <a:pt x="28" y="393"/>
                </a:cubicBezTo>
                <a:lnTo>
                  <a:pt x="28" y="28"/>
                </a:lnTo>
                <a:close/>
                <a:moveTo>
                  <a:pt x="442" y="126"/>
                </a:moveTo>
                <a:cubicBezTo>
                  <a:pt x="477" y="126"/>
                  <a:pt x="505" y="98"/>
                  <a:pt x="505" y="63"/>
                </a:cubicBezTo>
                <a:cubicBezTo>
                  <a:pt x="505" y="28"/>
                  <a:pt x="477" y="0"/>
                  <a:pt x="442" y="0"/>
                </a:cubicBezTo>
                <a:cubicBezTo>
                  <a:pt x="407" y="0"/>
                  <a:pt x="379" y="28"/>
                  <a:pt x="379" y="63"/>
                </a:cubicBezTo>
                <a:cubicBezTo>
                  <a:pt x="379" y="98"/>
                  <a:pt x="407" y="126"/>
                  <a:pt x="442" y="126"/>
                </a:cubicBezTo>
                <a:moveTo>
                  <a:pt x="479" y="155"/>
                </a:moveTo>
                <a:cubicBezTo>
                  <a:pt x="442" y="211"/>
                  <a:pt x="442" y="211"/>
                  <a:pt x="442" y="211"/>
                </a:cubicBezTo>
                <a:cubicBezTo>
                  <a:pt x="406" y="155"/>
                  <a:pt x="406" y="155"/>
                  <a:pt x="406" y="155"/>
                </a:cubicBezTo>
                <a:cubicBezTo>
                  <a:pt x="405" y="155"/>
                  <a:pt x="405" y="155"/>
                  <a:pt x="405" y="155"/>
                </a:cubicBezTo>
                <a:cubicBezTo>
                  <a:pt x="405" y="155"/>
                  <a:pt x="405" y="155"/>
                  <a:pt x="405" y="155"/>
                </a:cubicBezTo>
                <a:cubicBezTo>
                  <a:pt x="218" y="155"/>
                  <a:pt x="218" y="155"/>
                  <a:pt x="218" y="155"/>
                </a:cubicBezTo>
                <a:cubicBezTo>
                  <a:pt x="197" y="211"/>
                  <a:pt x="197" y="211"/>
                  <a:pt x="197" y="211"/>
                </a:cubicBezTo>
                <a:cubicBezTo>
                  <a:pt x="363" y="211"/>
                  <a:pt x="363" y="211"/>
                  <a:pt x="363" y="211"/>
                </a:cubicBezTo>
                <a:cubicBezTo>
                  <a:pt x="400" y="547"/>
                  <a:pt x="400" y="547"/>
                  <a:pt x="400" y="547"/>
                </a:cubicBezTo>
                <a:cubicBezTo>
                  <a:pt x="484" y="547"/>
                  <a:pt x="484" y="547"/>
                  <a:pt x="484" y="547"/>
                </a:cubicBezTo>
                <a:cubicBezTo>
                  <a:pt x="505" y="356"/>
                  <a:pt x="505" y="356"/>
                  <a:pt x="505" y="356"/>
                </a:cubicBezTo>
                <a:cubicBezTo>
                  <a:pt x="548" y="323"/>
                  <a:pt x="548" y="323"/>
                  <a:pt x="548" y="323"/>
                </a:cubicBezTo>
                <a:cubicBezTo>
                  <a:pt x="548" y="169"/>
                  <a:pt x="548" y="169"/>
                  <a:pt x="548" y="169"/>
                </a:cubicBezTo>
                <a:lnTo>
                  <a:pt x="479" y="155"/>
                </a:lnTo>
                <a:close/>
              </a:path>
            </a:pathLst>
          </a:custGeom>
          <a:solidFill>
            <a:schemeClr val="lt1"/>
          </a:solidFill>
          <a:ln>
            <a:noFill/>
          </a:ln>
        </p:spPr>
        <p:txBody>
          <a:bodyPr anchorCtr="0" anchor="t" bIns="42200" lIns="84400" spcFirstLastPara="1" rIns="84400" wrap="square" tIns="42200">
            <a:noAutofit/>
          </a:bodyPr>
          <a:lstStyle/>
          <a:p>
            <a:pPr indent="0" lvl="0" marL="0" marR="0" rtl="0" algn="l">
              <a:lnSpc>
                <a:spcPct val="100000"/>
              </a:lnSpc>
              <a:spcBef>
                <a:spcPts val="0"/>
              </a:spcBef>
              <a:spcAft>
                <a:spcPts val="0"/>
              </a:spcAft>
              <a:buClr>
                <a:srgbClr val="000000"/>
              </a:buClr>
              <a:buSzPts val="1845"/>
              <a:buFont typeface="Arial"/>
              <a:buNone/>
            </a:pPr>
            <a:r>
              <a:t/>
            </a:r>
            <a:endParaRPr b="0" i="0" sz="1845" u="none" cap="none" strike="noStrike">
              <a:solidFill>
                <a:schemeClr val="dk1"/>
              </a:solidFill>
              <a:latin typeface="Open Sans Light"/>
              <a:ea typeface="Open Sans Light"/>
              <a:cs typeface="Open Sans Light"/>
              <a:sym typeface="Open Sans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2" name="Shape 642"/>
        <p:cNvGrpSpPr/>
        <p:nvPr/>
      </p:nvGrpSpPr>
      <p:grpSpPr>
        <a:xfrm>
          <a:off x="0" y="0"/>
          <a:ext cx="0" cy="0"/>
          <a:chOff x="0" y="0"/>
          <a:chExt cx="0" cy="0"/>
        </a:xfrm>
      </p:grpSpPr>
      <p:pic>
        <p:nvPicPr>
          <p:cNvPr id="643" name="Google Shape;643;g610d08ff81_2_77"/>
          <p:cNvPicPr preferRelativeResize="0"/>
          <p:nvPr/>
        </p:nvPicPr>
        <p:blipFill rotWithShape="1">
          <a:blip r:embed="rId3">
            <a:alphaModFix/>
          </a:blip>
          <a:srcRect b="0" l="0" r="11355" t="0"/>
          <a:stretch/>
        </p:blipFill>
        <p:spPr>
          <a:xfrm>
            <a:off x="0" y="9525"/>
            <a:ext cx="9144000" cy="6877050"/>
          </a:xfrm>
          <a:prstGeom prst="rect">
            <a:avLst/>
          </a:prstGeom>
          <a:noFill/>
          <a:ln>
            <a:noFill/>
          </a:ln>
        </p:spPr>
      </p:pic>
      <p:sp>
        <p:nvSpPr>
          <p:cNvPr id="644" name="Google Shape;644;g610d08ff81_2_77"/>
          <p:cNvSpPr/>
          <p:nvPr/>
        </p:nvSpPr>
        <p:spPr>
          <a:xfrm>
            <a:off x="647700" y="2628900"/>
            <a:ext cx="7848600" cy="1600200"/>
          </a:xfrm>
          <a:prstGeom prst="roundRect">
            <a:avLst>
              <a:gd fmla="val 6337" name="adj"/>
            </a:avLst>
          </a:prstGeom>
          <a:solidFill>
            <a:srgbClr val="FFFFFF"/>
          </a:solidFill>
          <a:ln cap="flat" cmpd="sng" w="57150">
            <a:solidFill>
              <a:srgbClr val="0028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69676D"/>
              </a:buClr>
              <a:buSzPts val="3200"/>
              <a:buFont typeface="Arial"/>
              <a:buNone/>
            </a:pPr>
            <a:r>
              <a:rPr b="1" i="0" lang="en-US" sz="3200" u="none" cap="none" strike="noStrike">
                <a:solidFill>
                  <a:srgbClr val="69676D"/>
                </a:solidFill>
                <a:latin typeface="Calibri"/>
                <a:ea typeface="Calibri"/>
                <a:cs typeface="Calibri"/>
                <a:sym typeface="Calibri"/>
              </a:rPr>
              <a:t>LESSON 1: REVIEWING AND APPROVING A PURCHASE REQUISITION </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9" name="Shape 649"/>
        <p:cNvGrpSpPr/>
        <p:nvPr/>
      </p:nvGrpSpPr>
      <p:grpSpPr>
        <a:xfrm>
          <a:off x="0" y="0"/>
          <a:ext cx="0" cy="0"/>
          <a:chOff x="0" y="0"/>
          <a:chExt cx="0" cy="0"/>
        </a:xfrm>
      </p:grpSpPr>
      <p:sp>
        <p:nvSpPr>
          <p:cNvPr id="650" name="Google Shape;650;g610d08ff81_2_83"/>
          <p:cNvSpPr txBox="1"/>
          <p:nvPr>
            <p:ph type="title"/>
          </p:nvPr>
        </p:nvSpPr>
        <p:spPr>
          <a:xfrm>
            <a:off x="0" y="0"/>
            <a:ext cx="91440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240"/>
              <a:buFont typeface="Calibri"/>
              <a:buNone/>
            </a:pPr>
            <a:r>
              <a:rPr lang="en-US" sz="3240"/>
              <a:t>Reviewing and Approving a Purchase Requisition</a:t>
            </a:r>
            <a:endParaRPr/>
          </a:p>
        </p:txBody>
      </p:sp>
      <p:sp>
        <p:nvSpPr>
          <p:cNvPr id="651" name="Google Shape;651;g610d08ff81_2_83"/>
          <p:cNvSpPr txBox="1"/>
          <p:nvPr>
            <p:ph idx="12" type="sldNum"/>
          </p:nvPr>
        </p:nvSpPr>
        <p:spPr>
          <a:xfrm>
            <a:off x="6553201" y="6294437"/>
            <a:ext cx="2362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652" name="Google Shape;652;g610d08ff81_2_83"/>
          <p:cNvSpPr/>
          <p:nvPr/>
        </p:nvSpPr>
        <p:spPr>
          <a:xfrm>
            <a:off x="3048000" y="1425651"/>
            <a:ext cx="5715000" cy="4637566"/>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The system uses one work flow that allows agency administrators to develop customized approval pathways based off the agency’s needs. The approval workflow will account for all necessary approvers.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Approvers will review information and validate the budget allocation string. The budget information will be validated through AFIS. Approvers have the ability to modify budget information. If there is an integration error, it will be routed to a designated Finance approver to assist.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Once a requisition is approved, the associated purchase order is automatically created, unless the it is an open order. In this case, it will remain as a purchase requisition until the order is released.</a:t>
            </a:r>
            <a:endParaRPr b="0" i="0" sz="1400" u="none" cap="none" strike="noStrike">
              <a:solidFill>
                <a:srgbClr val="000000"/>
              </a:solidFill>
              <a:latin typeface="Arial"/>
              <a:ea typeface="Arial"/>
              <a:cs typeface="Arial"/>
              <a:sym typeface="Arial"/>
            </a:endParaRPr>
          </a:p>
        </p:txBody>
      </p:sp>
      <p:sp>
        <p:nvSpPr>
          <p:cNvPr id="653" name="Google Shape;653;g610d08ff81_2_83"/>
          <p:cNvSpPr/>
          <p:nvPr/>
        </p:nvSpPr>
        <p:spPr>
          <a:xfrm>
            <a:off x="381000" y="2411255"/>
            <a:ext cx="2470524" cy="2472401"/>
          </a:xfrm>
          <a:custGeom>
            <a:rect b="b" l="l" r="r" t="t"/>
            <a:pathLst>
              <a:path extrusionOk="0" h="742" w="742">
                <a:moveTo>
                  <a:pt x="370" y="0"/>
                </a:moveTo>
                <a:lnTo>
                  <a:pt x="310" y="5"/>
                </a:lnTo>
                <a:lnTo>
                  <a:pt x="226" y="29"/>
                </a:lnTo>
                <a:lnTo>
                  <a:pt x="152" y="71"/>
                </a:lnTo>
                <a:lnTo>
                  <a:pt x="89" y="129"/>
                </a:lnTo>
                <a:lnTo>
                  <a:pt x="41" y="200"/>
                </a:lnTo>
                <a:lnTo>
                  <a:pt x="11" y="281"/>
                </a:lnTo>
                <a:lnTo>
                  <a:pt x="0" y="370"/>
                </a:lnTo>
                <a:lnTo>
                  <a:pt x="1" y="401"/>
                </a:lnTo>
                <a:lnTo>
                  <a:pt x="19" y="488"/>
                </a:lnTo>
                <a:lnTo>
                  <a:pt x="55" y="566"/>
                </a:lnTo>
                <a:lnTo>
                  <a:pt x="108" y="633"/>
                </a:lnTo>
                <a:lnTo>
                  <a:pt x="175" y="686"/>
                </a:lnTo>
                <a:lnTo>
                  <a:pt x="253" y="722"/>
                </a:lnTo>
                <a:lnTo>
                  <a:pt x="340" y="740"/>
                </a:lnTo>
                <a:lnTo>
                  <a:pt x="370" y="741"/>
                </a:lnTo>
                <a:lnTo>
                  <a:pt x="401" y="740"/>
                </a:lnTo>
                <a:lnTo>
                  <a:pt x="488" y="722"/>
                </a:lnTo>
                <a:lnTo>
                  <a:pt x="566" y="686"/>
                </a:lnTo>
                <a:lnTo>
                  <a:pt x="633" y="633"/>
                </a:lnTo>
                <a:lnTo>
                  <a:pt x="686" y="566"/>
                </a:lnTo>
                <a:lnTo>
                  <a:pt x="722" y="488"/>
                </a:lnTo>
                <a:lnTo>
                  <a:pt x="740" y="401"/>
                </a:lnTo>
                <a:lnTo>
                  <a:pt x="741" y="370"/>
                </a:lnTo>
                <a:lnTo>
                  <a:pt x="740" y="340"/>
                </a:lnTo>
                <a:lnTo>
                  <a:pt x="722" y="253"/>
                </a:lnTo>
                <a:lnTo>
                  <a:pt x="686" y="175"/>
                </a:lnTo>
                <a:lnTo>
                  <a:pt x="633" y="108"/>
                </a:lnTo>
                <a:lnTo>
                  <a:pt x="566" y="55"/>
                </a:lnTo>
                <a:lnTo>
                  <a:pt x="488" y="19"/>
                </a:lnTo>
                <a:lnTo>
                  <a:pt x="401" y="1"/>
                </a:lnTo>
                <a:lnTo>
                  <a:pt x="37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ibre Franklin"/>
              <a:ea typeface="Libre Franklin"/>
              <a:cs typeface="Libre Franklin"/>
              <a:sym typeface="Libre Franklin"/>
            </a:endParaRPr>
          </a:p>
        </p:txBody>
      </p:sp>
      <p:sp>
        <p:nvSpPr>
          <p:cNvPr id="654" name="Google Shape;654;g610d08ff81_2_83"/>
          <p:cNvSpPr/>
          <p:nvPr/>
        </p:nvSpPr>
        <p:spPr>
          <a:xfrm>
            <a:off x="798300" y="2902727"/>
            <a:ext cx="1635924" cy="1683414"/>
          </a:xfrm>
          <a:custGeom>
            <a:rect b="b" l="l" r="r" t="t"/>
            <a:pathLst>
              <a:path extrusionOk="0" h="74" w="72">
                <a:moveTo>
                  <a:pt x="45" y="26"/>
                </a:moveTo>
                <a:cubicBezTo>
                  <a:pt x="20" y="33"/>
                  <a:pt x="20" y="33"/>
                  <a:pt x="20" y="33"/>
                </a:cubicBezTo>
                <a:cubicBezTo>
                  <a:pt x="20" y="33"/>
                  <a:pt x="20" y="33"/>
                  <a:pt x="20" y="33"/>
                </a:cubicBezTo>
                <a:cubicBezTo>
                  <a:pt x="19" y="33"/>
                  <a:pt x="19" y="33"/>
                  <a:pt x="19" y="32"/>
                </a:cubicBezTo>
                <a:cubicBezTo>
                  <a:pt x="19" y="32"/>
                  <a:pt x="19" y="31"/>
                  <a:pt x="19" y="31"/>
                </a:cubicBezTo>
                <a:cubicBezTo>
                  <a:pt x="45" y="24"/>
                  <a:pt x="45" y="24"/>
                  <a:pt x="45" y="24"/>
                </a:cubicBezTo>
                <a:cubicBezTo>
                  <a:pt x="45" y="24"/>
                  <a:pt x="46" y="24"/>
                  <a:pt x="46" y="25"/>
                </a:cubicBezTo>
                <a:cubicBezTo>
                  <a:pt x="46" y="25"/>
                  <a:pt x="46" y="26"/>
                  <a:pt x="45" y="26"/>
                </a:cubicBezTo>
                <a:close/>
                <a:moveTo>
                  <a:pt x="37" y="20"/>
                </a:moveTo>
                <a:cubicBezTo>
                  <a:pt x="37" y="20"/>
                  <a:pt x="36" y="20"/>
                  <a:pt x="35" y="20"/>
                </a:cubicBezTo>
                <a:cubicBezTo>
                  <a:pt x="17" y="24"/>
                  <a:pt x="17" y="24"/>
                  <a:pt x="17" y="24"/>
                </a:cubicBezTo>
                <a:cubicBezTo>
                  <a:pt x="17" y="25"/>
                  <a:pt x="16" y="25"/>
                  <a:pt x="16" y="26"/>
                </a:cubicBezTo>
                <a:cubicBezTo>
                  <a:pt x="17" y="26"/>
                  <a:pt x="17" y="26"/>
                  <a:pt x="17" y="26"/>
                </a:cubicBezTo>
                <a:cubicBezTo>
                  <a:pt x="18" y="26"/>
                  <a:pt x="18" y="26"/>
                  <a:pt x="18" y="26"/>
                </a:cubicBezTo>
                <a:cubicBezTo>
                  <a:pt x="36" y="22"/>
                  <a:pt x="36" y="22"/>
                  <a:pt x="36" y="22"/>
                </a:cubicBezTo>
                <a:cubicBezTo>
                  <a:pt x="36" y="21"/>
                  <a:pt x="37" y="21"/>
                  <a:pt x="37" y="20"/>
                </a:cubicBezTo>
                <a:close/>
                <a:moveTo>
                  <a:pt x="48" y="31"/>
                </a:moveTo>
                <a:cubicBezTo>
                  <a:pt x="48" y="31"/>
                  <a:pt x="47" y="30"/>
                  <a:pt x="47" y="31"/>
                </a:cubicBezTo>
                <a:cubicBezTo>
                  <a:pt x="22" y="37"/>
                  <a:pt x="22" y="37"/>
                  <a:pt x="22" y="37"/>
                </a:cubicBezTo>
                <a:cubicBezTo>
                  <a:pt x="21" y="37"/>
                  <a:pt x="21" y="38"/>
                  <a:pt x="21" y="38"/>
                </a:cubicBezTo>
                <a:cubicBezTo>
                  <a:pt x="21" y="39"/>
                  <a:pt x="21" y="39"/>
                  <a:pt x="22" y="39"/>
                </a:cubicBezTo>
                <a:cubicBezTo>
                  <a:pt x="22" y="39"/>
                  <a:pt x="22" y="39"/>
                  <a:pt x="22" y="39"/>
                </a:cubicBezTo>
                <a:cubicBezTo>
                  <a:pt x="47" y="33"/>
                  <a:pt x="47" y="33"/>
                  <a:pt x="47" y="33"/>
                </a:cubicBezTo>
                <a:cubicBezTo>
                  <a:pt x="48" y="32"/>
                  <a:pt x="48" y="32"/>
                  <a:pt x="48" y="31"/>
                </a:cubicBezTo>
                <a:close/>
                <a:moveTo>
                  <a:pt x="24" y="44"/>
                </a:moveTo>
                <a:cubicBezTo>
                  <a:pt x="23" y="44"/>
                  <a:pt x="23" y="44"/>
                  <a:pt x="23" y="45"/>
                </a:cubicBezTo>
                <a:cubicBezTo>
                  <a:pt x="23" y="45"/>
                  <a:pt x="24" y="46"/>
                  <a:pt x="24" y="46"/>
                </a:cubicBezTo>
                <a:cubicBezTo>
                  <a:pt x="24" y="46"/>
                  <a:pt x="24" y="46"/>
                  <a:pt x="24" y="46"/>
                </a:cubicBezTo>
                <a:cubicBezTo>
                  <a:pt x="44" y="40"/>
                  <a:pt x="44" y="40"/>
                  <a:pt x="44" y="40"/>
                </a:cubicBezTo>
                <a:cubicBezTo>
                  <a:pt x="44" y="40"/>
                  <a:pt x="44" y="40"/>
                  <a:pt x="44" y="40"/>
                </a:cubicBezTo>
                <a:cubicBezTo>
                  <a:pt x="45" y="38"/>
                  <a:pt x="45" y="38"/>
                  <a:pt x="45" y="38"/>
                </a:cubicBezTo>
                <a:lnTo>
                  <a:pt x="24" y="44"/>
                </a:lnTo>
                <a:close/>
                <a:moveTo>
                  <a:pt x="71" y="21"/>
                </a:moveTo>
                <a:cubicBezTo>
                  <a:pt x="62" y="36"/>
                  <a:pt x="62" y="36"/>
                  <a:pt x="62" y="36"/>
                </a:cubicBezTo>
                <a:cubicBezTo>
                  <a:pt x="68" y="55"/>
                  <a:pt x="68" y="55"/>
                  <a:pt x="68" y="55"/>
                </a:cubicBezTo>
                <a:cubicBezTo>
                  <a:pt x="69" y="57"/>
                  <a:pt x="69" y="59"/>
                  <a:pt x="68" y="61"/>
                </a:cubicBezTo>
                <a:cubicBezTo>
                  <a:pt x="67" y="62"/>
                  <a:pt x="66" y="64"/>
                  <a:pt x="64" y="64"/>
                </a:cubicBezTo>
                <a:cubicBezTo>
                  <a:pt x="28" y="74"/>
                  <a:pt x="28" y="74"/>
                  <a:pt x="28" y="74"/>
                </a:cubicBezTo>
                <a:cubicBezTo>
                  <a:pt x="27" y="74"/>
                  <a:pt x="27" y="74"/>
                  <a:pt x="26" y="74"/>
                </a:cubicBezTo>
                <a:cubicBezTo>
                  <a:pt x="23" y="74"/>
                  <a:pt x="19" y="72"/>
                  <a:pt x="18" y="68"/>
                </a:cubicBezTo>
                <a:cubicBezTo>
                  <a:pt x="1" y="19"/>
                  <a:pt x="1" y="19"/>
                  <a:pt x="1" y="19"/>
                </a:cubicBezTo>
                <a:cubicBezTo>
                  <a:pt x="0" y="17"/>
                  <a:pt x="0" y="15"/>
                  <a:pt x="1" y="13"/>
                </a:cubicBezTo>
                <a:cubicBezTo>
                  <a:pt x="2" y="12"/>
                  <a:pt x="4" y="10"/>
                  <a:pt x="6" y="10"/>
                </a:cubicBezTo>
                <a:cubicBezTo>
                  <a:pt x="13" y="8"/>
                  <a:pt x="13" y="8"/>
                  <a:pt x="13" y="8"/>
                </a:cubicBezTo>
                <a:cubicBezTo>
                  <a:pt x="13" y="7"/>
                  <a:pt x="13" y="7"/>
                  <a:pt x="14" y="7"/>
                </a:cubicBezTo>
                <a:cubicBezTo>
                  <a:pt x="14" y="6"/>
                  <a:pt x="15" y="6"/>
                  <a:pt x="15" y="5"/>
                </a:cubicBezTo>
                <a:cubicBezTo>
                  <a:pt x="31" y="1"/>
                  <a:pt x="31" y="1"/>
                  <a:pt x="31" y="1"/>
                </a:cubicBezTo>
                <a:cubicBezTo>
                  <a:pt x="32" y="1"/>
                  <a:pt x="33" y="1"/>
                  <a:pt x="34" y="2"/>
                </a:cubicBezTo>
                <a:cubicBezTo>
                  <a:pt x="42" y="0"/>
                  <a:pt x="42" y="0"/>
                  <a:pt x="42" y="0"/>
                </a:cubicBezTo>
                <a:cubicBezTo>
                  <a:pt x="42" y="0"/>
                  <a:pt x="43" y="0"/>
                  <a:pt x="44" y="0"/>
                </a:cubicBezTo>
                <a:cubicBezTo>
                  <a:pt x="47" y="0"/>
                  <a:pt x="50" y="2"/>
                  <a:pt x="51" y="6"/>
                </a:cubicBezTo>
                <a:cubicBezTo>
                  <a:pt x="56" y="19"/>
                  <a:pt x="56" y="19"/>
                  <a:pt x="56" y="19"/>
                </a:cubicBezTo>
                <a:cubicBezTo>
                  <a:pt x="59" y="14"/>
                  <a:pt x="59" y="14"/>
                  <a:pt x="59" y="14"/>
                </a:cubicBezTo>
                <a:cubicBezTo>
                  <a:pt x="60" y="13"/>
                  <a:pt x="62" y="11"/>
                  <a:pt x="64" y="11"/>
                </a:cubicBezTo>
                <a:cubicBezTo>
                  <a:pt x="65" y="11"/>
                  <a:pt x="66" y="12"/>
                  <a:pt x="67" y="12"/>
                </a:cubicBezTo>
                <a:cubicBezTo>
                  <a:pt x="69" y="14"/>
                  <a:pt x="69" y="14"/>
                  <a:pt x="69" y="14"/>
                </a:cubicBezTo>
                <a:cubicBezTo>
                  <a:pt x="70" y="14"/>
                  <a:pt x="71" y="15"/>
                  <a:pt x="71" y="17"/>
                </a:cubicBezTo>
                <a:cubicBezTo>
                  <a:pt x="72" y="18"/>
                  <a:pt x="72" y="20"/>
                  <a:pt x="71" y="21"/>
                </a:cubicBezTo>
                <a:close/>
                <a:moveTo>
                  <a:pt x="58" y="22"/>
                </a:moveTo>
                <a:cubicBezTo>
                  <a:pt x="47" y="42"/>
                  <a:pt x="47" y="42"/>
                  <a:pt x="47" y="42"/>
                </a:cubicBezTo>
                <a:cubicBezTo>
                  <a:pt x="47" y="42"/>
                  <a:pt x="46" y="42"/>
                  <a:pt x="46" y="43"/>
                </a:cubicBezTo>
                <a:cubicBezTo>
                  <a:pt x="47" y="43"/>
                  <a:pt x="47" y="43"/>
                  <a:pt x="47" y="43"/>
                </a:cubicBezTo>
                <a:cubicBezTo>
                  <a:pt x="59" y="22"/>
                  <a:pt x="59" y="22"/>
                  <a:pt x="59" y="22"/>
                </a:cubicBezTo>
                <a:lnTo>
                  <a:pt x="58" y="22"/>
                </a:lnTo>
                <a:close/>
                <a:moveTo>
                  <a:pt x="51" y="52"/>
                </a:moveTo>
                <a:cubicBezTo>
                  <a:pt x="51" y="52"/>
                  <a:pt x="51" y="52"/>
                  <a:pt x="51" y="52"/>
                </a:cubicBezTo>
                <a:cubicBezTo>
                  <a:pt x="51" y="52"/>
                  <a:pt x="51" y="52"/>
                  <a:pt x="51" y="52"/>
                </a:cubicBezTo>
                <a:cubicBezTo>
                  <a:pt x="48" y="54"/>
                  <a:pt x="48" y="54"/>
                  <a:pt x="48" y="54"/>
                </a:cubicBezTo>
                <a:cubicBezTo>
                  <a:pt x="47" y="55"/>
                  <a:pt x="46" y="55"/>
                  <a:pt x="45" y="55"/>
                </a:cubicBezTo>
                <a:cubicBezTo>
                  <a:pt x="44" y="55"/>
                  <a:pt x="43" y="55"/>
                  <a:pt x="43" y="54"/>
                </a:cubicBezTo>
                <a:cubicBezTo>
                  <a:pt x="43" y="54"/>
                  <a:pt x="43" y="54"/>
                  <a:pt x="43" y="54"/>
                </a:cubicBezTo>
                <a:cubicBezTo>
                  <a:pt x="29" y="58"/>
                  <a:pt x="29" y="58"/>
                  <a:pt x="29" y="58"/>
                </a:cubicBezTo>
                <a:cubicBezTo>
                  <a:pt x="29" y="58"/>
                  <a:pt x="29" y="58"/>
                  <a:pt x="28" y="58"/>
                </a:cubicBezTo>
                <a:cubicBezTo>
                  <a:pt x="28" y="58"/>
                  <a:pt x="28" y="58"/>
                  <a:pt x="27" y="57"/>
                </a:cubicBezTo>
                <a:cubicBezTo>
                  <a:pt x="27" y="57"/>
                  <a:pt x="28" y="56"/>
                  <a:pt x="28" y="56"/>
                </a:cubicBezTo>
                <a:cubicBezTo>
                  <a:pt x="42" y="52"/>
                  <a:pt x="42" y="52"/>
                  <a:pt x="42" y="52"/>
                </a:cubicBezTo>
                <a:cubicBezTo>
                  <a:pt x="42" y="52"/>
                  <a:pt x="42" y="52"/>
                  <a:pt x="42" y="51"/>
                </a:cubicBezTo>
                <a:cubicBezTo>
                  <a:pt x="42" y="47"/>
                  <a:pt x="42" y="47"/>
                  <a:pt x="42" y="47"/>
                </a:cubicBezTo>
                <a:cubicBezTo>
                  <a:pt x="42" y="48"/>
                  <a:pt x="42" y="48"/>
                  <a:pt x="42" y="48"/>
                </a:cubicBezTo>
                <a:cubicBezTo>
                  <a:pt x="27" y="52"/>
                  <a:pt x="27" y="52"/>
                  <a:pt x="27" y="52"/>
                </a:cubicBezTo>
                <a:cubicBezTo>
                  <a:pt x="27" y="52"/>
                  <a:pt x="26" y="52"/>
                  <a:pt x="26" y="52"/>
                </a:cubicBezTo>
                <a:cubicBezTo>
                  <a:pt x="26" y="52"/>
                  <a:pt x="26" y="52"/>
                  <a:pt x="25" y="51"/>
                </a:cubicBezTo>
                <a:cubicBezTo>
                  <a:pt x="25" y="51"/>
                  <a:pt x="26" y="50"/>
                  <a:pt x="26" y="50"/>
                </a:cubicBezTo>
                <a:cubicBezTo>
                  <a:pt x="42" y="46"/>
                  <a:pt x="42" y="46"/>
                  <a:pt x="42" y="46"/>
                </a:cubicBezTo>
                <a:cubicBezTo>
                  <a:pt x="43" y="44"/>
                  <a:pt x="43" y="42"/>
                  <a:pt x="44" y="40"/>
                </a:cubicBezTo>
                <a:cubicBezTo>
                  <a:pt x="51" y="29"/>
                  <a:pt x="51" y="29"/>
                  <a:pt x="51" y="29"/>
                </a:cubicBezTo>
                <a:cubicBezTo>
                  <a:pt x="44" y="11"/>
                  <a:pt x="44" y="11"/>
                  <a:pt x="44" y="11"/>
                </a:cubicBezTo>
                <a:cubicBezTo>
                  <a:pt x="10" y="20"/>
                  <a:pt x="10" y="20"/>
                  <a:pt x="10" y="20"/>
                </a:cubicBezTo>
                <a:cubicBezTo>
                  <a:pt x="26" y="66"/>
                  <a:pt x="26" y="66"/>
                  <a:pt x="26" y="66"/>
                </a:cubicBezTo>
                <a:cubicBezTo>
                  <a:pt x="60" y="57"/>
                  <a:pt x="60" y="57"/>
                  <a:pt x="60" y="57"/>
                </a:cubicBezTo>
                <a:cubicBezTo>
                  <a:pt x="57" y="46"/>
                  <a:pt x="57" y="46"/>
                  <a:pt x="57" y="46"/>
                </a:cubicBezTo>
                <a:cubicBezTo>
                  <a:pt x="57" y="46"/>
                  <a:pt x="57" y="46"/>
                  <a:pt x="57" y="46"/>
                </a:cubicBezTo>
                <a:cubicBezTo>
                  <a:pt x="56" y="47"/>
                  <a:pt x="56" y="47"/>
                  <a:pt x="56" y="47"/>
                </a:cubicBezTo>
                <a:cubicBezTo>
                  <a:pt x="55" y="48"/>
                  <a:pt x="55" y="49"/>
                  <a:pt x="54" y="49"/>
                </a:cubicBezTo>
                <a:cubicBezTo>
                  <a:pt x="54" y="49"/>
                  <a:pt x="54" y="49"/>
                  <a:pt x="54" y="49"/>
                </a:cubicBezTo>
                <a:cubicBezTo>
                  <a:pt x="54" y="50"/>
                  <a:pt x="54" y="50"/>
                  <a:pt x="55" y="50"/>
                </a:cubicBezTo>
                <a:cubicBezTo>
                  <a:pt x="55" y="51"/>
                  <a:pt x="54" y="51"/>
                  <a:pt x="54" y="51"/>
                </a:cubicBezTo>
                <a:lnTo>
                  <a:pt x="51" y="52"/>
                </a:lnTo>
                <a:close/>
                <a:moveTo>
                  <a:pt x="53" y="51"/>
                </a:moveTo>
                <a:cubicBezTo>
                  <a:pt x="53" y="51"/>
                  <a:pt x="53" y="51"/>
                  <a:pt x="53" y="51"/>
                </a:cubicBezTo>
                <a:cubicBezTo>
                  <a:pt x="53" y="51"/>
                  <a:pt x="53" y="51"/>
                  <a:pt x="53" y="51"/>
                </a:cubicBezTo>
                <a:close/>
                <a:moveTo>
                  <a:pt x="42" y="53"/>
                </a:moveTo>
                <a:cubicBezTo>
                  <a:pt x="42" y="53"/>
                  <a:pt x="42" y="54"/>
                  <a:pt x="42" y="54"/>
                </a:cubicBezTo>
                <a:cubicBezTo>
                  <a:pt x="42" y="54"/>
                  <a:pt x="42" y="53"/>
                  <a:pt x="42" y="53"/>
                </a:cubicBezTo>
                <a:close/>
                <a:moveTo>
                  <a:pt x="51" y="48"/>
                </a:moveTo>
                <a:cubicBezTo>
                  <a:pt x="46" y="45"/>
                  <a:pt x="46" y="45"/>
                  <a:pt x="46" y="45"/>
                </a:cubicBezTo>
                <a:cubicBezTo>
                  <a:pt x="45" y="46"/>
                  <a:pt x="45" y="47"/>
                  <a:pt x="45" y="48"/>
                </a:cubicBezTo>
                <a:cubicBezTo>
                  <a:pt x="45" y="50"/>
                  <a:pt x="45" y="50"/>
                  <a:pt x="45" y="50"/>
                </a:cubicBezTo>
                <a:cubicBezTo>
                  <a:pt x="47" y="51"/>
                  <a:pt x="47" y="51"/>
                  <a:pt x="47" y="51"/>
                </a:cubicBezTo>
                <a:cubicBezTo>
                  <a:pt x="49" y="50"/>
                  <a:pt x="49" y="50"/>
                  <a:pt x="49" y="50"/>
                </a:cubicBezTo>
                <a:cubicBezTo>
                  <a:pt x="50" y="49"/>
                  <a:pt x="51" y="49"/>
                  <a:pt x="51" y="48"/>
                </a:cubicBezTo>
                <a:close/>
                <a:moveTo>
                  <a:pt x="62" y="24"/>
                </a:moveTo>
                <a:cubicBezTo>
                  <a:pt x="61" y="23"/>
                  <a:pt x="61" y="23"/>
                  <a:pt x="61" y="23"/>
                </a:cubicBezTo>
                <a:cubicBezTo>
                  <a:pt x="49" y="44"/>
                  <a:pt x="49" y="44"/>
                  <a:pt x="49" y="44"/>
                </a:cubicBezTo>
                <a:cubicBezTo>
                  <a:pt x="50" y="45"/>
                  <a:pt x="50" y="45"/>
                  <a:pt x="50" y="45"/>
                </a:cubicBezTo>
                <a:lnTo>
                  <a:pt x="62" y="24"/>
                </a:lnTo>
                <a:close/>
                <a:moveTo>
                  <a:pt x="16" y="10"/>
                </a:moveTo>
                <a:cubicBezTo>
                  <a:pt x="16" y="11"/>
                  <a:pt x="16" y="11"/>
                  <a:pt x="16" y="11"/>
                </a:cubicBezTo>
                <a:cubicBezTo>
                  <a:pt x="16" y="12"/>
                  <a:pt x="17" y="12"/>
                  <a:pt x="18" y="12"/>
                </a:cubicBezTo>
                <a:cubicBezTo>
                  <a:pt x="33" y="8"/>
                  <a:pt x="33" y="8"/>
                  <a:pt x="33" y="8"/>
                </a:cubicBezTo>
                <a:cubicBezTo>
                  <a:pt x="33" y="8"/>
                  <a:pt x="34" y="8"/>
                  <a:pt x="34" y="7"/>
                </a:cubicBezTo>
                <a:cubicBezTo>
                  <a:pt x="34" y="7"/>
                  <a:pt x="34" y="7"/>
                  <a:pt x="34" y="7"/>
                </a:cubicBezTo>
                <a:cubicBezTo>
                  <a:pt x="33" y="6"/>
                  <a:pt x="33" y="6"/>
                  <a:pt x="33" y="6"/>
                </a:cubicBezTo>
                <a:lnTo>
                  <a:pt x="16" y="10"/>
                </a:lnTo>
                <a:close/>
                <a:moveTo>
                  <a:pt x="60" y="40"/>
                </a:moveTo>
                <a:cubicBezTo>
                  <a:pt x="58" y="43"/>
                  <a:pt x="58" y="43"/>
                  <a:pt x="58" y="43"/>
                </a:cubicBezTo>
                <a:cubicBezTo>
                  <a:pt x="63" y="57"/>
                  <a:pt x="63" y="57"/>
                  <a:pt x="63" y="57"/>
                </a:cubicBezTo>
                <a:cubicBezTo>
                  <a:pt x="63" y="57"/>
                  <a:pt x="63" y="58"/>
                  <a:pt x="63" y="58"/>
                </a:cubicBezTo>
                <a:cubicBezTo>
                  <a:pt x="62" y="58"/>
                  <a:pt x="62" y="58"/>
                  <a:pt x="62" y="59"/>
                </a:cubicBezTo>
                <a:cubicBezTo>
                  <a:pt x="26" y="68"/>
                  <a:pt x="26" y="68"/>
                  <a:pt x="26" y="68"/>
                </a:cubicBezTo>
                <a:cubicBezTo>
                  <a:pt x="26" y="68"/>
                  <a:pt x="26" y="68"/>
                  <a:pt x="26" y="68"/>
                </a:cubicBezTo>
                <a:cubicBezTo>
                  <a:pt x="25" y="68"/>
                  <a:pt x="25" y="68"/>
                  <a:pt x="25" y="67"/>
                </a:cubicBezTo>
                <a:cubicBezTo>
                  <a:pt x="8" y="20"/>
                  <a:pt x="8" y="20"/>
                  <a:pt x="8" y="20"/>
                </a:cubicBezTo>
                <a:cubicBezTo>
                  <a:pt x="8" y="20"/>
                  <a:pt x="8" y="19"/>
                  <a:pt x="8" y="19"/>
                </a:cubicBezTo>
                <a:cubicBezTo>
                  <a:pt x="8" y="19"/>
                  <a:pt x="8" y="19"/>
                  <a:pt x="9" y="18"/>
                </a:cubicBezTo>
                <a:cubicBezTo>
                  <a:pt x="45" y="9"/>
                  <a:pt x="45" y="9"/>
                  <a:pt x="45" y="9"/>
                </a:cubicBezTo>
                <a:cubicBezTo>
                  <a:pt x="45" y="9"/>
                  <a:pt x="46" y="9"/>
                  <a:pt x="46" y="10"/>
                </a:cubicBezTo>
                <a:cubicBezTo>
                  <a:pt x="52" y="27"/>
                  <a:pt x="52" y="27"/>
                  <a:pt x="52" y="27"/>
                </a:cubicBezTo>
                <a:cubicBezTo>
                  <a:pt x="51" y="28"/>
                  <a:pt x="51" y="28"/>
                  <a:pt x="51" y="28"/>
                </a:cubicBezTo>
                <a:cubicBezTo>
                  <a:pt x="54" y="23"/>
                  <a:pt x="54" y="23"/>
                  <a:pt x="54" y="23"/>
                </a:cubicBezTo>
                <a:cubicBezTo>
                  <a:pt x="48" y="7"/>
                  <a:pt x="48" y="7"/>
                  <a:pt x="48" y="7"/>
                </a:cubicBezTo>
                <a:cubicBezTo>
                  <a:pt x="48" y="5"/>
                  <a:pt x="46" y="3"/>
                  <a:pt x="44" y="3"/>
                </a:cubicBezTo>
                <a:cubicBezTo>
                  <a:pt x="43" y="3"/>
                  <a:pt x="43" y="3"/>
                  <a:pt x="42" y="3"/>
                </a:cubicBezTo>
                <a:cubicBezTo>
                  <a:pt x="35" y="5"/>
                  <a:pt x="35" y="5"/>
                  <a:pt x="35" y="5"/>
                </a:cubicBezTo>
                <a:cubicBezTo>
                  <a:pt x="36" y="6"/>
                  <a:pt x="36" y="6"/>
                  <a:pt x="36" y="6"/>
                </a:cubicBezTo>
                <a:cubicBezTo>
                  <a:pt x="36" y="7"/>
                  <a:pt x="36" y="8"/>
                  <a:pt x="35" y="8"/>
                </a:cubicBezTo>
                <a:cubicBezTo>
                  <a:pt x="35" y="9"/>
                  <a:pt x="34" y="10"/>
                  <a:pt x="33" y="10"/>
                </a:cubicBezTo>
                <a:cubicBezTo>
                  <a:pt x="18" y="14"/>
                  <a:pt x="18" y="14"/>
                  <a:pt x="18" y="14"/>
                </a:cubicBezTo>
                <a:cubicBezTo>
                  <a:pt x="18" y="14"/>
                  <a:pt x="18" y="14"/>
                  <a:pt x="17" y="14"/>
                </a:cubicBezTo>
                <a:cubicBezTo>
                  <a:pt x="16" y="14"/>
                  <a:pt x="15" y="13"/>
                  <a:pt x="14" y="12"/>
                </a:cubicBezTo>
                <a:cubicBezTo>
                  <a:pt x="14" y="11"/>
                  <a:pt x="14" y="11"/>
                  <a:pt x="14" y="11"/>
                </a:cubicBezTo>
                <a:cubicBezTo>
                  <a:pt x="7" y="13"/>
                  <a:pt x="7" y="13"/>
                  <a:pt x="7" y="13"/>
                </a:cubicBezTo>
                <a:cubicBezTo>
                  <a:pt x="6" y="13"/>
                  <a:pt x="5" y="14"/>
                  <a:pt x="4" y="15"/>
                </a:cubicBezTo>
                <a:cubicBezTo>
                  <a:pt x="4" y="16"/>
                  <a:pt x="3" y="17"/>
                  <a:pt x="4" y="18"/>
                </a:cubicBezTo>
                <a:cubicBezTo>
                  <a:pt x="21" y="67"/>
                  <a:pt x="21" y="67"/>
                  <a:pt x="21" y="67"/>
                </a:cubicBezTo>
                <a:cubicBezTo>
                  <a:pt x="22" y="70"/>
                  <a:pt x="25" y="71"/>
                  <a:pt x="27" y="71"/>
                </a:cubicBezTo>
                <a:cubicBezTo>
                  <a:pt x="63" y="61"/>
                  <a:pt x="63" y="61"/>
                  <a:pt x="63" y="61"/>
                </a:cubicBezTo>
                <a:cubicBezTo>
                  <a:pt x="64" y="61"/>
                  <a:pt x="65" y="60"/>
                  <a:pt x="65" y="59"/>
                </a:cubicBezTo>
                <a:cubicBezTo>
                  <a:pt x="66" y="58"/>
                  <a:pt x="66" y="57"/>
                  <a:pt x="66" y="56"/>
                </a:cubicBezTo>
                <a:lnTo>
                  <a:pt x="60" y="40"/>
                </a:lnTo>
                <a:close/>
                <a:moveTo>
                  <a:pt x="65" y="25"/>
                </a:moveTo>
                <a:cubicBezTo>
                  <a:pt x="64" y="25"/>
                  <a:pt x="64" y="25"/>
                  <a:pt x="64" y="25"/>
                </a:cubicBezTo>
                <a:cubicBezTo>
                  <a:pt x="52" y="46"/>
                  <a:pt x="52" y="46"/>
                  <a:pt x="52" y="46"/>
                </a:cubicBezTo>
                <a:cubicBezTo>
                  <a:pt x="53" y="46"/>
                  <a:pt x="53" y="46"/>
                  <a:pt x="53" y="46"/>
                </a:cubicBezTo>
                <a:cubicBezTo>
                  <a:pt x="53" y="46"/>
                  <a:pt x="53" y="46"/>
                  <a:pt x="53" y="45"/>
                </a:cubicBezTo>
                <a:lnTo>
                  <a:pt x="65" y="25"/>
                </a:lnTo>
                <a:close/>
                <a:moveTo>
                  <a:pt x="67" y="21"/>
                </a:moveTo>
                <a:cubicBezTo>
                  <a:pt x="61" y="18"/>
                  <a:pt x="61" y="18"/>
                  <a:pt x="61" y="18"/>
                </a:cubicBezTo>
                <a:cubicBezTo>
                  <a:pt x="59" y="20"/>
                  <a:pt x="59" y="20"/>
                  <a:pt x="59" y="20"/>
                </a:cubicBezTo>
                <a:cubicBezTo>
                  <a:pt x="66" y="24"/>
                  <a:pt x="66" y="24"/>
                  <a:pt x="66" y="24"/>
                </a:cubicBezTo>
                <a:lnTo>
                  <a:pt x="67" y="21"/>
                </a:lnTo>
                <a:close/>
                <a:moveTo>
                  <a:pt x="67" y="16"/>
                </a:moveTo>
                <a:cubicBezTo>
                  <a:pt x="65" y="15"/>
                  <a:pt x="65" y="15"/>
                  <a:pt x="65" y="15"/>
                </a:cubicBezTo>
                <a:cubicBezTo>
                  <a:pt x="65" y="15"/>
                  <a:pt x="64" y="15"/>
                  <a:pt x="64" y="15"/>
                </a:cubicBezTo>
                <a:cubicBezTo>
                  <a:pt x="63" y="15"/>
                  <a:pt x="62" y="15"/>
                  <a:pt x="62" y="16"/>
                </a:cubicBezTo>
                <a:cubicBezTo>
                  <a:pt x="62" y="16"/>
                  <a:pt x="62" y="16"/>
                  <a:pt x="62" y="16"/>
                </a:cubicBezTo>
                <a:cubicBezTo>
                  <a:pt x="68" y="20"/>
                  <a:pt x="68" y="20"/>
                  <a:pt x="68" y="20"/>
                </a:cubicBezTo>
                <a:cubicBezTo>
                  <a:pt x="68" y="19"/>
                  <a:pt x="68" y="19"/>
                  <a:pt x="68" y="19"/>
                </a:cubicBezTo>
                <a:cubicBezTo>
                  <a:pt x="69" y="18"/>
                  <a:pt x="69" y="17"/>
                  <a:pt x="67" y="16"/>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1"/>
              <a:buFont typeface="Arial"/>
              <a:buNone/>
            </a:pPr>
            <a:r>
              <a:t/>
            </a:r>
            <a:endParaRPr b="0" i="0" sz="1351" u="none" cap="none" strike="noStrike">
              <a:solidFill>
                <a:schemeClr val="dk1"/>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500"/>
                                        <p:tgtEl>
                                          <p:spTgt spid="6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9" name="Shape 659"/>
        <p:cNvGrpSpPr/>
        <p:nvPr/>
      </p:nvGrpSpPr>
      <p:grpSpPr>
        <a:xfrm>
          <a:off x="0" y="0"/>
          <a:ext cx="0" cy="0"/>
          <a:chOff x="0" y="0"/>
          <a:chExt cx="0" cy="0"/>
        </a:xfrm>
      </p:grpSpPr>
      <p:sp>
        <p:nvSpPr>
          <p:cNvPr id="660" name="Google Shape;660;g610d08ff81_2_92"/>
          <p:cNvSpPr txBox="1"/>
          <p:nvPr>
            <p:ph type="title"/>
          </p:nvPr>
        </p:nvSpPr>
        <p:spPr>
          <a:xfrm>
            <a:off x="0" y="0"/>
            <a:ext cx="91440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240"/>
              <a:buFont typeface="Calibri"/>
              <a:buNone/>
            </a:pPr>
            <a:r>
              <a:rPr lang="en-US" sz="3240"/>
              <a:t>Demo 1: Reviewing and Approving a Purchase Requisition</a:t>
            </a:r>
            <a:endParaRPr/>
          </a:p>
        </p:txBody>
      </p:sp>
      <p:sp>
        <p:nvSpPr>
          <p:cNvPr id="661" name="Google Shape;661;g610d08ff81_2_92"/>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662" name="Google Shape;662;g610d08ff81_2_92"/>
          <p:cNvSpPr/>
          <p:nvPr/>
        </p:nvSpPr>
        <p:spPr>
          <a:xfrm>
            <a:off x="2454547" y="2754204"/>
            <a:ext cx="6460853" cy="2133600"/>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Now that you have learned about the reviewing and approving a purchase requisition, we will show you this process.</a:t>
            </a:r>
            <a:endParaRPr b="0" i="0" sz="1400" u="none" cap="none" strike="noStrike">
              <a:solidFill>
                <a:srgbClr val="000000"/>
              </a:solidFill>
              <a:latin typeface="Arial"/>
              <a:ea typeface="Arial"/>
              <a:cs typeface="Arial"/>
              <a:sym typeface="Arial"/>
            </a:endParaRPr>
          </a:p>
        </p:txBody>
      </p:sp>
      <p:pic>
        <p:nvPicPr>
          <p:cNvPr id="663" name="Google Shape;663;g610d08ff81_2_92"/>
          <p:cNvPicPr preferRelativeResize="0"/>
          <p:nvPr/>
        </p:nvPicPr>
        <p:blipFill rotWithShape="1">
          <a:blip r:embed="rId3">
            <a:alphaModFix/>
          </a:blip>
          <a:srcRect b="0" l="0" r="0" t="0"/>
          <a:stretch/>
        </p:blipFill>
        <p:spPr>
          <a:xfrm>
            <a:off x="554157" y="3581400"/>
            <a:ext cx="1631711" cy="45302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8" name="Shape 668"/>
        <p:cNvGrpSpPr/>
        <p:nvPr/>
      </p:nvGrpSpPr>
      <p:grpSpPr>
        <a:xfrm>
          <a:off x="0" y="0"/>
          <a:ext cx="0" cy="0"/>
          <a:chOff x="0" y="0"/>
          <a:chExt cx="0" cy="0"/>
        </a:xfrm>
      </p:grpSpPr>
      <p:sp>
        <p:nvSpPr>
          <p:cNvPr id="669" name="Google Shape;669;g610d08ff81_2_100"/>
          <p:cNvSpPr txBox="1"/>
          <p:nvPr>
            <p:ph type="title"/>
          </p:nvPr>
        </p:nvSpPr>
        <p:spPr>
          <a:xfrm>
            <a:off x="0" y="0"/>
            <a:ext cx="91440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240"/>
              <a:buFont typeface="Calibri"/>
              <a:buNone/>
            </a:pPr>
            <a:r>
              <a:rPr lang="en-US" sz="3240"/>
              <a:t>Exercise 1: Reviewing and Approving a Purchase Requisition</a:t>
            </a:r>
            <a:endParaRPr/>
          </a:p>
        </p:txBody>
      </p:sp>
      <p:sp>
        <p:nvSpPr>
          <p:cNvPr id="670" name="Google Shape;670;g610d08ff81_2_100"/>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671" name="Google Shape;671;g610d08ff81_2_100"/>
          <p:cNvSpPr/>
          <p:nvPr/>
        </p:nvSpPr>
        <p:spPr>
          <a:xfrm>
            <a:off x="1341573" y="2895600"/>
            <a:ext cx="6460853" cy="2536609"/>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Now it is your turn to practice this task.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Reference the steps in your activity sheet to review and approve a purchase requisition. </a:t>
            </a:r>
            <a:endParaRPr b="0" i="0" sz="1400" u="none" cap="none" strike="noStrike">
              <a:solidFill>
                <a:srgbClr val="000000"/>
              </a:solidFill>
              <a:latin typeface="Arial"/>
              <a:ea typeface="Arial"/>
              <a:cs typeface="Arial"/>
              <a:sym typeface="Arial"/>
            </a:endParaRPr>
          </a:p>
        </p:txBody>
      </p:sp>
      <p:pic>
        <p:nvPicPr>
          <p:cNvPr id="672" name="Google Shape;672;g610d08ff81_2_100"/>
          <p:cNvPicPr preferRelativeResize="0"/>
          <p:nvPr/>
        </p:nvPicPr>
        <p:blipFill rotWithShape="1">
          <a:blip r:embed="rId3">
            <a:alphaModFix/>
          </a:blip>
          <a:srcRect b="0" l="0" r="0" t="0"/>
          <a:stretch/>
        </p:blipFill>
        <p:spPr>
          <a:xfrm>
            <a:off x="2788001" y="1371600"/>
            <a:ext cx="3567995" cy="990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4"/>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Agenda</a:t>
            </a:r>
            <a:endParaRPr/>
          </a:p>
        </p:txBody>
      </p:sp>
      <p:sp>
        <p:nvSpPr>
          <p:cNvPr id="204" name="Google Shape;204;p4"/>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205" name="Google Shape;205;p4"/>
          <p:cNvSpPr/>
          <p:nvPr/>
        </p:nvSpPr>
        <p:spPr>
          <a:xfrm>
            <a:off x="2971800" y="2053732"/>
            <a:ext cx="5715000" cy="3187445"/>
          </a:xfrm>
          <a:prstGeom prst="roundRect">
            <a:avLst>
              <a:gd fmla="val 6337" name="adj"/>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Welcome to the </a:t>
            </a:r>
            <a:r>
              <a:rPr b="1" i="0" lang="en-US" sz="1600" u="none" cap="none" strike="noStrike">
                <a:solidFill>
                  <a:schemeClr val="accent2"/>
                </a:solidFill>
                <a:latin typeface="Calibri"/>
                <a:ea typeface="Calibri"/>
                <a:cs typeface="Calibri"/>
                <a:sym typeface="Calibri"/>
              </a:rPr>
              <a:t>Creating and Editing Requisitions </a:t>
            </a:r>
            <a:r>
              <a:rPr b="0" i="0" lang="en-US" sz="1600" u="none" cap="none" strike="noStrike">
                <a:solidFill>
                  <a:srgbClr val="000000"/>
                </a:solidFill>
                <a:latin typeface="Calibri"/>
                <a:ea typeface="Calibri"/>
                <a:cs typeface="Calibri"/>
                <a:sym typeface="Calibri"/>
              </a:rPr>
              <a:t>course. Here is a list of topics that will be covered in this course:</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2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Course Introduction &amp; Review the Requisition Page</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200"/>
              </a:spcBef>
              <a:spcAft>
                <a:spcPts val="0"/>
              </a:spcAft>
              <a:buClr>
                <a:srgbClr val="000000"/>
              </a:buClr>
              <a:buSzPts val="1600"/>
              <a:buFont typeface="Arial"/>
              <a:buChar char="•"/>
            </a:pPr>
            <a:r>
              <a:rPr b="1" i="0" lang="en-US" sz="1600" u="none" cap="none" strike="noStrike">
                <a:solidFill>
                  <a:srgbClr val="000000"/>
                </a:solidFill>
                <a:latin typeface="Calibri"/>
                <a:ea typeface="Calibri"/>
                <a:cs typeface="Calibri"/>
                <a:sym typeface="Calibri"/>
              </a:rPr>
              <a:t>Lesson 1: </a:t>
            </a:r>
            <a:r>
              <a:rPr b="0" i="0" lang="en-US" sz="1600" u="none" cap="none" strike="noStrike">
                <a:solidFill>
                  <a:srgbClr val="000000"/>
                </a:solidFill>
                <a:latin typeface="Calibri"/>
                <a:ea typeface="Calibri"/>
                <a:cs typeface="Calibri"/>
                <a:sym typeface="Calibri"/>
              </a:rPr>
              <a:t>Creating an On-Contract Purchase</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200"/>
              </a:spcBef>
              <a:spcAft>
                <a:spcPts val="0"/>
              </a:spcAft>
              <a:buClr>
                <a:srgbClr val="000000"/>
              </a:buClr>
              <a:buSzPts val="1600"/>
              <a:buFont typeface="Arial"/>
              <a:buChar char="•"/>
            </a:pPr>
            <a:r>
              <a:rPr b="1" i="0" lang="en-US" sz="1600" u="none" cap="none" strike="noStrike">
                <a:solidFill>
                  <a:srgbClr val="000000"/>
                </a:solidFill>
                <a:latin typeface="Calibri"/>
                <a:ea typeface="Calibri"/>
                <a:cs typeface="Calibri"/>
                <a:sym typeface="Calibri"/>
              </a:rPr>
              <a:t>Lesson 2: </a:t>
            </a:r>
            <a:r>
              <a:rPr b="0" i="0" lang="en-US" sz="1600" u="none" cap="none" strike="noStrike">
                <a:solidFill>
                  <a:srgbClr val="000000"/>
                </a:solidFill>
                <a:latin typeface="Calibri"/>
                <a:ea typeface="Calibri"/>
                <a:cs typeface="Calibri"/>
                <a:sym typeface="Calibri"/>
              </a:rPr>
              <a:t>Creating an Off-Contract Purchase</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200"/>
              </a:spcBef>
              <a:spcAft>
                <a:spcPts val="0"/>
              </a:spcAft>
              <a:buClr>
                <a:srgbClr val="000000"/>
              </a:buClr>
              <a:buSzPts val="1600"/>
              <a:buFont typeface="Arial"/>
              <a:buChar char="•"/>
            </a:pPr>
            <a:r>
              <a:rPr b="1" i="0" lang="en-US" sz="1600" u="none" cap="none" strike="noStrike">
                <a:solidFill>
                  <a:srgbClr val="000000"/>
                </a:solidFill>
                <a:latin typeface="Calibri"/>
                <a:ea typeface="Calibri"/>
                <a:cs typeface="Calibri"/>
                <a:sym typeface="Calibri"/>
              </a:rPr>
              <a:t>Lesson 3: </a:t>
            </a:r>
            <a:r>
              <a:rPr b="0" i="0" lang="en-US" sz="1600" u="none" cap="none" strike="noStrike">
                <a:solidFill>
                  <a:srgbClr val="000000"/>
                </a:solidFill>
                <a:latin typeface="Calibri"/>
                <a:ea typeface="Calibri"/>
                <a:cs typeface="Calibri"/>
                <a:sym typeface="Calibri"/>
              </a:rPr>
              <a:t>Creating an After the Fact Purchase </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200"/>
              </a:spcBef>
              <a:spcAft>
                <a:spcPts val="0"/>
              </a:spcAft>
              <a:buClr>
                <a:srgbClr val="000000"/>
              </a:buClr>
              <a:buSzPts val="1600"/>
              <a:buFont typeface="Arial"/>
              <a:buChar char="•"/>
            </a:pPr>
            <a:r>
              <a:rPr b="1" i="0" lang="en-US" sz="1600" u="none" cap="none" strike="noStrike">
                <a:solidFill>
                  <a:srgbClr val="000000"/>
                </a:solidFill>
                <a:latin typeface="Calibri"/>
                <a:ea typeface="Calibri"/>
                <a:cs typeface="Calibri"/>
                <a:sym typeface="Calibri"/>
              </a:rPr>
              <a:t>Lesson 4: </a:t>
            </a:r>
            <a:r>
              <a:rPr b="0" i="0" lang="en-US" sz="1600" u="none" cap="none" strike="noStrike">
                <a:solidFill>
                  <a:srgbClr val="000000"/>
                </a:solidFill>
                <a:latin typeface="Calibri"/>
                <a:ea typeface="Calibri"/>
                <a:cs typeface="Calibri"/>
                <a:sym typeface="Calibri"/>
              </a:rPr>
              <a:t>Modifications </a:t>
            </a:r>
            <a:endParaRPr b="1" i="0" sz="1600" u="none" cap="none" strike="noStrike">
              <a:solidFill>
                <a:srgbClr val="000000"/>
              </a:solidFill>
              <a:latin typeface="Calibri"/>
              <a:ea typeface="Calibri"/>
              <a:cs typeface="Calibri"/>
              <a:sym typeface="Calibri"/>
            </a:endParaRPr>
          </a:p>
          <a:p>
            <a:pPr indent="-228600" lvl="0" marL="228600" marR="0" rtl="0" algn="l">
              <a:lnSpc>
                <a:spcPct val="90000"/>
              </a:lnSpc>
              <a:spcBef>
                <a:spcPts val="12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Process Flow &amp; Course Summary</a:t>
            </a:r>
            <a:endParaRPr b="0" i="0" sz="1400" u="none" cap="none" strike="noStrike">
              <a:solidFill>
                <a:srgbClr val="000000"/>
              </a:solidFill>
              <a:latin typeface="Arial"/>
              <a:ea typeface="Arial"/>
              <a:cs typeface="Arial"/>
              <a:sym typeface="Arial"/>
            </a:endParaRPr>
          </a:p>
        </p:txBody>
      </p:sp>
      <p:sp>
        <p:nvSpPr>
          <p:cNvPr id="206" name="Google Shape;206;p4"/>
          <p:cNvSpPr/>
          <p:nvPr/>
        </p:nvSpPr>
        <p:spPr>
          <a:xfrm>
            <a:off x="381000" y="2411255"/>
            <a:ext cx="2470524" cy="2472401"/>
          </a:xfrm>
          <a:custGeom>
            <a:rect b="b" l="l" r="r" t="t"/>
            <a:pathLst>
              <a:path extrusionOk="0" h="742" w="742">
                <a:moveTo>
                  <a:pt x="370" y="0"/>
                </a:moveTo>
                <a:lnTo>
                  <a:pt x="310" y="5"/>
                </a:lnTo>
                <a:lnTo>
                  <a:pt x="226" y="29"/>
                </a:lnTo>
                <a:lnTo>
                  <a:pt x="152" y="71"/>
                </a:lnTo>
                <a:lnTo>
                  <a:pt x="89" y="129"/>
                </a:lnTo>
                <a:lnTo>
                  <a:pt x="41" y="200"/>
                </a:lnTo>
                <a:lnTo>
                  <a:pt x="11" y="281"/>
                </a:lnTo>
                <a:lnTo>
                  <a:pt x="0" y="370"/>
                </a:lnTo>
                <a:lnTo>
                  <a:pt x="1" y="401"/>
                </a:lnTo>
                <a:lnTo>
                  <a:pt x="19" y="488"/>
                </a:lnTo>
                <a:lnTo>
                  <a:pt x="55" y="566"/>
                </a:lnTo>
                <a:lnTo>
                  <a:pt x="108" y="633"/>
                </a:lnTo>
                <a:lnTo>
                  <a:pt x="175" y="686"/>
                </a:lnTo>
                <a:lnTo>
                  <a:pt x="253" y="722"/>
                </a:lnTo>
                <a:lnTo>
                  <a:pt x="340" y="740"/>
                </a:lnTo>
                <a:lnTo>
                  <a:pt x="370" y="741"/>
                </a:lnTo>
                <a:lnTo>
                  <a:pt x="401" y="740"/>
                </a:lnTo>
                <a:lnTo>
                  <a:pt x="488" y="722"/>
                </a:lnTo>
                <a:lnTo>
                  <a:pt x="566" y="686"/>
                </a:lnTo>
                <a:lnTo>
                  <a:pt x="633" y="633"/>
                </a:lnTo>
                <a:lnTo>
                  <a:pt x="686" y="566"/>
                </a:lnTo>
                <a:lnTo>
                  <a:pt x="722" y="488"/>
                </a:lnTo>
                <a:lnTo>
                  <a:pt x="740" y="401"/>
                </a:lnTo>
                <a:lnTo>
                  <a:pt x="741" y="370"/>
                </a:lnTo>
                <a:lnTo>
                  <a:pt x="740" y="340"/>
                </a:lnTo>
                <a:lnTo>
                  <a:pt x="722" y="253"/>
                </a:lnTo>
                <a:lnTo>
                  <a:pt x="686" y="175"/>
                </a:lnTo>
                <a:lnTo>
                  <a:pt x="633" y="108"/>
                </a:lnTo>
                <a:lnTo>
                  <a:pt x="566" y="55"/>
                </a:lnTo>
                <a:lnTo>
                  <a:pt x="488" y="19"/>
                </a:lnTo>
                <a:lnTo>
                  <a:pt x="401" y="1"/>
                </a:lnTo>
                <a:lnTo>
                  <a:pt x="37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207" name="Google Shape;207;p4"/>
          <p:cNvSpPr/>
          <p:nvPr/>
        </p:nvSpPr>
        <p:spPr>
          <a:xfrm>
            <a:off x="809218" y="2964465"/>
            <a:ext cx="1614088" cy="1365980"/>
          </a:xfrm>
          <a:custGeom>
            <a:rect b="b" l="l" r="r" t="t"/>
            <a:pathLst>
              <a:path extrusionOk="0" h="547" w="548">
                <a:moveTo>
                  <a:pt x="28" y="28"/>
                </a:moveTo>
                <a:cubicBezTo>
                  <a:pt x="337" y="28"/>
                  <a:pt x="337" y="28"/>
                  <a:pt x="337" y="28"/>
                </a:cubicBezTo>
                <a:cubicBezTo>
                  <a:pt x="337" y="0"/>
                  <a:pt x="337" y="0"/>
                  <a:pt x="337" y="0"/>
                </a:cubicBezTo>
                <a:cubicBezTo>
                  <a:pt x="0" y="0"/>
                  <a:pt x="0" y="0"/>
                  <a:pt x="0" y="0"/>
                </a:cubicBezTo>
                <a:cubicBezTo>
                  <a:pt x="0" y="421"/>
                  <a:pt x="0" y="421"/>
                  <a:pt x="0" y="421"/>
                </a:cubicBezTo>
                <a:cubicBezTo>
                  <a:pt x="337" y="421"/>
                  <a:pt x="337" y="421"/>
                  <a:pt x="337" y="421"/>
                </a:cubicBezTo>
                <a:cubicBezTo>
                  <a:pt x="337" y="393"/>
                  <a:pt x="337" y="393"/>
                  <a:pt x="337" y="393"/>
                </a:cubicBezTo>
                <a:cubicBezTo>
                  <a:pt x="28" y="393"/>
                  <a:pt x="28" y="393"/>
                  <a:pt x="28" y="393"/>
                </a:cubicBezTo>
                <a:lnTo>
                  <a:pt x="28" y="28"/>
                </a:lnTo>
                <a:close/>
                <a:moveTo>
                  <a:pt x="442" y="126"/>
                </a:moveTo>
                <a:cubicBezTo>
                  <a:pt x="477" y="126"/>
                  <a:pt x="505" y="98"/>
                  <a:pt x="505" y="63"/>
                </a:cubicBezTo>
                <a:cubicBezTo>
                  <a:pt x="505" y="28"/>
                  <a:pt x="477" y="0"/>
                  <a:pt x="442" y="0"/>
                </a:cubicBezTo>
                <a:cubicBezTo>
                  <a:pt x="407" y="0"/>
                  <a:pt x="379" y="28"/>
                  <a:pt x="379" y="63"/>
                </a:cubicBezTo>
                <a:cubicBezTo>
                  <a:pt x="379" y="98"/>
                  <a:pt x="407" y="126"/>
                  <a:pt x="442" y="126"/>
                </a:cubicBezTo>
                <a:moveTo>
                  <a:pt x="479" y="155"/>
                </a:moveTo>
                <a:cubicBezTo>
                  <a:pt x="442" y="211"/>
                  <a:pt x="442" y="211"/>
                  <a:pt x="442" y="211"/>
                </a:cubicBezTo>
                <a:cubicBezTo>
                  <a:pt x="406" y="155"/>
                  <a:pt x="406" y="155"/>
                  <a:pt x="406" y="155"/>
                </a:cubicBezTo>
                <a:cubicBezTo>
                  <a:pt x="405" y="155"/>
                  <a:pt x="405" y="155"/>
                  <a:pt x="405" y="155"/>
                </a:cubicBezTo>
                <a:cubicBezTo>
                  <a:pt x="405" y="155"/>
                  <a:pt x="405" y="155"/>
                  <a:pt x="405" y="155"/>
                </a:cubicBezTo>
                <a:cubicBezTo>
                  <a:pt x="218" y="155"/>
                  <a:pt x="218" y="155"/>
                  <a:pt x="218" y="155"/>
                </a:cubicBezTo>
                <a:cubicBezTo>
                  <a:pt x="197" y="211"/>
                  <a:pt x="197" y="211"/>
                  <a:pt x="197" y="211"/>
                </a:cubicBezTo>
                <a:cubicBezTo>
                  <a:pt x="363" y="211"/>
                  <a:pt x="363" y="211"/>
                  <a:pt x="363" y="211"/>
                </a:cubicBezTo>
                <a:cubicBezTo>
                  <a:pt x="400" y="547"/>
                  <a:pt x="400" y="547"/>
                  <a:pt x="400" y="547"/>
                </a:cubicBezTo>
                <a:cubicBezTo>
                  <a:pt x="484" y="547"/>
                  <a:pt x="484" y="547"/>
                  <a:pt x="484" y="547"/>
                </a:cubicBezTo>
                <a:cubicBezTo>
                  <a:pt x="505" y="356"/>
                  <a:pt x="505" y="356"/>
                  <a:pt x="505" y="356"/>
                </a:cubicBezTo>
                <a:cubicBezTo>
                  <a:pt x="548" y="323"/>
                  <a:pt x="548" y="323"/>
                  <a:pt x="548" y="323"/>
                </a:cubicBezTo>
                <a:cubicBezTo>
                  <a:pt x="548" y="169"/>
                  <a:pt x="548" y="169"/>
                  <a:pt x="548" y="169"/>
                </a:cubicBezTo>
                <a:lnTo>
                  <a:pt x="479" y="155"/>
                </a:lnTo>
                <a:close/>
              </a:path>
            </a:pathLst>
          </a:custGeom>
          <a:solidFill>
            <a:schemeClr val="lt1"/>
          </a:solidFill>
          <a:ln>
            <a:noFill/>
          </a:ln>
        </p:spPr>
        <p:txBody>
          <a:bodyPr anchorCtr="0" anchor="t" bIns="42200" lIns="84400" spcFirstLastPara="1" rIns="84400" wrap="square" tIns="42200">
            <a:noAutofit/>
          </a:bodyPr>
          <a:lstStyle/>
          <a:p>
            <a:pPr indent="0" lvl="0" marL="0" marR="0" rtl="0" algn="l">
              <a:lnSpc>
                <a:spcPct val="100000"/>
              </a:lnSpc>
              <a:spcBef>
                <a:spcPts val="0"/>
              </a:spcBef>
              <a:spcAft>
                <a:spcPts val="0"/>
              </a:spcAft>
              <a:buClr>
                <a:srgbClr val="000000"/>
              </a:buClr>
              <a:buSzPts val="1845"/>
              <a:buFont typeface="Arial"/>
              <a:buNone/>
            </a:pPr>
            <a:r>
              <a:t/>
            </a:r>
            <a:endParaRPr b="0" i="0" sz="1845" u="none" cap="none" strike="noStrike">
              <a:solidFill>
                <a:schemeClr val="dk1"/>
              </a:solidFill>
              <a:latin typeface="Open Sans Light"/>
              <a:ea typeface="Open Sans Light"/>
              <a:cs typeface="Open Sans Light"/>
              <a:sym typeface="Open Sans 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7" name="Shape 677"/>
        <p:cNvGrpSpPr/>
        <p:nvPr/>
      </p:nvGrpSpPr>
      <p:grpSpPr>
        <a:xfrm>
          <a:off x="0" y="0"/>
          <a:ext cx="0" cy="0"/>
          <a:chOff x="0" y="0"/>
          <a:chExt cx="0" cy="0"/>
        </a:xfrm>
      </p:grpSpPr>
      <p:pic>
        <p:nvPicPr>
          <p:cNvPr id="678" name="Google Shape;678;g610d08ff81_2_108"/>
          <p:cNvPicPr preferRelativeResize="0"/>
          <p:nvPr/>
        </p:nvPicPr>
        <p:blipFill rotWithShape="1">
          <a:blip r:embed="rId3">
            <a:alphaModFix/>
          </a:blip>
          <a:srcRect b="0" l="0" r="11355" t="0"/>
          <a:stretch/>
        </p:blipFill>
        <p:spPr>
          <a:xfrm>
            <a:off x="0" y="9525"/>
            <a:ext cx="9144000" cy="6877050"/>
          </a:xfrm>
          <a:prstGeom prst="rect">
            <a:avLst/>
          </a:prstGeom>
          <a:noFill/>
          <a:ln>
            <a:noFill/>
          </a:ln>
        </p:spPr>
      </p:pic>
      <p:sp>
        <p:nvSpPr>
          <p:cNvPr id="679" name="Google Shape;679;g610d08ff81_2_108"/>
          <p:cNvSpPr/>
          <p:nvPr/>
        </p:nvSpPr>
        <p:spPr>
          <a:xfrm>
            <a:off x="647700" y="2628900"/>
            <a:ext cx="7848600" cy="1600200"/>
          </a:xfrm>
          <a:prstGeom prst="roundRect">
            <a:avLst>
              <a:gd fmla="val 6337" name="adj"/>
            </a:avLst>
          </a:prstGeom>
          <a:solidFill>
            <a:srgbClr val="FFFFFF"/>
          </a:solidFill>
          <a:ln cap="flat" cmpd="sng" w="57150">
            <a:solidFill>
              <a:srgbClr val="0028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69676D"/>
              </a:buClr>
              <a:buSzPts val="3200"/>
              <a:buFont typeface="Arial"/>
              <a:buNone/>
            </a:pPr>
            <a:r>
              <a:rPr b="1" i="0" lang="en-US" sz="3200" u="none" cap="none" strike="noStrike">
                <a:solidFill>
                  <a:srgbClr val="69676D"/>
                </a:solidFill>
                <a:latin typeface="Calibri"/>
                <a:ea typeface="Calibri"/>
                <a:cs typeface="Calibri"/>
                <a:sym typeface="Calibri"/>
              </a:rPr>
              <a:t>LESSON 2: </a:t>
            </a:r>
            <a:endParaRPr b="1" i="0" sz="3200" u="none" cap="none" strike="noStrike">
              <a:solidFill>
                <a:srgbClr val="69676D"/>
              </a:solidFill>
              <a:latin typeface="Calibri"/>
              <a:ea typeface="Calibri"/>
              <a:cs typeface="Calibri"/>
              <a:sym typeface="Calibri"/>
            </a:endParaRPr>
          </a:p>
          <a:p>
            <a:pPr indent="0" lvl="0" marL="0" marR="0" rtl="0" algn="ctr">
              <a:lnSpc>
                <a:spcPct val="100000"/>
              </a:lnSpc>
              <a:spcBef>
                <a:spcPts val="600"/>
              </a:spcBef>
              <a:spcAft>
                <a:spcPts val="0"/>
              </a:spcAft>
              <a:buClr>
                <a:srgbClr val="69676D"/>
              </a:buClr>
              <a:buSzPts val="3200"/>
              <a:buFont typeface="Arial"/>
              <a:buNone/>
            </a:pPr>
            <a:r>
              <a:rPr b="1" i="0" lang="en-US" sz="3200" u="none" cap="none" strike="noStrike">
                <a:solidFill>
                  <a:srgbClr val="69676D"/>
                </a:solidFill>
                <a:latin typeface="Calibri"/>
                <a:ea typeface="Calibri"/>
                <a:cs typeface="Calibri"/>
                <a:sym typeface="Calibri"/>
              </a:rPr>
              <a:t>SENDING A PURCHASE ORDER TO A SUPPLIER</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4" name="Shape 684"/>
        <p:cNvGrpSpPr/>
        <p:nvPr/>
      </p:nvGrpSpPr>
      <p:grpSpPr>
        <a:xfrm>
          <a:off x="0" y="0"/>
          <a:ext cx="0" cy="0"/>
          <a:chOff x="0" y="0"/>
          <a:chExt cx="0" cy="0"/>
        </a:xfrm>
      </p:grpSpPr>
      <p:sp>
        <p:nvSpPr>
          <p:cNvPr id="685" name="Google Shape;685;g610d08ff81_2_114"/>
          <p:cNvSpPr txBox="1"/>
          <p:nvPr>
            <p:ph type="title"/>
          </p:nvPr>
        </p:nvSpPr>
        <p:spPr>
          <a:xfrm>
            <a:off x="0" y="0"/>
            <a:ext cx="91440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alibri"/>
              <a:buNone/>
            </a:pPr>
            <a:r>
              <a:rPr lang="en-US"/>
              <a:t>Sending a Purchase Order to a Supplier</a:t>
            </a:r>
            <a:endParaRPr/>
          </a:p>
        </p:txBody>
      </p:sp>
      <p:sp>
        <p:nvSpPr>
          <p:cNvPr id="686" name="Google Shape;686;g610d08ff81_2_114"/>
          <p:cNvSpPr txBox="1"/>
          <p:nvPr>
            <p:ph idx="12" type="sldNum"/>
          </p:nvPr>
        </p:nvSpPr>
        <p:spPr>
          <a:xfrm>
            <a:off x="6553201" y="6294437"/>
            <a:ext cx="2362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687" name="Google Shape;687;g610d08ff81_2_114"/>
          <p:cNvSpPr/>
          <p:nvPr/>
        </p:nvSpPr>
        <p:spPr>
          <a:xfrm>
            <a:off x="3046299" y="1143000"/>
            <a:ext cx="5715000" cy="5410200"/>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Suppliers are automatically notified in the system and via email when a purchase order is sent. When an admin change order is created, suppliers are not notified.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Requisitioners have the ability to send reminder emails of purchase orders and change orders to suppliers within the system. This process must be done manually.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Suppliers receive an email with a PDF of the document. Please note that only one supplier contact can be attached to each purchase order.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700"/>
              <a:buFont typeface="Arial"/>
              <a:buNone/>
            </a:pPr>
            <a:r>
              <a:rPr b="0" i="0" lang="en-US" sz="1700" u="none" cap="none" strike="noStrike">
                <a:solidFill>
                  <a:srgbClr val="000000"/>
                </a:solidFill>
                <a:latin typeface="Calibri"/>
                <a:ea typeface="Calibri"/>
                <a:cs typeface="Calibri"/>
                <a:sym typeface="Calibri"/>
              </a:rPr>
              <a:t>In order to do so, the requisitioner will need to provide the following information: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700"/>
              <a:buFont typeface="Arial"/>
              <a:buChar char="•"/>
            </a:pPr>
            <a:r>
              <a:rPr b="0" i="1" lang="en-US" sz="1700" u="none" cap="none" strike="noStrike">
                <a:solidFill>
                  <a:srgbClr val="000000"/>
                </a:solidFill>
                <a:latin typeface="Calibri"/>
                <a:ea typeface="Calibri"/>
                <a:cs typeface="Calibri"/>
                <a:sym typeface="Calibri"/>
              </a:rPr>
              <a:t>Requestor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700"/>
              <a:buFont typeface="Arial"/>
              <a:buChar char="•"/>
            </a:pPr>
            <a:r>
              <a:rPr b="0" i="1" lang="en-US" sz="1700" u="none" cap="none" strike="noStrike">
                <a:solidFill>
                  <a:srgbClr val="000000"/>
                </a:solidFill>
                <a:latin typeface="Calibri"/>
                <a:ea typeface="Calibri"/>
                <a:cs typeface="Calibri"/>
                <a:sym typeface="Calibri"/>
              </a:rPr>
              <a:t>Attachment (PDF of the PO)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700"/>
              <a:buFont typeface="Arial"/>
              <a:buChar char="•"/>
            </a:pPr>
            <a:r>
              <a:rPr b="0" i="1" lang="en-US" sz="1700" u="none" cap="none" strike="noStrike">
                <a:solidFill>
                  <a:srgbClr val="000000"/>
                </a:solidFill>
                <a:latin typeface="Calibri"/>
                <a:ea typeface="Calibri"/>
                <a:cs typeface="Calibri"/>
                <a:sym typeface="Calibri"/>
              </a:rPr>
              <a:t>Supplier Contact</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700"/>
              <a:buFont typeface="Arial"/>
              <a:buChar char="•"/>
            </a:pPr>
            <a:r>
              <a:rPr b="0" i="1" lang="en-US" sz="1700" u="none" cap="none" strike="noStrike">
                <a:solidFill>
                  <a:srgbClr val="000000"/>
                </a:solidFill>
                <a:latin typeface="Calibri"/>
                <a:ea typeface="Calibri"/>
                <a:cs typeface="Calibri"/>
                <a:sym typeface="Calibri"/>
              </a:rPr>
              <a:t>Message for the Supplier Contact</a:t>
            </a:r>
            <a:endParaRPr b="0" i="0" sz="1400" u="none" cap="none" strike="noStrike">
              <a:solidFill>
                <a:srgbClr val="000000"/>
              </a:solidFill>
              <a:latin typeface="Arial"/>
              <a:ea typeface="Arial"/>
              <a:cs typeface="Arial"/>
              <a:sym typeface="Arial"/>
            </a:endParaRPr>
          </a:p>
        </p:txBody>
      </p:sp>
      <p:sp>
        <p:nvSpPr>
          <p:cNvPr id="688" name="Google Shape;688;g610d08ff81_2_114"/>
          <p:cNvSpPr/>
          <p:nvPr/>
        </p:nvSpPr>
        <p:spPr>
          <a:xfrm>
            <a:off x="381000" y="2411255"/>
            <a:ext cx="2470524" cy="2472401"/>
          </a:xfrm>
          <a:custGeom>
            <a:rect b="b" l="l" r="r" t="t"/>
            <a:pathLst>
              <a:path extrusionOk="0" h="742" w="742">
                <a:moveTo>
                  <a:pt x="370" y="0"/>
                </a:moveTo>
                <a:lnTo>
                  <a:pt x="310" y="5"/>
                </a:lnTo>
                <a:lnTo>
                  <a:pt x="226" y="29"/>
                </a:lnTo>
                <a:lnTo>
                  <a:pt x="152" y="71"/>
                </a:lnTo>
                <a:lnTo>
                  <a:pt x="89" y="129"/>
                </a:lnTo>
                <a:lnTo>
                  <a:pt x="41" y="200"/>
                </a:lnTo>
                <a:lnTo>
                  <a:pt x="11" y="281"/>
                </a:lnTo>
                <a:lnTo>
                  <a:pt x="0" y="370"/>
                </a:lnTo>
                <a:lnTo>
                  <a:pt x="1" y="401"/>
                </a:lnTo>
                <a:lnTo>
                  <a:pt x="19" y="488"/>
                </a:lnTo>
                <a:lnTo>
                  <a:pt x="55" y="566"/>
                </a:lnTo>
                <a:lnTo>
                  <a:pt x="108" y="633"/>
                </a:lnTo>
                <a:lnTo>
                  <a:pt x="175" y="686"/>
                </a:lnTo>
                <a:lnTo>
                  <a:pt x="253" y="722"/>
                </a:lnTo>
                <a:lnTo>
                  <a:pt x="340" y="740"/>
                </a:lnTo>
                <a:lnTo>
                  <a:pt x="370" y="741"/>
                </a:lnTo>
                <a:lnTo>
                  <a:pt x="401" y="740"/>
                </a:lnTo>
                <a:lnTo>
                  <a:pt x="488" y="722"/>
                </a:lnTo>
                <a:lnTo>
                  <a:pt x="566" y="686"/>
                </a:lnTo>
                <a:lnTo>
                  <a:pt x="633" y="633"/>
                </a:lnTo>
                <a:lnTo>
                  <a:pt x="686" y="566"/>
                </a:lnTo>
                <a:lnTo>
                  <a:pt x="722" y="488"/>
                </a:lnTo>
                <a:lnTo>
                  <a:pt x="740" y="401"/>
                </a:lnTo>
                <a:lnTo>
                  <a:pt x="741" y="370"/>
                </a:lnTo>
                <a:lnTo>
                  <a:pt x="740" y="340"/>
                </a:lnTo>
                <a:lnTo>
                  <a:pt x="722" y="253"/>
                </a:lnTo>
                <a:lnTo>
                  <a:pt x="686" y="175"/>
                </a:lnTo>
                <a:lnTo>
                  <a:pt x="633" y="108"/>
                </a:lnTo>
                <a:lnTo>
                  <a:pt x="566" y="55"/>
                </a:lnTo>
                <a:lnTo>
                  <a:pt x="488" y="19"/>
                </a:lnTo>
                <a:lnTo>
                  <a:pt x="401" y="1"/>
                </a:lnTo>
                <a:lnTo>
                  <a:pt x="37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ibre Franklin"/>
              <a:ea typeface="Libre Franklin"/>
              <a:cs typeface="Libre Franklin"/>
              <a:sym typeface="Libre Franklin"/>
            </a:endParaRPr>
          </a:p>
        </p:txBody>
      </p:sp>
      <p:grpSp>
        <p:nvGrpSpPr>
          <p:cNvPr id="689" name="Google Shape;689;g610d08ff81_2_114"/>
          <p:cNvGrpSpPr/>
          <p:nvPr/>
        </p:nvGrpSpPr>
        <p:grpSpPr>
          <a:xfrm>
            <a:off x="936018" y="2978204"/>
            <a:ext cx="1208088" cy="1532458"/>
            <a:chOff x="192088" y="1132682"/>
            <a:chExt cx="750888" cy="952500"/>
          </a:xfrm>
        </p:grpSpPr>
        <p:sp>
          <p:nvSpPr>
            <p:cNvPr id="690" name="Google Shape;690;g610d08ff81_2_114"/>
            <p:cNvSpPr/>
            <p:nvPr/>
          </p:nvSpPr>
          <p:spPr>
            <a:xfrm>
              <a:off x="192088" y="1132682"/>
              <a:ext cx="750888" cy="952500"/>
            </a:xfrm>
            <a:custGeom>
              <a:rect b="b" l="l" r="r" t="t"/>
              <a:pathLst>
                <a:path extrusionOk="0" h="278" w="219">
                  <a:moveTo>
                    <a:pt x="210" y="0"/>
                  </a:moveTo>
                  <a:cubicBezTo>
                    <a:pt x="49" y="0"/>
                    <a:pt x="49" y="0"/>
                    <a:pt x="49" y="0"/>
                  </a:cubicBezTo>
                  <a:cubicBezTo>
                    <a:pt x="0" y="49"/>
                    <a:pt x="0" y="49"/>
                    <a:pt x="0" y="49"/>
                  </a:cubicBezTo>
                  <a:cubicBezTo>
                    <a:pt x="0" y="269"/>
                    <a:pt x="0" y="269"/>
                    <a:pt x="0" y="269"/>
                  </a:cubicBezTo>
                  <a:cubicBezTo>
                    <a:pt x="0" y="274"/>
                    <a:pt x="4" y="278"/>
                    <a:pt x="9" y="278"/>
                  </a:cubicBezTo>
                  <a:cubicBezTo>
                    <a:pt x="210" y="278"/>
                    <a:pt x="210" y="278"/>
                    <a:pt x="210" y="278"/>
                  </a:cubicBezTo>
                  <a:cubicBezTo>
                    <a:pt x="215" y="278"/>
                    <a:pt x="219" y="274"/>
                    <a:pt x="219" y="269"/>
                  </a:cubicBezTo>
                  <a:cubicBezTo>
                    <a:pt x="219" y="9"/>
                    <a:pt x="219" y="9"/>
                    <a:pt x="219" y="9"/>
                  </a:cubicBezTo>
                  <a:cubicBezTo>
                    <a:pt x="219" y="4"/>
                    <a:pt x="215" y="0"/>
                    <a:pt x="210"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691" name="Google Shape;691;g610d08ff81_2_114"/>
            <p:cNvSpPr/>
            <p:nvPr/>
          </p:nvSpPr>
          <p:spPr>
            <a:xfrm>
              <a:off x="309563" y="1221582"/>
              <a:ext cx="568325" cy="61913"/>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692" name="Google Shape;692;g610d08ff81_2_114"/>
            <p:cNvSpPr/>
            <p:nvPr/>
          </p:nvSpPr>
          <p:spPr>
            <a:xfrm>
              <a:off x="257176" y="1362870"/>
              <a:ext cx="620713" cy="60325"/>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693" name="Google Shape;693;g610d08ff81_2_114"/>
            <p:cNvSpPr/>
            <p:nvPr/>
          </p:nvSpPr>
          <p:spPr>
            <a:xfrm>
              <a:off x="257176" y="1505745"/>
              <a:ext cx="620713" cy="61913"/>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694" name="Google Shape;694;g610d08ff81_2_114"/>
            <p:cNvSpPr/>
            <p:nvPr/>
          </p:nvSpPr>
          <p:spPr>
            <a:xfrm>
              <a:off x="257176" y="1650207"/>
              <a:ext cx="620713" cy="61913"/>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695" name="Google Shape;695;g610d08ff81_2_114"/>
            <p:cNvSpPr/>
            <p:nvPr/>
          </p:nvSpPr>
          <p:spPr>
            <a:xfrm>
              <a:off x="257176" y="1789907"/>
              <a:ext cx="620713" cy="61913"/>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696" name="Google Shape;696;g610d08ff81_2_114"/>
            <p:cNvSpPr/>
            <p:nvPr/>
          </p:nvSpPr>
          <p:spPr>
            <a:xfrm>
              <a:off x="257176" y="1934370"/>
              <a:ext cx="398463" cy="61913"/>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697" name="Google Shape;697;g610d08ff81_2_114"/>
            <p:cNvSpPr/>
            <p:nvPr/>
          </p:nvSpPr>
          <p:spPr>
            <a:xfrm>
              <a:off x="692151" y="1934370"/>
              <a:ext cx="185738" cy="61913"/>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698" name="Google Shape;698;g610d08ff81_2_114"/>
            <p:cNvSpPr/>
            <p:nvPr/>
          </p:nvSpPr>
          <p:spPr>
            <a:xfrm>
              <a:off x="192088" y="1132682"/>
              <a:ext cx="168275" cy="168275"/>
            </a:xfrm>
            <a:custGeom>
              <a:rect b="b" l="l" r="r" t="t"/>
              <a:pathLst>
                <a:path extrusionOk="0" h="49" w="49">
                  <a:moveTo>
                    <a:pt x="49" y="0"/>
                  </a:moveTo>
                  <a:cubicBezTo>
                    <a:pt x="0" y="49"/>
                    <a:pt x="0" y="49"/>
                    <a:pt x="0" y="49"/>
                  </a:cubicBezTo>
                  <a:cubicBezTo>
                    <a:pt x="44" y="49"/>
                    <a:pt x="44" y="49"/>
                    <a:pt x="44" y="49"/>
                  </a:cubicBezTo>
                  <a:cubicBezTo>
                    <a:pt x="46" y="49"/>
                    <a:pt x="49" y="47"/>
                    <a:pt x="49" y="44"/>
                  </a:cubicBezTo>
                  <a:lnTo>
                    <a:pt x="49"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3" name="Shape 703"/>
        <p:cNvGrpSpPr/>
        <p:nvPr/>
      </p:nvGrpSpPr>
      <p:grpSpPr>
        <a:xfrm>
          <a:off x="0" y="0"/>
          <a:ext cx="0" cy="0"/>
          <a:chOff x="0" y="0"/>
          <a:chExt cx="0" cy="0"/>
        </a:xfrm>
      </p:grpSpPr>
      <p:sp>
        <p:nvSpPr>
          <p:cNvPr id="704" name="Google Shape;704;g610d08ff81_2_132"/>
          <p:cNvSpPr txBox="1"/>
          <p:nvPr>
            <p:ph type="title"/>
          </p:nvPr>
        </p:nvSpPr>
        <p:spPr>
          <a:xfrm>
            <a:off x="0" y="0"/>
            <a:ext cx="91440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alibri"/>
              <a:buNone/>
            </a:pPr>
            <a:r>
              <a:rPr lang="en-US"/>
              <a:t>Key Takeaways</a:t>
            </a:r>
            <a:endParaRPr/>
          </a:p>
        </p:txBody>
      </p:sp>
      <p:sp>
        <p:nvSpPr>
          <p:cNvPr id="705" name="Google Shape;705;g610d08ff81_2_132"/>
          <p:cNvSpPr txBox="1"/>
          <p:nvPr>
            <p:ph idx="1" type="body"/>
          </p:nvPr>
        </p:nvSpPr>
        <p:spPr>
          <a:xfrm>
            <a:off x="228600" y="1066800"/>
            <a:ext cx="8686800" cy="50593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Now that you are familiar with Reviewing and Approving Purchase Requisitions process, take a moment to note the following key takeaways:</a:t>
            </a:r>
            <a:endParaRPr/>
          </a:p>
          <a:p>
            <a:pPr indent="0" lvl="0" marL="0" rtl="0" algn="l">
              <a:lnSpc>
                <a:spcPct val="100000"/>
              </a:lnSpc>
              <a:spcBef>
                <a:spcPts val="1200"/>
              </a:spcBef>
              <a:spcAft>
                <a:spcPts val="0"/>
              </a:spcAft>
              <a:buClr>
                <a:schemeClr val="dk1"/>
              </a:buClr>
              <a:buSzPts val="1800"/>
              <a:buNone/>
            </a:pPr>
            <a:r>
              <a:t/>
            </a:r>
            <a:endParaRPr sz="1800"/>
          </a:p>
        </p:txBody>
      </p:sp>
      <p:sp>
        <p:nvSpPr>
          <p:cNvPr id="706" name="Google Shape;706;g610d08ff81_2_132"/>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grpSp>
        <p:nvGrpSpPr>
          <p:cNvPr id="707" name="Google Shape;707;g610d08ff81_2_132"/>
          <p:cNvGrpSpPr/>
          <p:nvPr/>
        </p:nvGrpSpPr>
        <p:grpSpPr>
          <a:xfrm>
            <a:off x="339042" y="2209800"/>
            <a:ext cx="8453113" cy="909637"/>
            <a:chOff x="339042" y="1676400"/>
            <a:chExt cx="8453113" cy="909637"/>
          </a:xfrm>
        </p:grpSpPr>
        <p:sp>
          <p:nvSpPr>
            <p:cNvPr id="708" name="Google Shape;708;g610d08ff81_2_132"/>
            <p:cNvSpPr/>
            <p:nvPr/>
          </p:nvSpPr>
          <p:spPr>
            <a:xfrm flipH="1">
              <a:off x="1739797" y="1752600"/>
              <a:ext cx="7052358" cy="833437"/>
            </a:xfrm>
            <a:custGeom>
              <a:rect b="b" l="l" r="r" t="t"/>
              <a:pathLst>
                <a:path extrusionOk="0" h="833437" w="3336594">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E1DFE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Libre Franklin"/>
                <a:buNone/>
              </a:pPr>
              <a:r>
                <a:t/>
              </a:r>
              <a:endParaRPr b="0" i="0" sz="1400" u="none" cap="none" strike="noStrike">
                <a:solidFill>
                  <a:schemeClr val="dk1"/>
                </a:solidFill>
                <a:latin typeface="Calibri"/>
                <a:ea typeface="Calibri"/>
                <a:cs typeface="Calibri"/>
                <a:sym typeface="Calibri"/>
              </a:endParaRPr>
            </a:p>
          </p:txBody>
        </p:sp>
        <p:sp>
          <p:nvSpPr>
            <p:cNvPr id="709" name="Google Shape;709;g610d08ff81_2_132"/>
            <p:cNvSpPr/>
            <p:nvPr/>
          </p:nvSpPr>
          <p:spPr>
            <a:xfrm>
              <a:off x="339042" y="1752600"/>
              <a:ext cx="2069613" cy="833437"/>
            </a:xfrm>
            <a:custGeom>
              <a:rect b="b" l="l" r="r" t="t"/>
              <a:pathLst>
                <a:path extrusionOk="0" h="833437" w="1998662">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Libre Franklin"/>
                <a:buNone/>
              </a:pPr>
              <a:r>
                <a:t/>
              </a:r>
              <a:endParaRPr b="0" i="0" sz="1400" u="none" cap="none" strike="noStrike">
                <a:solidFill>
                  <a:srgbClr val="313131"/>
                </a:solidFill>
                <a:latin typeface="Calibri"/>
                <a:ea typeface="Calibri"/>
                <a:cs typeface="Calibri"/>
                <a:sym typeface="Calibri"/>
              </a:endParaRPr>
            </a:p>
          </p:txBody>
        </p:sp>
        <p:sp>
          <p:nvSpPr>
            <p:cNvPr id="710" name="Google Shape;710;g610d08ff81_2_132"/>
            <p:cNvSpPr txBox="1"/>
            <p:nvPr/>
          </p:nvSpPr>
          <p:spPr>
            <a:xfrm>
              <a:off x="447688" y="1676400"/>
              <a:ext cx="831549" cy="56514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3200"/>
                <a:buFont typeface="Calibri"/>
                <a:buNone/>
              </a:pPr>
              <a:r>
                <a:rPr b="0" i="0" lang="en-US" sz="3200" u="none" cap="none" strike="noStrike">
                  <a:solidFill>
                    <a:srgbClr val="FFFFFF"/>
                  </a:solidFill>
                  <a:latin typeface="Calibri"/>
                  <a:ea typeface="Calibri"/>
                  <a:cs typeface="Calibri"/>
                  <a:sym typeface="Calibri"/>
                </a:rPr>
                <a:t>1</a:t>
              </a:r>
              <a:endParaRPr b="0" i="0" sz="1400" u="none" cap="none" strike="noStrike">
                <a:solidFill>
                  <a:srgbClr val="000000"/>
                </a:solidFill>
                <a:latin typeface="Arial"/>
                <a:ea typeface="Arial"/>
                <a:cs typeface="Arial"/>
                <a:sym typeface="Arial"/>
              </a:endParaRPr>
            </a:p>
          </p:txBody>
        </p:sp>
        <p:sp>
          <p:nvSpPr>
            <p:cNvPr id="711" name="Google Shape;711;g610d08ff81_2_132"/>
            <p:cNvSpPr txBox="1"/>
            <p:nvPr/>
          </p:nvSpPr>
          <p:spPr>
            <a:xfrm>
              <a:off x="447688" y="2209800"/>
              <a:ext cx="1457312" cy="24561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Approval Workflow</a:t>
              </a:r>
              <a:endParaRPr b="0" i="0" sz="1400" u="none" cap="none" strike="noStrike">
                <a:solidFill>
                  <a:srgbClr val="000000"/>
                </a:solidFill>
                <a:latin typeface="Arial"/>
                <a:ea typeface="Arial"/>
                <a:cs typeface="Arial"/>
                <a:sym typeface="Arial"/>
              </a:endParaRPr>
            </a:p>
          </p:txBody>
        </p:sp>
        <p:sp>
          <p:nvSpPr>
            <p:cNvPr id="712" name="Google Shape;712;g610d08ff81_2_132"/>
            <p:cNvSpPr/>
            <p:nvPr/>
          </p:nvSpPr>
          <p:spPr>
            <a:xfrm rot="8142470">
              <a:off x="2865321" y="2040633"/>
              <a:ext cx="309219" cy="257369"/>
            </a:xfrm>
            <a:prstGeom prst="halfFrame">
              <a:avLst>
                <a:gd fmla="val 26576" name="adj1"/>
                <a:gd fmla="val 25856" name="adj2"/>
              </a:avLst>
            </a:prstGeom>
            <a:solidFill>
              <a:schemeClr val="dk2"/>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chemeClr val="dk1"/>
                </a:buClr>
                <a:buSzPts val="1400"/>
                <a:buFont typeface="Libre Franklin"/>
                <a:buNone/>
              </a:pPr>
              <a:r>
                <a:t/>
              </a:r>
              <a:endParaRPr b="0" i="0" sz="1400" u="none" cap="none" strike="noStrike">
                <a:solidFill>
                  <a:srgbClr val="313131"/>
                </a:solidFill>
                <a:latin typeface="Calibri"/>
                <a:ea typeface="Calibri"/>
                <a:cs typeface="Calibri"/>
                <a:sym typeface="Calibri"/>
              </a:endParaRPr>
            </a:p>
          </p:txBody>
        </p:sp>
        <p:sp>
          <p:nvSpPr>
            <p:cNvPr id="713" name="Google Shape;713;g610d08ff81_2_132"/>
            <p:cNvSpPr/>
            <p:nvPr/>
          </p:nvSpPr>
          <p:spPr>
            <a:xfrm>
              <a:off x="3411506" y="1872293"/>
              <a:ext cx="5275294" cy="61555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There is one approval workflow that will be customized per agency for all purchase requisitions. Once the requisition is approved, the order is automatically created.</a:t>
              </a:r>
              <a:endParaRPr b="0" i="0" sz="1400" u="none" cap="none" strike="noStrike">
                <a:solidFill>
                  <a:srgbClr val="000000"/>
                </a:solidFill>
                <a:latin typeface="Arial"/>
                <a:ea typeface="Arial"/>
                <a:cs typeface="Arial"/>
                <a:sym typeface="Arial"/>
              </a:endParaRPr>
            </a:p>
          </p:txBody>
        </p:sp>
      </p:grpSp>
      <p:grpSp>
        <p:nvGrpSpPr>
          <p:cNvPr id="714" name="Google Shape;714;g610d08ff81_2_132"/>
          <p:cNvGrpSpPr/>
          <p:nvPr/>
        </p:nvGrpSpPr>
        <p:grpSpPr>
          <a:xfrm>
            <a:off x="339042" y="3276600"/>
            <a:ext cx="8421270" cy="955762"/>
            <a:chOff x="339042" y="3692438"/>
            <a:chExt cx="8421270" cy="955762"/>
          </a:xfrm>
        </p:grpSpPr>
        <p:grpSp>
          <p:nvGrpSpPr>
            <p:cNvPr id="715" name="Google Shape;715;g610d08ff81_2_132"/>
            <p:cNvGrpSpPr/>
            <p:nvPr/>
          </p:nvGrpSpPr>
          <p:grpSpPr>
            <a:xfrm>
              <a:off x="339042" y="3692438"/>
              <a:ext cx="8421270" cy="955762"/>
              <a:chOff x="339042" y="2606040"/>
              <a:chExt cx="8421270" cy="955762"/>
            </a:xfrm>
          </p:grpSpPr>
          <p:sp>
            <p:nvSpPr>
              <p:cNvPr id="716" name="Google Shape;716;g610d08ff81_2_132"/>
              <p:cNvSpPr txBox="1"/>
              <p:nvPr/>
            </p:nvSpPr>
            <p:spPr>
              <a:xfrm>
                <a:off x="447688" y="2606040"/>
                <a:ext cx="831549" cy="56514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3200"/>
                  <a:buFont typeface="Calibri"/>
                  <a:buNone/>
                </a:pPr>
                <a:r>
                  <a:rPr b="0" i="0" lang="en-US" sz="3200" u="none" cap="none" strike="noStrike">
                    <a:solidFill>
                      <a:srgbClr val="FFFFFF"/>
                    </a:solidFill>
                    <a:latin typeface="Calibri"/>
                    <a:ea typeface="Calibri"/>
                    <a:cs typeface="Calibri"/>
                    <a:sym typeface="Calibri"/>
                  </a:rPr>
                  <a:t>2</a:t>
                </a:r>
                <a:endParaRPr b="0" i="0" sz="1400" u="none" cap="none" strike="noStrike">
                  <a:solidFill>
                    <a:srgbClr val="000000"/>
                  </a:solidFill>
                  <a:latin typeface="Arial"/>
                  <a:ea typeface="Arial"/>
                  <a:cs typeface="Arial"/>
                  <a:sym typeface="Arial"/>
                </a:endParaRPr>
              </a:p>
            </p:txBody>
          </p:sp>
          <p:grpSp>
            <p:nvGrpSpPr>
              <p:cNvPr id="717" name="Google Shape;717;g610d08ff81_2_132"/>
              <p:cNvGrpSpPr/>
              <p:nvPr/>
            </p:nvGrpSpPr>
            <p:grpSpPr>
              <a:xfrm>
                <a:off x="447688" y="2728365"/>
                <a:ext cx="8312624" cy="833437"/>
                <a:chOff x="447688" y="2728365"/>
                <a:chExt cx="8312624" cy="833437"/>
              </a:xfrm>
            </p:grpSpPr>
            <p:sp>
              <p:nvSpPr>
                <p:cNvPr id="718" name="Google Shape;718;g610d08ff81_2_132"/>
                <p:cNvSpPr/>
                <p:nvPr/>
              </p:nvSpPr>
              <p:spPr>
                <a:xfrm flipH="1">
                  <a:off x="1707954" y="2728365"/>
                  <a:ext cx="7052358" cy="833437"/>
                </a:xfrm>
                <a:custGeom>
                  <a:rect b="b" l="l" r="r" t="t"/>
                  <a:pathLst>
                    <a:path extrusionOk="0" h="833437" w="3336594">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E1DFE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Libre Franklin"/>
                    <a:buNone/>
                  </a:pPr>
                  <a:r>
                    <a:t/>
                  </a:r>
                  <a:endParaRPr b="0" i="0" sz="1400" u="none" cap="none" strike="noStrike">
                    <a:solidFill>
                      <a:srgbClr val="313131"/>
                    </a:solidFill>
                    <a:latin typeface="Calibri"/>
                    <a:ea typeface="Calibri"/>
                    <a:cs typeface="Calibri"/>
                    <a:sym typeface="Calibri"/>
                  </a:endParaRPr>
                </a:p>
              </p:txBody>
            </p:sp>
            <p:sp>
              <p:nvSpPr>
                <p:cNvPr id="719" name="Google Shape;719;g610d08ff81_2_132"/>
                <p:cNvSpPr txBox="1"/>
                <p:nvPr/>
              </p:nvSpPr>
              <p:spPr>
                <a:xfrm>
                  <a:off x="447688" y="3139441"/>
                  <a:ext cx="1457312" cy="22819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Budget Checks</a:t>
                  </a:r>
                  <a:endParaRPr b="0" i="0" sz="1400" u="none" cap="none" strike="noStrike">
                    <a:solidFill>
                      <a:srgbClr val="000000"/>
                    </a:solidFill>
                    <a:latin typeface="Arial"/>
                    <a:ea typeface="Arial"/>
                    <a:cs typeface="Arial"/>
                    <a:sym typeface="Arial"/>
                  </a:endParaRPr>
                </a:p>
              </p:txBody>
            </p:sp>
            <p:sp>
              <p:nvSpPr>
                <p:cNvPr id="720" name="Google Shape;720;g610d08ff81_2_132"/>
                <p:cNvSpPr/>
                <p:nvPr/>
              </p:nvSpPr>
              <p:spPr>
                <a:xfrm rot="8142470">
                  <a:off x="2865321" y="2962495"/>
                  <a:ext cx="309219" cy="257369"/>
                </a:xfrm>
                <a:prstGeom prst="halfFrame">
                  <a:avLst>
                    <a:gd fmla="val 26576" name="adj1"/>
                    <a:gd fmla="val 25856" name="adj2"/>
                  </a:avLst>
                </a:prstGeom>
                <a:solidFill>
                  <a:schemeClr val="dk2"/>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chemeClr val="dk1"/>
                    </a:buClr>
                    <a:buSzPts val="1400"/>
                    <a:buFont typeface="Libre Franklin"/>
                    <a:buNone/>
                  </a:pPr>
                  <a:r>
                    <a:t/>
                  </a:r>
                  <a:endParaRPr b="0" i="0" sz="1400" u="none" cap="none" strike="noStrike">
                    <a:solidFill>
                      <a:srgbClr val="313131"/>
                    </a:solidFill>
                    <a:latin typeface="Calibri"/>
                    <a:ea typeface="Calibri"/>
                    <a:cs typeface="Calibri"/>
                    <a:sym typeface="Calibri"/>
                  </a:endParaRPr>
                </a:p>
              </p:txBody>
            </p:sp>
            <p:sp>
              <p:nvSpPr>
                <p:cNvPr id="721" name="Google Shape;721;g610d08ff81_2_132"/>
                <p:cNvSpPr/>
                <p:nvPr/>
              </p:nvSpPr>
              <p:spPr>
                <a:xfrm>
                  <a:off x="3411506" y="2790761"/>
                  <a:ext cx="5275294" cy="61555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Budget will be confirmed with AFIS through system integration. Approvers will review and approve the budget before the requisition moves to becoming a purchase order. </a:t>
                  </a:r>
                  <a:endParaRPr b="0" i="0" sz="1400" u="none" cap="none" strike="noStrike">
                    <a:solidFill>
                      <a:srgbClr val="000000"/>
                    </a:solidFill>
                    <a:latin typeface="Arial"/>
                    <a:ea typeface="Arial"/>
                    <a:cs typeface="Arial"/>
                    <a:sym typeface="Arial"/>
                  </a:endParaRPr>
                </a:p>
              </p:txBody>
            </p:sp>
          </p:grpSp>
          <p:sp>
            <p:nvSpPr>
              <p:cNvPr id="722" name="Google Shape;722;g610d08ff81_2_132"/>
              <p:cNvSpPr/>
              <p:nvPr/>
            </p:nvSpPr>
            <p:spPr>
              <a:xfrm>
                <a:off x="339042" y="2674461"/>
                <a:ext cx="2069613" cy="833437"/>
              </a:xfrm>
              <a:custGeom>
                <a:rect b="b" l="l" r="r" t="t"/>
                <a:pathLst>
                  <a:path extrusionOk="0" h="833437" w="1998662">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Libre Franklin"/>
                  <a:buNone/>
                </a:pPr>
                <a:r>
                  <a:t/>
                </a:r>
                <a:endParaRPr b="0" i="0" sz="1400" u="none" cap="none" strike="noStrike">
                  <a:solidFill>
                    <a:srgbClr val="313131"/>
                  </a:solidFill>
                  <a:latin typeface="Calibri"/>
                  <a:ea typeface="Calibri"/>
                  <a:cs typeface="Calibri"/>
                  <a:sym typeface="Calibri"/>
                </a:endParaRPr>
              </a:p>
            </p:txBody>
          </p:sp>
        </p:grpSp>
        <p:sp>
          <p:nvSpPr>
            <p:cNvPr id="723" name="Google Shape;723;g610d08ff81_2_132"/>
            <p:cNvSpPr txBox="1"/>
            <p:nvPr/>
          </p:nvSpPr>
          <p:spPr>
            <a:xfrm>
              <a:off x="447688" y="3713699"/>
              <a:ext cx="831549" cy="56514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3200"/>
                <a:buFont typeface="Calibri"/>
                <a:buNone/>
              </a:pPr>
              <a:r>
                <a:rPr b="0" i="0" lang="en-US" sz="3200" u="none" cap="none" strike="noStrike">
                  <a:solidFill>
                    <a:srgbClr val="FFFFFF"/>
                  </a:solidFill>
                  <a:latin typeface="Calibri"/>
                  <a:ea typeface="Calibri"/>
                  <a:cs typeface="Calibri"/>
                  <a:sym typeface="Calibri"/>
                </a:rPr>
                <a:t>2</a:t>
              </a:r>
              <a:endParaRPr b="0" i="0" sz="3200" u="none" cap="none" strike="noStrike">
                <a:solidFill>
                  <a:srgbClr val="FFFFFF"/>
                </a:solidFill>
                <a:latin typeface="Calibri"/>
                <a:ea typeface="Calibri"/>
                <a:cs typeface="Calibri"/>
                <a:sym typeface="Calibri"/>
              </a:endParaRPr>
            </a:p>
          </p:txBody>
        </p:sp>
        <p:sp>
          <p:nvSpPr>
            <p:cNvPr id="724" name="Google Shape;724;g610d08ff81_2_132"/>
            <p:cNvSpPr txBox="1"/>
            <p:nvPr/>
          </p:nvSpPr>
          <p:spPr>
            <a:xfrm>
              <a:off x="447688" y="4247099"/>
              <a:ext cx="1457312" cy="24561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Budget Allocation String </a:t>
              </a:r>
              <a:endParaRPr b="0" i="0" sz="1400" u="none" cap="none" strike="noStrike">
                <a:solidFill>
                  <a:srgbClr val="000000"/>
                </a:solidFill>
                <a:latin typeface="Arial"/>
                <a:ea typeface="Arial"/>
                <a:cs typeface="Arial"/>
                <a:sym typeface="Arial"/>
              </a:endParaRPr>
            </a:p>
          </p:txBody>
        </p:sp>
      </p:grpSp>
      <p:grpSp>
        <p:nvGrpSpPr>
          <p:cNvPr id="725" name="Google Shape;725;g610d08ff81_2_132"/>
          <p:cNvGrpSpPr/>
          <p:nvPr/>
        </p:nvGrpSpPr>
        <p:grpSpPr>
          <a:xfrm>
            <a:off x="339042" y="4449271"/>
            <a:ext cx="8453113" cy="909637"/>
            <a:chOff x="339042" y="1676400"/>
            <a:chExt cx="8453113" cy="909637"/>
          </a:xfrm>
        </p:grpSpPr>
        <p:sp>
          <p:nvSpPr>
            <p:cNvPr id="726" name="Google Shape;726;g610d08ff81_2_132"/>
            <p:cNvSpPr/>
            <p:nvPr/>
          </p:nvSpPr>
          <p:spPr>
            <a:xfrm flipH="1">
              <a:off x="1739797" y="1752600"/>
              <a:ext cx="7052358" cy="833437"/>
            </a:xfrm>
            <a:custGeom>
              <a:rect b="b" l="l" r="r" t="t"/>
              <a:pathLst>
                <a:path extrusionOk="0" h="833437" w="3336594">
                  <a:moveTo>
                    <a:pt x="0" y="0"/>
                  </a:moveTo>
                  <a:lnTo>
                    <a:pt x="2433159" y="0"/>
                  </a:lnTo>
                  <a:cubicBezTo>
                    <a:pt x="2941106" y="69056"/>
                    <a:pt x="2897159" y="308900"/>
                    <a:pt x="3047681" y="414337"/>
                  </a:cubicBezTo>
                  <a:cubicBezTo>
                    <a:pt x="3198203" y="519774"/>
                    <a:pt x="3271732" y="592403"/>
                    <a:pt x="3336290" y="645319"/>
                  </a:cubicBezTo>
                  <a:cubicBezTo>
                    <a:pt x="3345577" y="667809"/>
                    <a:pt x="3139996" y="500459"/>
                    <a:pt x="3054032" y="522287"/>
                  </a:cubicBezTo>
                  <a:cubicBezTo>
                    <a:pt x="2783919" y="598090"/>
                    <a:pt x="2924173" y="805920"/>
                    <a:pt x="2433159" y="833437"/>
                  </a:cubicBezTo>
                  <a:lnTo>
                    <a:pt x="0" y="833437"/>
                  </a:lnTo>
                  <a:lnTo>
                    <a:pt x="0" y="0"/>
                  </a:lnTo>
                  <a:close/>
                </a:path>
              </a:pathLst>
            </a:custGeom>
            <a:solidFill>
              <a:srgbClr val="E1DFE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Libre Franklin"/>
                <a:buNone/>
              </a:pPr>
              <a:r>
                <a:t/>
              </a:r>
              <a:endParaRPr b="0" i="0" sz="1400" u="none" cap="none" strike="noStrike">
                <a:solidFill>
                  <a:schemeClr val="dk1"/>
                </a:solidFill>
                <a:latin typeface="Calibri"/>
                <a:ea typeface="Calibri"/>
                <a:cs typeface="Calibri"/>
                <a:sym typeface="Calibri"/>
              </a:endParaRPr>
            </a:p>
          </p:txBody>
        </p:sp>
        <p:sp>
          <p:nvSpPr>
            <p:cNvPr id="727" name="Google Shape;727;g610d08ff81_2_132"/>
            <p:cNvSpPr/>
            <p:nvPr/>
          </p:nvSpPr>
          <p:spPr>
            <a:xfrm>
              <a:off x="339042" y="1752600"/>
              <a:ext cx="2069613" cy="833437"/>
            </a:xfrm>
            <a:custGeom>
              <a:rect b="b" l="l" r="r" t="t"/>
              <a:pathLst>
                <a:path extrusionOk="0" h="833437" w="1998662">
                  <a:moveTo>
                    <a:pt x="0" y="0"/>
                  </a:moveTo>
                  <a:lnTo>
                    <a:pt x="1330487" y="0"/>
                  </a:lnTo>
                  <a:cubicBezTo>
                    <a:pt x="1576072" y="9366"/>
                    <a:pt x="1768317" y="453073"/>
                    <a:pt x="1998662" y="416719"/>
                  </a:cubicBezTo>
                  <a:cubicBezTo>
                    <a:pt x="1775937" y="555625"/>
                    <a:pt x="1614172" y="793591"/>
                    <a:pt x="1330487" y="833437"/>
                  </a:cubicBezTo>
                  <a:lnTo>
                    <a:pt x="0" y="833437"/>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400"/>
                <a:buFont typeface="Libre Franklin"/>
                <a:buNone/>
              </a:pPr>
              <a:r>
                <a:t/>
              </a:r>
              <a:endParaRPr b="0" i="0" sz="1400" u="none" cap="none" strike="noStrike">
                <a:solidFill>
                  <a:srgbClr val="313131"/>
                </a:solidFill>
                <a:latin typeface="Calibri"/>
                <a:ea typeface="Calibri"/>
                <a:cs typeface="Calibri"/>
                <a:sym typeface="Calibri"/>
              </a:endParaRPr>
            </a:p>
          </p:txBody>
        </p:sp>
        <p:sp>
          <p:nvSpPr>
            <p:cNvPr id="728" name="Google Shape;728;g610d08ff81_2_132"/>
            <p:cNvSpPr txBox="1"/>
            <p:nvPr/>
          </p:nvSpPr>
          <p:spPr>
            <a:xfrm>
              <a:off x="447688" y="1676400"/>
              <a:ext cx="831549" cy="565146"/>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3200"/>
                <a:buFont typeface="Calibri"/>
                <a:buNone/>
              </a:pPr>
              <a:r>
                <a:rPr b="0" i="0" lang="en-US" sz="3200" u="none" cap="none" strike="noStrike">
                  <a:solidFill>
                    <a:srgbClr val="FFFFFF"/>
                  </a:solidFill>
                  <a:latin typeface="Calibri"/>
                  <a:ea typeface="Calibri"/>
                  <a:cs typeface="Calibri"/>
                  <a:sym typeface="Calibri"/>
                </a:rPr>
                <a:t>3</a:t>
              </a:r>
              <a:endParaRPr b="0" i="0" sz="3200" u="none" cap="none" strike="noStrike">
                <a:solidFill>
                  <a:srgbClr val="FFFFFF"/>
                </a:solidFill>
                <a:latin typeface="Calibri"/>
                <a:ea typeface="Calibri"/>
                <a:cs typeface="Calibri"/>
                <a:sym typeface="Calibri"/>
              </a:endParaRPr>
            </a:p>
          </p:txBody>
        </p:sp>
        <p:sp>
          <p:nvSpPr>
            <p:cNvPr id="729" name="Google Shape;729;g610d08ff81_2_132"/>
            <p:cNvSpPr txBox="1"/>
            <p:nvPr/>
          </p:nvSpPr>
          <p:spPr>
            <a:xfrm>
              <a:off x="447688" y="2209800"/>
              <a:ext cx="1457312" cy="24561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Approving a Requisition</a:t>
              </a:r>
              <a:endParaRPr b="0" i="0" sz="1400" u="none" cap="none" strike="noStrike">
                <a:solidFill>
                  <a:srgbClr val="000000"/>
                </a:solidFill>
                <a:latin typeface="Arial"/>
                <a:ea typeface="Arial"/>
                <a:cs typeface="Arial"/>
                <a:sym typeface="Arial"/>
              </a:endParaRPr>
            </a:p>
          </p:txBody>
        </p:sp>
        <p:sp>
          <p:nvSpPr>
            <p:cNvPr id="730" name="Google Shape;730;g610d08ff81_2_132"/>
            <p:cNvSpPr/>
            <p:nvPr/>
          </p:nvSpPr>
          <p:spPr>
            <a:xfrm rot="8142470">
              <a:off x="2865321" y="2040633"/>
              <a:ext cx="309219" cy="257369"/>
            </a:xfrm>
            <a:prstGeom prst="halfFrame">
              <a:avLst>
                <a:gd fmla="val 26576" name="adj1"/>
                <a:gd fmla="val 25856" name="adj2"/>
              </a:avLst>
            </a:prstGeom>
            <a:solidFill>
              <a:schemeClr val="dk2"/>
            </a:solid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chemeClr val="dk1"/>
                </a:buClr>
                <a:buSzPts val="1400"/>
                <a:buFont typeface="Libre Franklin"/>
                <a:buNone/>
              </a:pPr>
              <a:r>
                <a:t/>
              </a:r>
              <a:endParaRPr b="0" i="0" sz="1400" u="none" cap="none" strike="noStrike">
                <a:solidFill>
                  <a:srgbClr val="313131"/>
                </a:solidFill>
                <a:latin typeface="Calibri"/>
                <a:ea typeface="Calibri"/>
                <a:cs typeface="Calibri"/>
                <a:sym typeface="Calibri"/>
              </a:endParaRPr>
            </a:p>
          </p:txBody>
        </p:sp>
        <p:sp>
          <p:nvSpPr>
            <p:cNvPr id="731" name="Google Shape;731;g610d08ff81_2_132"/>
            <p:cNvSpPr/>
            <p:nvPr/>
          </p:nvSpPr>
          <p:spPr>
            <a:xfrm>
              <a:off x="3411506" y="1872293"/>
              <a:ext cx="5275294" cy="615553"/>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When reviewing and approving a purchase requisition, approvers will only be able to read header information. They can modify the budget information, then decide to Approve or Reject the purchase requisition.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6" name="Shape 736"/>
        <p:cNvGrpSpPr/>
        <p:nvPr/>
      </p:nvGrpSpPr>
      <p:grpSpPr>
        <a:xfrm>
          <a:off x="0" y="0"/>
          <a:ext cx="0" cy="0"/>
          <a:chOff x="0" y="0"/>
          <a:chExt cx="0" cy="0"/>
        </a:xfrm>
      </p:grpSpPr>
      <p:sp>
        <p:nvSpPr>
          <p:cNvPr id="737" name="Google Shape;737;g610d08ff81_7_0"/>
          <p:cNvSpPr txBox="1"/>
          <p:nvPr>
            <p:ph type="ctrTitle"/>
          </p:nvPr>
        </p:nvSpPr>
        <p:spPr>
          <a:xfrm>
            <a:off x="228600" y="3048000"/>
            <a:ext cx="8763000" cy="147002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dk2"/>
              </a:buClr>
              <a:buSzPts val="3600"/>
              <a:buFont typeface="Calibri"/>
              <a:buNone/>
            </a:pPr>
            <a:r>
              <a:rPr lang="en-US" sz="3600"/>
              <a:t>Creating Receipts and Returns </a:t>
            </a:r>
            <a:endParaRPr/>
          </a:p>
        </p:txBody>
      </p:sp>
      <p:sp>
        <p:nvSpPr>
          <p:cNvPr id="738" name="Google Shape;738;g610d08ff81_7_0"/>
          <p:cNvSpPr txBox="1"/>
          <p:nvPr>
            <p:ph idx="1" type="subTitle"/>
          </p:nvPr>
        </p:nvSpPr>
        <p:spPr>
          <a:xfrm>
            <a:off x="228600" y="4724399"/>
            <a:ext cx="4800599" cy="68580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88888"/>
              </a:buClr>
              <a:buSzPts val="2400"/>
              <a:buNone/>
            </a:pPr>
            <a:r>
              <a:rPr lang="en-US"/>
              <a:t>Procure to Pay</a:t>
            </a:r>
            <a:endParaRPr/>
          </a:p>
        </p:txBody>
      </p:sp>
      <p:sp>
        <p:nvSpPr>
          <p:cNvPr id="739" name="Google Shape;739;g610d08ff81_7_0"/>
          <p:cNvSpPr/>
          <p:nvPr/>
        </p:nvSpPr>
        <p:spPr>
          <a:xfrm>
            <a:off x="2133600" y="1306215"/>
            <a:ext cx="5105400" cy="1741785"/>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Libre Franklin"/>
              <a:ea typeface="Libre Franklin"/>
              <a:cs typeface="Libre Franklin"/>
              <a:sym typeface="Libre Franklin"/>
            </a:endParaRPr>
          </a:p>
        </p:txBody>
      </p:sp>
      <p:pic>
        <p:nvPicPr>
          <p:cNvPr id="740" name="Google Shape;740;g610d08ff81_7_0"/>
          <p:cNvPicPr preferRelativeResize="0"/>
          <p:nvPr/>
        </p:nvPicPr>
        <p:blipFill rotWithShape="1">
          <a:blip r:embed="rId3">
            <a:alphaModFix/>
          </a:blip>
          <a:srcRect b="0" l="0" r="0" t="0"/>
          <a:stretch/>
        </p:blipFill>
        <p:spPr>
          <a:xfrm>
            <a:off x="2790919" y="1721109"/>
            <a:ext cx="3635187" cy="100925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5" name="Shape 745"/>
        <p:cNvGrpSpPr/>
        <p:nvPr/>
      </p:nvGrpSpPr>
      <p:grpSpPr>
        <a:xfrm>
          <a:off x="0" y="0"/>
          <a:ext cx="0" cy="0"/>
          <a:chOff x="0" y="0"/>
          <a:chExt cx="0" cy="0"/>
        </a:xfrm>
      </p:grpSpPr>
      <p:sp>
        <p:nvSpPr>
          <p:cNvPr id="746" name="Google Shape;746;g610d08ff81_7_9"/>
          <p:cNvSpPr txBox="1"/>
          <p:nvPr>
            <p:ph type="title"/>
          </p:nvPr>
        </p:nvSpPr>
        <p:spPr>
          <a:xfrm>
            <a:off x="0" y="0"/>
            <a:ext cx="91440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alibri"/>
              <a:buNone/>
            </a:pPr>
            <a:r>
              <a:rPr lang="en-US"/>
              <a:t>Agenda</a:t>
            </a:r>
            <a:endParaRPr/>
          </a:p>
        </p:txBody>
      </p:sp>
      <p:sp>
        <p:nvSpPr>
          <p:cNvPr id="747" name="Google Shape;747;g610d08ff81_7_9"/>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748" name="Google Shape;748;g610d08ff81_7_9"/>
          <p:cNvSpPr/>
          <p:nvPr/>
        </p:nvSpPr>
        <p:spPr>
          <a:xfrm>
            <a:off x="2971800" y="2053732"/>
            <a:ext cx="5715000" cy="3813668"/>
          </a:xfrm>
          <a:prstGeom prst="roundRect">
            <a:avLst>
              <a:gd fmla="val 6337" name="adj"/>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Welcome to the </a:t>
            </a:r>
            <a:r>
              <a:rPr b="1" i="0" lang="en-US" sz="1600" u="none" cap="none" strike="noStrike">
                <a:solidFill>
                  <a:schemeClr val="accent2"/>
                </a:solidFill>
                <a:latin typeface="Calibri"/>
                <a:ea typeface="Calibri"/>
                <a:cs typeface="Calibri"/>
                <a:sym typeface="Calibri"/>
              </a:rPr>
              <a:t>Creating Receipts and Returns </a:t>
            </a:r>
            <a:r>
              <a:rPr b="0" i="0" lang="en-US" sz="1600" u="none" cap="none" strike="noStrike">
                <a:solidFill>
                  <a:srgbClr val="000000"/>
                </a:solidFill>
                <a:latin typeface="Calibri"/>
                <a:ea typeface="Calibri"/>
                <a:cs typeface="Calibri"/>
                <a:sym typeface="Calibri"/>
              </a:rPr>
              <a:t>course. Here is a list of topics that will be covered in this course:</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2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Course Introduction and Process Overview</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200"/>
              </a:spcBef>
              <a:spcAft>
                <a:spcPts val="0"/>
              </a:spcAft>
              <a:buClr>
                <a:srgbClr val="000000"/>
              </a:buClr>
              <a:buSzPts val="1600"/>
              <a:buFont typeface="Arial"/>
              <a:buChar char="•"/>
            </a:pPr>
            <a:r>
              <a:rPr b="1" i="0" lang="en-US" sz="1600" u="none" cap="none" strike="noStrike">
                <a:solidFill>
                  <a:srgbClr val="000000"/>
                </a:solidFill>
                <a:latin typeface="Calibri"/>
                <a:ea typeface="Calibri"/>
                <a:cs typeface="Calibri"/>
                <a:sym typeface="Calibri"/>
              </a:rPr>
              <a:t>Lesson 1: </a:t>
            </a:r>
            <a:r>
              <a:rPr b="0" i="0" lang="en-US" sz="1600" u="none" cap="none" strike="noStrike">
                <a:solidFill>
                  <a:srgbClr val="000000"/>
                </a:solidFill>
                <a:latin typeface="Calibri"/>
                <a:ea typeface="Calibri"/>
                <a:cs typeface="Calibri"/>
                <a:sym typeface="Calibri"/>
              </a:rPr>
              <a:t>Create and Validate a Receipt</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200"/>
              </a:spcBef>
              <a:spcAft>
                <a:spcPts val="0"/>
              </a:spcAft>
              <a:buClr>
                <a:srgbClr val="000000"/>
              </a:buClr>
              <a:buSzPts val="1600"/>
              <a:buFont typeface="Arial"/>
              <a:buChar char="•"/>
            </a:pPr>
            <a:r>
              <a:rPr b="1" i="0" lang="en-US" sz="1600" u="none" cap="none" strike="noStrike">
                <a:solidFill>
                  <a:srgbClr val="000000"/>
                </a:solidFill>
                <a:latin typeface="Calibri"/>
                <a:ea typeface="Calibri"/>
                <a:cs typeface="Calibri"/>
                <a:sym typeface="Calibri"/>
              </a:rPr>
              <a:t>Lesson 2: </a:t>
            </a:r>
            <a:r>
              <a:rPr b="0" i="0" lang="en-US" sz="1600" u="none" cap="none" strike="noStrike">
                <a:solidFill>
                  <a:srgbClr val="000000"/>
                </a:solidFill>
                <a:latin typeface="Calibri"/>
                <a:ea typeface="Calibri"/>
                <a:cs typeface="Calibri"/>
                <a:sym typeface="Calibri"/>
              </a:rPr>
              <a:t>Edit and Delete a Receipt</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200"/>
              </a:spcBef>
              <a:spcAft>
                <a:spcPts val="0"/>
              </a:spcAft>
              <a:buClr>
                <a:srgbClr val="000000"/>
              </a:buClr>
              <a:buSzPts val="1600"/>
              <a:buFont typeface="Arial"/>
              <a:buChar char="•"/>
            </a:pPr>
            <a:r>
              <a:rPr b="1" i="0" lang="en-US" sz="1600" u="none" cap="none" strike="noStrike">
                <a:solidFill>
                  <a:srgbClr val="000000"/>
                </a:solidFill>
                <a:latin typeface="Calibri"/>
                <a:ea typeface="Calibri"/>
                <a:cs typeface="Calibri"/>
                <a:sym typeface="Calibri"/>
              </a:rPr>
              <a:t>Lesson 3: </a:t>
            </a:r>
            <a:r>
              <a:rPr b="0" i="0" lang="en-US" sz="1600" u="none" cap="none" strike="noStrike">
                <a:solidFill>
                  <a:srgbClr val="000000"/>
                </a:solidFill>
                <a:latin typeface="Calibri"/>
                <a:ea typeface="Calibri"/>
                <a:cs typeface="Calibri"/>
                <a:sym typeface="Calibri"/>
              </a:rPr>
              <a:t>Create a Mass Receiving Receipt</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200"/>
              </a:spcBef>
              <a:spcAft>
                <a:spcPts val="0"/>
              </a:spcAft>
              <a:buClr>
                <a:srgbClr val="000000"/>
              </a:buClr>
              <a:buSzPts val="1600"/>
              <a:buFont typeface="Arial"/>
              <a:buChar char="•"/>
            </a:pPr>
            <a:r>
              <a:rPr b="1" i="0" lang="en-US" sz="1600" u="none" cap="none" strike="noStrike">
                <a:solidFill>
                  <a:srgbClr val="000000"/>
                </a:solidFill>
                <a:latin typeface="Calibri"/>
                <a:ea typeface="Calibri"/>
                <a:cs typeface="Calibri"/>
                <a:sym typeface="Calibri"/>
              </a:rPr>
              <a:t>Lesson 4: </a:t>
            </a:r>
            <a:r>
              <a:rPr b="0" i="0" lang="en-US" sz="1600" u="none" cap="none" strike="noStrike">
                <a:solidFill>
                  <a:srgbClr val="000000"/>
                </a:solidFill>
                <a:latin typeface="Calibri"/>
                <a:ea typeface="Calibri"/>
                <a:cs typeface="Calibri"/>
                <a:sym typeface="Calibri"/>
              </a:rPr>
              <a:t>Create a Return</a:t>
            </a:r>
            <a:endParaRPr b="0" i="0" sz="1400" u="none" cap="none" strike="noStrike">
              <a:solidFill>
                <a:srgbClr val="000000"/>
              </a:solidFill>
              <a:latin typeface="Arial"/>
              <a:ea typeface="Arial"/>
              <a:cs typeface="Arial"/>
              <a:sym typeface="Arial"/>
            </a:endParaRPr>
          </a:p>
          <a:p>
            <a:pPr indent="-228600" lvl="0" marL="228600" marR="0" rtl="0" algn="l">
              <a:lnSpc>
                <a:spcPct val="90000"/>
              </a:lnSpc>
              <a:spcBef>
                <a:spcPts val="12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Process Flow and Course Summary</a:t>
            </a:r>
            <a:endParaRPr b="0" i="0" sz="1400" u="none" cap="none" strike="noStrike">
              <a:solidFill>
                <a:srgbClr val="000000"/>
              </a:solidFill>
              <a:latin typeface="Arial"/>
              <a:ea typeface="Arial"/>
              <a:cs typeface="Arial"/>
              <a:sym typeface="Arial"/>
            </a:endParaRPr>
          </a:p>
        </p:txBody>
      </p:sp>
      <p:sp>
        <p:nvSpPr>
          <p:cNvPr id="749" name="Google Shape;749;g610d08ff81_7_9"/>
          <p:cNvSpPr/>
          <p:nvPr/>
        </p:nvSpPr>
        <p:spPr>
          <a:xfrm>
            <a:off x="381000" y="2411255"/>
            <a:ext cx="2470524" cy="2472401"/>
          </a:xfrm>
          <a:custGeom>
            <a:rect b="b" l="l" r="r" t="t"/>
            <a:pathLst>
              <a:path extrusionOk="0" h="742" w="742">
                <a:moveTo>
                  <a:pt x="370" y="0"/>
                </a:moveTo>
                <a:lnTo>
                  <a:pt x="310" y="5"/>
                </a:lnTo>
                <a:lnTo>
                  <a:pt x="226" y="29"/>
                </a:lnTo>
                <a:lnTo>
                  <a:pt x="152" y="71"/>
                </a:lnTo>
                <a:lnTo>
                  <a:pt x="89" y="129"/>
                </a:lnTo>
                <a:lnTo>
                  <a:pt x="41" y="200"/>
                </a:lnTo>
                <a:lnTo>
                  <a:pt x="11" y="281"/>
                </a:lnTo>
                <a:lnTo>
                  <a:pt x="0" y="370"/>
                </a:lnTo>
                <a:lnTo>
                  <a:pt x="1" y="401"/>
                </a:lnTo>
                <a:lnTo>
                  <a:pt x="19" y="488"/>
                </a:lnTo>
                <a:lnTo>
                  <a:pt x="55" y="566"/>
                </a:lnTo>
                <a:lnTo>
                  <a:pt x="108" y="633"/>
                </a:lnTo>
                <a:lnTo>
                  <a:pt x="175" y="686"/>
                </a:lnTo>
                <a:lnTo>
                  <a:pt x="253" y="722"/>
                </a:lnTo>
                <a:lnTo>
                  <a:pt x="340" y="740"/>
                </a:lnTo>
                <a:lnTo>
                  <a:pt x="370" y="741"/>
                </a:lnTo>
                <a:lnTo>
                  <a:pt x="401" y="740"/>
                </a:lnTo>
                <a:lnTo>
                  <a:pt x="488" y="722"/>
                </a:lnTo>
                <a:lnTo>
                  <a:pt x="566" y="686"/>
                </a:lnTo>
                <a:lnTo>
                  <a:pt x="633" y="633"/>
                </a:lnTo>
                <a:lnTo>
                  <a:pt x="686" y="566"/>
                </a:lnTo>
                <a:lnTo>
                  <a:pt x="722" y="488"/>
                </a:lnTo>
                <a:lnTo>
                  <a:pt x="740" y="401"/>
                </a:lnTo>
                <a:lnTo>
                  <a:pt x="741" y="370"/>
                </a:lnTo>
                <a:lnTo>
                  <a:pt x="740" y="340"/>
                </a:lnTo>
                <a:lnTo>
                  <a:pt x="722" y="253"/>
                </a:lnTo>
                <a:lnTo>
                  <a:pt x="686" y="175"/>
                </a:lnTo>
                <a:lnTo>
                  <a:pt x="633" y="108"/>
                </a:lnTo>
                <a:lnTo>
                  <a:pt x="566" y="55"/>
                </a:lnTo>
                <a:lnTo>
                  <a:pt x="488" y="19"/>
                </a:lnTo>
                <a:lnTo>
                  <a:pt x="401" y="1"/>
                </a:lnTo>
                <a:lnTo>
                  <a:pt x="37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ibre Franklin"/>
              <a:ea typeface="Libre Franklin"/>
              <a:cs typeface="Libre Franklin"/>
              <a:sym typeface="Libre Franklin"/>
            </a:endParaRPr>
          </a:p>
        </p:txBody>
      </p:sp>
      <p:sp>
        <p:nvSpPr>
          <p:cNvPr id="750" name="Google Shape;750;g610d08ff81_7_9"/>
          <p:cNvSpPr/>
          <p:nvPr/>
        </p:nvSpPr>
        <p:spPr>
          <a:xfrm>
            <a:off x="809218" y="2964465"/>
            <a:ext cx="1614088" cy="1365980"/>
          </a:xfrm>
          <a:custGeom>
            <a:rect b="b" l="l" r="r" t="t"/>
            <a:pathLst>
              <a:path extrusionOk="0" h="547" w="548">
                <a:moveTo>
                  <a:pt x="28" y="28"/>
                </a:moveTo>
                <a:cubicBezTo>
                  <a:pt x="337" y="28"/>
                  <a:pt x="337" y="28"/>
                  <a:pt x="337" y="28"/>
                </a:cubicBezTo>
                <a:cubicBezTo>
                  <a:pt x="337" y="0"/>
                  <a:pt x="337" y="0"/>
                  <a:pt x="337" y="0"/>
                </a:cubicBezTo>
                <a:cubicBezTo>
                  <a:pt x="0" y="0"/>
                  <a:pt x="0" y="0"/>
                  <a:pt x="0" y="0"/>
                </a:cubicBezTo>
                <a:cubicBezTo>
                  <a:pt x="0" y="421"/>
                  <a:pt x="0" y="421"/>
                  <a:pt x="0" y="421"/>
                </a:cubicBezTo>
                <a:cubicBezTo>
                  <a:pt x="337" y="421"/>
                  <a:pt x="337" y="421"/>
                  <a:pt x="337" y="421"/>
                </a:cubicBezTo>
                <a:cubicBezTo>
                  <a:pt x="337" y="393"/>
                  <a:pt x="337" y="393"/>
                  <a:pt x="337" y="393"/>
                </a:cubicBezTo>
                <a:cubicBezTo>
                  <a:pt x="28" y="393"/>
                  <a:pt x="28" y="393"/>
                  <a:pt x="28" y="393"/>
                </a:cubicBezTo>
                <a:lnTo>
                  <a:pt x="28" y="28"/>
                </a:lnTo>
                <a:close/>
                <a:moveTo>
                  <a:pt x="442" y="126"/>
                </a:moveTo>
                <a:cubicBezTo>
                  <a:pt x="477" y="126"/>
                  <a:pt x="505" y="98"/>
                  <a:pt x="505" y="63"/>
                </a:cubicBezTo>
                <a:cubicBezTo>
                  <a:pt x="505" y="28"/>
                  <a:pt x="477" y="0"/>
                  <a:pt x="442" y="0"/>
                </a:cubicBezTo>
                <a:cubicBezTo>
                  <a:pt x="407" y="0"/>
                  <a:pt x="379" y="28"/>
                  <a:pt x="379" y="63"/>
                </a:cubicBezTo>
                <a:cubicBezTo>
                  <a:pt x="379" y="98"/>
                  <a:pt x="407" y="126"/>
                  <a:pt x="442" y="126"/>
                </a:cubicBezTo>
                <a:moveTo>
                  <a:pt x="479" y="155"/>
                </a:moveTo>
                <a:cubicBezTo>
                  <a:pt x="442" y="211"/>
                  <a:pt x="442" y="211"/>
                  <a:pt x="442" y="211"/>
                </a:cubicBezTo>
                <a:cubicBezTo>
                  <a:pt x="406" y="155"/>
                  <a:pt x="406" y="155"/>
                  <a:pt x="406" y="155"/>
                </a:cubicBezTo>
                <a:cubicBezTo>
                  <a:pt x="405" y="155"/>
                  <a:pt x="405" y="155"/>
                  <a:pt x="405" y="155"/>
                </a:cubicBezTo>
                <a:cubicBezTo>
                  <a:pt x="405" y="155"/>
                  <a:pt x="405" y="155"/>
                  <a:pt x="405" y="155"/>
                </a:cubicBezTo>
                <a:cubicBezTo>
                  <a:pt x="218" y="155"/>
                  <a:pt x="218" y="155"/>
                  <a:pt x="218" y="155"/>
                </a:cubicBezTo>
                <a:cubicBezTo>
                  <a:pt x="197" y="211"/>
                  <a:pt x="197" y="211"/>
                  <a:pt x="197" y="211"/>
                </a:cubicBezTo>
                <a:cubicBezTo>
                  <a:pt x="363" y="211"/>
                  <a:pt x="363" y="211"/>
                  <a:pt x="363" y="211"/>
                </a:cubicBezTo>
                <a:cubicBezTo>
                  <a:pt x="400" y="547"/>
                  <a:pt x="400" y="547"/>
                  <a:pt x="400" y="547"/>
                </a:cubicBezTo>
                <a:cubicBezTo>
                  <a:pt x="484" y="547"/>
                  <a:pt x="484" y="547"/>
                  <a:pt x="484" y="547"/>
                </a:cubicBezTo>
                <a:cubicBezTo>
                  <a:pt x="505" y="356"/>
                  <a:pt x="505" y="356"/>
                  <a:pt x="505" y="356"/>
                </a:cubicBezTo>
                <a:cubicBezTo>
                  <a:pt x="548" y="323"/>
                  <a:pt x="548" y="323"/>
                  <a:pt x="548" y="323"/>
                </a:cubicBezTo>
                <a:cubicBezTo>
                  <a:pt x="548" y="169"/>
                  <a:pt x="548" y="169"/>
                  <a:pt x="548" y="169"/>
                </a:cubicBezTo>
                <a:lnTo>
                  <a:pt x="479" y="155"/>
                </a:lnTo>
                <a:close/>
              </a:path>
            </a:pathLst>
          </a:custGeom>
          <a:solidFill>
            <a:schemeClr val="lt1"/>
          </a:solidFill>
          <a:ln>
            <a:noFill/>
          </a:ln>
        </p:spPr>
        <p:txBody>
          <a:bodyPr anchorCtr="0" anchor="t" bIns="42200" lIns="84400" spcFirstLastPara="1" rIns="84400" wrap="square" tIns="42200">
            <a:noAutofit/>
          </a:bodyPr>
          <a:lstStyle/>
          <a:p>
            <a:pPr indent="0" lvl="0" marL="0" marR="0" rtl="0" algn="l">
              <a:lnSpc>
                <a:spcPct val="100000"/>
              </a:lnSpc>
              <a:spcBef>
                <a:spcPts val="0"/>
              </a:spcBef>
              <a:spcAft>
                <a:spcPts val="0"/>
              </a:spcAft>
              <a:buClr>
                <a:srgbClr val="000000"/>
              </a:buClr>
              <a:buSzPts val="1845"/>
              <a:buFont typeface="Arial"/>
              <a:buNone/>
            </a:pPr>
            <a:r>
              <a:t/>
            </a:r>
            <a:endParaRPr b="0" i="0" sz="1845" u="none" cap="none" strike="noStrike">
              <a:solidFill>
                <a:schemeClr val="dk1"/>
              </a:solidFill>
              <a:latin typeface="Open Sans Light"/>
              <a:ea typeface="Open Sans Light"/>
              <a:cs typeface="Open Sans Light"/>
              <a:sym typeface="Open Sans 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5" name="Shape 755"/>
        <p:cNvGrpSpPr/>
        <p:nvPr/>
      </p:nvGrpSpPr>
      <p:grpSpPr>
        <a:xfrm>
          <a:off x="0" y="0"/>
          <a:ext cx="0" cy="0"/>
          <a:chOff x="0" y="0"/>
          <a:chExt cx="0" cy="0"/>
        </a:xfrm>
      </p:grpSpPr>
      <p:sp>
        <p:nvSpPr>
          <p:cNvPr id="756" name="Google Shape;756;g610d08ff81_7_18"/>
          <p:cNvSpPr txBox="1"/>
          <p:nvPr>
            <p:ph type="title"/>
          </p:nvPr>
        </p:nvSpPr>
        <p:spPr>
          <a:xfrm>
            <a:off x="0" y="0"/>
            <a:ext cx="91440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alibri"/>
              <a:buNone/>
            </a:pPr>
            <a:r>
              <a:rPr lang="en-US"/>
              <a:t>Learning Objectives</a:t>
            </a:r>
            <a:endParaRPr/>
          </a:p>
        </p:txBody>
      </p:sp>
      <p:sp>
        <p:nvSpPr>
          <p:cNvPr id="757" name="Google Shape;757;g610d08ff81_7_18"/>
          <p:cNvSpPr txBox="1"/>
          <p:nvPr>
            <p:ph idx="1" type="body"/>
          </p:nvPr>
        </p:nvSpPr>
        <p:spPr>
          <a:xfrm>
            <a:off x="228600" y="1066801"/>
            <a:ext cx="8686800" cy="381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800"/>
              <a:buNone/>
            </a:pPr>
            <a:r>
              <a:rPr lang="en-US" sz="1800"/>
              <a:t>During this course, we will:</a:t>
            </a:r>
            <a:endParaRPr/>
          </a:p>
        </p:txBody>
      </p:sp>
      <p:sp>
        <p:nvSpPr>
          <p:cNvPr id="758" name="Google Shape;758;g610d08ff81_7_18"/>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grpSp>
        <p:nvGrpSpPr>
          <p:cNvPr id="759" name="Google Shape;759;g610d08ff81_7_18"/>
          <p:cNvGrpSpPr/>
          <p:nvPr/>
        </p:nvGrpSpPr>
        <p:grpSpPr>
          <a:xfrm>
            <a:off x="197306" y="1637590"/>
            <a:ext cx="8512051" cy="698474"/>
            <a:chOff x="202557" y="1546004"/>
            <a:chExt cx="8512051" cy="698474"/>
          </a:xfrm>
        </p:grpSpPr>
        <p:sp>
          <p:nvSpPr>
            <p:cNvPr id="760" name="Google Shape;760;g610d08ff81_7_18"/>
            <p:cNvSpPr/>
            <p:nvPr/>
          </p:nvSpPr>
          <p:spPr>
            <a:xfrm>
              <a:off x="717619" y="1546004"/>
              <a:ext cx="7996989" cy="698474"/>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70AD47"/>
                </a:solidFill>
                <a:latin typeface="Calibri"/>
                <a:ea typeface="Calibri"/>
                <a:cs typeface="Calibri"/>
                <a:sym typeface="Calibri"/>
              </a:endParaRPr>
            </a:p>
          </p:txBody>
        </p:sp>
        <p:sp>
          <p:nvSpPr>
            <p:cNvPr id="761" name="Google Shape;761;g610d08ff81_7_18"/>
            <p:cNvSpPr/>
            <p:nvPr/>
          </p:nvSpPr>
          <p:spPr>
            <a:xfrm>
              <a:off x="929098" y="1600200"/>
              <a:ext cx="7633109" cy="59008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Explain receipt and return processes in Arizona Procurement Portal (APP)</a:t>
              </a:r>
              <a:endParaRPr b="0" i="0" sz="1400" u="none" cap="none" strike="noStrike">
                <a:solidFill>
                  <a:srgbClr val="000000"/>
                </a:solidFill>
                <a:latin typeface="Arial"/>
                <a:ea typeface="Arial"/>
                <a:cs typeface="Arial"/>
                <a:sym typeface="Arial"/>
              </a:endParaRPr>
            </a:p>
          </p:txBody>
        </p:sp>
        <p:sp>
          <p:nvSpPr>
            <p:cNvPr id="762" name="Google Shape;762;g610d08ff81_7_18"/>
            <p:cNvSpPr/>
            <p:nvPr/>
          </p:nvSpPr>
          <p:spPr>
            <a:xfrm>
              <a:off x="202557" y="1594410"/>
              <a:ext cx="667559" cy="601665"/>
            </a:xfrm>
            <a:prstGeom prst="ellipse">
              <a:avLst/>
            </a:prstGeom>
            <a:solidFill>
              <a:schemeClr val="accent1"/>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descr="https://image.freepik.com/free-icon/white-check-mark-inside-a-circle_318-40300.jpg" id="763" name="Google Shape;763;g610d08ff81_7_18"/>
            <p:cNvPicPr preferRelativeResize="0"/>
            <p:nvPr/>
          </p:nvPicPr>
          <p:blipFill rotWithShape="1">
            <a:blip r:embed="rId3">
              <a:alphaModFix/>
            </a:blip>
            <a:srcRect b="0" l="0" r="0" t="0"/>
            <a:stretch/>
          </p:blipFill>
          <p:spPr>
            <a:xfrm>
              <a:off x="237741" y="1579540"/>
              <a:ext cx="597192" cy="597192"/>
            </a:xfrm>
            <a:prstGeom prst="rect">
              <a:avLst/>
            </a:prstGeom>
            <a:noFill/>
            <a:ln>
              <a:noFill/>
            </a:ln>
          </p:spPr>
        </p:pic>
      </p:grpSp>
      <p:grpSp>
        <p:nvGrpSpPr>
          <p:cNvPr id="764" name="Google Shape;764;g610d08ff81_7_18"/>
          <p:cNvGrpSpPr/>
          <p:nvPr/>
        </p:nvGrpSpPr>
        <p:grpSpPr>
          <a:xfrm>
            <a:off x="197306" y="3638194"/>
            <a:ext cx="8512051" cy="698474"/>
            <a:chOff x="202557" y="2461250"/>
            <a:chExt cx="8512051" cy="698474"/>
          </a:xfrm>
        </p:grpSpPr>
        <p:sp>
          <p:nvSpPr>
            <p:cNvPr id="765" name="Google Shape;765;g610d08ff81_7_18"/>
            <p:cNvSpPr/>
            <p:nvPr/>
          </p:nvSpPr>
          <p:spPr>
            <a:xfrm>
              <a:off x="717619" y="2461250"/>
              <a:ext cx="7996989" cy="698474"/>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70AD47"/>
                </a:solidFill>
                <a:latin typeface="Calibri"/>
                <a:ea typeface="Calibri"/>
                <a:cs typeface="Calibri"/>
                <a:sym typeface="Calibri"/>
              </a:endParaRPr>
            </a:p>
          </p:txBody>
        </p:sp>
        <p:sp>
          <p:nvSpPr>
            <p:cNvPr id="766" name="Google Shape;766;g610d08ff81_7_18"/>
            <p:cNvSpPr/>
            <p:nvPr/>
          </p:nvSpPr>
          <p:spPr>
            <a:xfrm>
              <a:off x="929098" y="2515446"/>
              <a:ext cx="7633109" cy="59008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Learn how to create and validate receipts </a:t>
              </a:r>
              <a:endParaRPr b="0" i="0" sz="1400" u="none" cap="none" strike="noStrike">
                <a:solidFill>
                  <a:srgbClr val="000000"/>
                </a:solidFill>
                <a:latin typeface="Arial"/>
                <a:ea typeface="Arial"/>
                <a:cs typeface="Arial"/>
                <a:sym typeface="Arial"/>
              </a:endParaRPr>
            </a:p>
          </p:txBody>
        </p:sp>
        <p:sp>
          <p:nvSpPr>
            <p:cNvPr id="767" name="Google Shape;767;g610d08ff81_7_18"/>
            <p:cNvSpPr/>
            <p:nvPr/>
          </p:nvSpPr>
          <p:spPr>
            <a:xfrm>
              <a:off x="202557" y="2509656"/>
              <a:ext cx="667559" cy="601664"/>
            </a:xfrm>
            <a:prstGeom prst="ellipse">
              <a:avLst/>
            </a:prstGeom>
            <a:solidFill>
              <a:schemeClr val="accent2"/>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descr="https://image.freepik.com/free-icon/white-check-mark-inside-a-circle_318-40300.jpg" id="768" name="Google Shape;768;g610d08ff81_7_18"/>
            <p:cNvPicPr preferRelativeResize="0"/>
            <p:nvPr/>
          </p:nvPicPr>
          <p:blipFill rotWithShape="1">
            <a:blip r:embed="rId3">
              <a:alphaModFix/>
            </a:blip>
            <a:srcRect b="0" l="0" r="0" t="0"/>
            <a:stretch/>
          </p:blipFill>
          <p:spPr>
            <a:xfrm>
              <a:off x="237741" y="2494786"/>
              <a:ext cx="597191" cy="597191"/>
            </a:xfrm>
            <a:prstGeom prst="rect">
              <a:avLst/>
            </a:prstGeom>
            <a:noFill/>
            <a:ln>
              <a:noFill/>
            </a:ln>
          </p:spPr>
        </p:pic>
      </p:grpSp>
      <p:grpSp>
        <p:nvGrpSpPr>
          <p:cNvPr id="769" name="Google Shape;769;g610d08ff81_7_18"/>
          <p:cNvGrpSpPr/>
          <p:nvPr/>
        </p:nvGrpSpPr>
        <p:grpSpPr>
          <a:xfrm>
            <a:off x="197306" y="2637892"/>
            <a:ext cx="8512051" cy="698474"/>
            <a:chOff x="202557" y="5206987"/>
            <a:chExt cx="8512051" cy="698474"/>
          </a:xfrm>
        </p:grpSpPr>
        <p:sp>
          <p:nvSpPr>
            <p:cNvPr id="770" name="Google Shape;770;g610d08ff81_7_18"/>
            <p:cNvSpPr/>
            <p:nvPr/>
          </p:nvSpPr>
          <p:spPr>
            <a:xfrm>
              <a:off x="717619" y="5206987"/>
              <a:ext cx="7996989" cy="698474"/>
            </a:xfrm>
            <a:prstGeom prst="rect">
              <a:avLst/>
            </a:prstGeom>
            <a:solidFill>
              <a:schemeClr val="accent5"/>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70AD47"/>
                </a:solidFill>
                <a:latin typeface="Calibri"/>
                <a:ea typeface="Calibri"/>
                <a:cs typeface="Calibri"/>
                <a:sym typeface="Calibri"/>
              </a:endParaRPr>
            </a:p>
          </p:txBody>
        </p:sp>
        <p:sp>
          <p:nvSpPr>
            <p:cNvPr id="771" name="Google Shape;771;g610d08ff81_7_18"/>
            <p:cNvSpPr/>
            <p:nvPr/>
          </p:nvSpPr>
          <p:spPr>
            <a:xfrm>
              <a:off x="929098" y="5261183"/>
              <a:ext cx="7633109" cy="59008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Recognize the key changes associated with the receipt and return processes due to APP</a:t>
              </a:r>
              <a:endParaRPr b="0" i="0" sz="1400" u="none" cap="none" strike="noStrike">
                <a:solidFill>
                  <a:srgbClr val="000000"/>
                </a:solidFill>
                <a:latin typeface="Arial"/>
                <a:ea typeface="Arial"/>
                <a:cs typeface="Arial"/>
                <a:sym typeface="Arial"/>
              </a:endParaRPr>
            </a:p>
          </p:txBody>
        </p:sp>
        <p:sp>
          <p:nvSpPr>
            <p:cNvPr id="772" name="Google Shape;772;g610d08ff81_7_18"/>
            <p:cNvSpPr/>
            <p:nvPr/>
          </p:nvSpPr>
          <p:spPr>
            <a:xfrm>
              <a:off x="202557" y="5255393"/>
              <a:ext cx="667559" cy="601664"/>
            </a:xfrm>
            <a:prstGeom prst="ellipse">
              <a:avLst/>
            </a:prstGeom>
            <a:solidFill>
              <a:schemeClr val="accent5"/>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descr="https://image.freepik.com/free-icon/white-check-mark-inside-a-circle_318-40300.jpg" id="773" name="Google Shape;773;g610d08ff81_7_18"/>
            <p:cNvPicPr preferRelativeResize="0"/>
            <p:nvPr/>
          </p:nvPicPr>
          <p:blipFill rotWithShape="1">
            <a:blip r:embed="rId3">
              <a:alphaModFix/>
            </a:blip>
            <a:srcRect b="0" l="0" r="0" t="0"/>
            <a:stretch/>
          </p:blipFill>
          <p:spPr>
            <a:xfrm>
              <a:off x="237741" y="5240523"/>
              <a:ext cx="597191" cy="597191"/>
            </a:xfrm>
            <a:prstGeom prst="rect">
              <a:avLst/>
            </a:prstGeom>
            <a:noFill/>
            <a:ln>
              <a:noFill/>
            </a:ln>
          </p:spPr>
        </p:pic>
      </p:grpSp>
      <p:grpSp>
        <p:nvGrpSpPr>
          <p:cNvPr id="774" name="Google Shape;774;g610d08ff81_7_18"/>
          <p:cNvGrpSpPr/>
          <p:nvPr/>
        </p:nvGrpSpPr>
        <p:grpSpPr>
          <a:xfrm>
            <a:off x="197306" y="4638496"/>
            <a:ext cx="8512051" cy="698474"/>
            <a:chOff x="202557" y="2461250"/>
            <a:chExt cx="8512051" cy="698474"/>
          </a:xfrm>
        </p:grpSpPr>
        <p:sp>
          <p:nvSpPr>
            <p:cNvPr id="775" name="Google Shape;775;g610d08ff81_7_18"/>
            <p:cNvSpPr/>
            <p:nvPr/>
          </p:nvSpPr>
          <p:spPr>
            <a:xfrm>
              <a:off x="717619" y="2461250"/>
              <a:ext cx="7996989" cy="698474"/>
            </a:xfrm>
            <a:prstGeom prst="rect">
              <a:avLst/>
            </a:prstGeom>
            <a:solidFill>
              <a:srgbClr val="75A439"/>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70AD47"/>
                </a:solidFill>
                <a:latin typeface="Calibri"/>
                <a:ea typeface="Calibri"/>
                <a:cs typeface="Calibri"/>
                <a:sym typeface="Calibri"/>
              </a:endParaRPr>
            </a:p>
          </p:txBody>
        </p:sp>
        <p:sp>
          <p:nvSpPr>
            <p:cNvPr id="776" name="Google Shape;776;g610d08ff81_7_18"/>
            <p:cNvSpPr/>
            <p:nvPr/>
          </p:nvSpPr>
          <p:spPr>
            <a:xfrm>
              <a:off x="929098" y="2515446"/>
              <a:ext cx="7633109" cy="59008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Edit or delete receipts</a:t>
              </a:r>
              <a:endParaRPr b="0" i="0" sz="1400" u="none" cap="none" strike="noStrike">
                <a:solidFill>
                  <a:srgbClr val="000000"/>
                </a:solidFill>
                <a:latin typeface="Arial"/>
                <a:ea typeface="Arial"/>
                <a:cs typeface="Arial"/>
                <a:sym typeface="Arial"/>
              </a:endParaRPr>
            </a:p>
          </p:txBody>
        </p:sp>
        <p:sp>
          <p:nvSpPr>
            <p:cNvPr id="777" name="Google Shape;777;g610d08ff81_7_18"/>
            <p:cNvSpPr/>
            <p:nvPr/>
          </p:nvSpPr>
          <p:spPr>
            <a:xfrm>
              <a:off x="202557" y="2509656"/>
              <a:ext cx="667559" cy="601664"/>
            </a:xfrm>
            <a:prstGeom prst="ellipse">
              <a:avLst/>
            </a:prstGeom>
            <a:solidFill>
              <a:srgbClr val="75A439"/>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descr="https://image.freepik.com/free-icon/white-check-mark-inside-a-circle_318-40300.jpg" id="778" name="Google Shape;778;g610d08ff81_7_18"/>
            <p:cNvPicPr preferRelativeResize="0"/>
            <p:nvPr/>
          </p:nvPicPr>
          <p:blipFill rotWithShape="1">
            <a:blip r:embed="rId3">
              <a:alphaModFix/>
            </a:blip>
            <a:srcRect b="0" l="0" r="0" t="0"/>
            <a:stretch/>
          </p:blipFill>
          <p:spPr>
            <a:xfrm>
              <a:off x="237740" y="2508338"/>
              <a:ext cx="597191" cy="597191"/>
            </a:xfrm>
            <a:prstGeom prst="rect">
              <a:avLst/>
            </a:prstGeom>
            <a:noFill/>
            <a:ln>
              <a:noFill/>
            </a:ln>
          </p:spPr>
        </p:pic>
      </p:grpSp>
      <p:grpSp>
        <p:nvGrpSpPr>
          <p:cNvPr id="779" name="Google Shape;779;g610d08ff81_7_18"/>
          <p:cNvGrpSpPr/>
          <p:nvPr/>
        </p:nvGrpSpPr>
        <p:grpSpPr>
          <a:xfrm>
            <a:off x="197306" y="5638800"/>
            <a:ext cx="8512051" cy="698474"/>
            <a:chOff x="202557" y="2461250"/>
            <a:chExt cx="8512051" cy="698474"/>
          </a:xfrm>
        </p:grpSpPr>
        <p:sp>
          <p:nvSpPr>
            <p:cNvPr id="780" name="Google Shape;780;g610d08ff81_7_18"/>
            <p:cNvSpPr/>
            <p:nvPr/>
          </p:nvSpPr>
          <p:spPr>
            <a:xfrm>
              <a:off x="717619" y="2461250"/>
              <a:ext cx="7996989" cy="698474"/>
            </a:xfrm>
            <a:prstGeom prst="rect">
              <a:avLst/>
            </a:prstGeom>
            <a:solidFill>
              <a:srgbClr val="6CBCCB"/>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70AD47"/>
                </a:solidFill>
                <a:latin typeface="Calibri"/>
                <a:ea typeface="Calibri"/>
                <a:cs typeface="Calibri"/>
                <a:sym typeface="Calibri"/>
              </a:endParaRPr>
            </a:p>
          </p:txBody>
        </p:sp>
        <p:sp>
          <p:nvSpPr>
            <p:cNvPr id="781" name="Google Shape;781;g610d08ff81_7_18"/>
            <p:cNvSpPr/>
            <p:nvPr/>
          </p:nvSpPr>
          <p:spPr>
            <a:xfrm>
              <a:off x="929098" y="2515446"/>
              <a:ext cx="7633109" cy="590083"/>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Create returns</a:t>
              </a:r>
              <a:endParaRPr b="0" i="0" sz="1400" u="none" cap="none" strike="noStrike">
                <a:solidFill>
                  <a:srgbClr val="000000"/>
                </a:solidFill>
                <a:latin typeface="Arial"/>
                <a:ea typeface="Arial"/>
                <a:cs typeface="Arial"/>
                <a:sym typeface="Arial"/>
              </a:endParaRPr>
            </a:p>
          </p:txBody>
        </p:sp>
        <p:sp>
          <p:nvSpPr>
            <p:cNvPr id="782" name="Google Shape;782;g610d08ff81_7_18"/>
            <p:cNvSpPr/>
            <p:nvPr/>
          </p:nvSpPr>
          <p:spPr>
            <a:xfrm>
              <a:off x="202557" y="2509656"/>
              <a:ext cx="667559" cy="601664"/>
            </a:xfrm>
            <a:prstGeom prst="ellipse">
              <a:avLst/>
            </a:prstGeom>
            <a:solidFill>
              <a:srgbClr val="6CBCCB"/>
            </a:solidFill>
            <a:ln cap="rnd"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descr="https://image.freepik.com/free-icon/white-check-mark-inside-a-circle_318-40300.jpg" id="783" name="Google Shape;783;g610d08ff81_7_18"/>
            <p:cNvPicPr preferRelativeResize="0"/>
            <p:nvPr/>
          </p:nvPicPr>
          <p:blipFill rotWithShape="1">
            <a:blip r:embed="rId3">
              <a:alphaModFix/>
            </a:blip>
            <a:srcRect b="0" l="0" r="0" t="0"/>
            <a:stretch/>
          </p:blipFill>
          <p:spPr>
            <a:xfrm>
              <a:off x="254659" y="2511891"/>
              <a:ext cx="597191" cy="597191"/>
            </a:xfrm>
            <a:prstGeom prst="rect">
              <a:avLst/>
            </a:prstGeom>
            <a:noFill/>
            <a:ln>
              <a:noFill/>
            </a:ln>
          </p:spPr>
        </p:pic>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8" name="Shape 788"/>
        <p:cNvGrpSpPr/>
        <p:nvPr/>
      </p:nvGrpSpPr>
      <p:grpSpPr>
        <a:xfrm>
          <a:off x="0" y="0"/>
          <a:ext cx="0" cy="0"/>
          <a:chOff x="0" y="0"/>
          <a:chExt cx="0" cy="0"/>
        </a:xfrm>
      </p:grpSpPr>
      <p:pic>
        <p:nvPicPr>
          <p:cNvPr id="789" name="Google Shape;789;g610d08ff81_7_50"/>
          <p:cNvPicPr preferRelativeResize="0"/>
          <p:nvPr/>
        </p:nvPicPr>
        <p:blipFill rotWithShape="1">
          <a:blip r:embed="rId3">
            <a:alphaModFix/>
          </a:blip>
          <a:srcRect b="0" l="0" r="11355" t="0"/>
          <a:stretch/>
        </p:blipFill>
        <p:spPr>
          <a:xfrm>
            <a:off x="0" y="9525"/>
            <a:ext cx="9144000" cy="6877050"/>
          </a:xfrm>
          <a:prstGeom prst="rect">
            <a:avLst/>
          </a:prstGeom>
          <a:noFill/>
          <a:ln>
            <a:noFill/>
          </a:ln>
        </p:spPr>
      </p:pic>
      <p:sp>
        <p:nvSpPr>
          <p:cNvPr id="790" name="Google Shape;790;g610d08ff81_7_50"/>
          <p:cNvSpPr/>
          <p:nvPr/>
        </p:nvSpPr>
        <p:spPr>
          <a:xfrm>
            <a:off x="647700" y="2628900"/>
            <a:ext cx="7848600" cy="1600200"/>
          </a:xfrm>
          <a:prstGeom prst="roundRect">
            <a:avLst>
              <a:gd fmla="val 6337" name="adj"/>
            </a:avLst>
          </a:prstGeom>
          <a:solidFill>
            <a:srgbClr val="FFFFFF"/>
          </a:solidFill>
          <a:ln cap="flat" cmpd="sng" w="57150">
            <a:solidFill>
              <a:srgbClr val="0028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69676D"/>
              </a:buClr>
              <a:buSzPts val="3200"/>
              <a:buFont typeface="Arial"/>
              <a:buNone/>
            </a:pPr>
            <a:r>
              <a:rPr b="1" i="0" lang="en-US" sz="3200" u="none" cap="none" strike="noStrike">
                <a:solidFill>
                  <a:srgbClr val="69676D"/>
                </a:solidFill>
                <a:latin typeface="Calibri"/>
                <a:ea typeface="Calibri"/>
                <a:cs typeface="Calibri"/>
                <a:sym typeface="Calibri"/>
              </a:rPr>
              <a:t>RECEIVING AND RETURNS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5" name="Shape 795"/>
        <p:cNvGrpSpPr/>
        <p:nvPr/>
      </p:nvGrpSpPr>
      <p:grpSpPr>
        <a:xfrm>
          <a:off x="0" y="0"/>
          <a:ext cx="0" cy="0"/>
          <a:chOff x="0" y="0"/>
          <a:chExt cx="0" cy="0"/>
        </a:xfrm>
      </p:grpSpPr>
      <p:sp>
        <p:nvSpPr>
          <p:cNvPr id="796" name="Google Shape;796;g610d08ff81_7_56"/>
          <p:cNvSpPr txBox="1"/>
          <p:nvPr>
            <p:ph type="title"/>
          </p:nvPr>
        </p:nvSpPr>
        <p:spPr>
          <a:xfrm>
            <a:off x="0" y="0"/>
            <a:ext cx="91440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alibri"/>
              <a:buNone/>
            </a:pPr>
            <a:r>
              <a:rPr lang="en-US"/>
              <a:t>Creating and Validating a Receipt</a:t>
            </a:r>
            <a:endParaRPr/>
          </a:p>
        </p:txBody>
      </p:sp>
      <p:sp>
        <p:nvSpPr>
          <p:cNvPr id="797" name="Google Shape;797;g610d08ff81_7_56"/>
          <p:cNvSpPr txBox="1"/>
          <p:nvPr>
            <p:ph idx="12" type="sldNum"/>
          </p:nvPr>
        </p:nvSpPr>
        <p:spPr>
          <a:xfrm>
            <a:off x="6553201" y="6294437"/>
            <a:ext cx="2362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798" name="Google Shape;798;g610d08ff81_7_56"/>
          <p:cNvSpPr/>
          <p:nvPr/>
        </p:nvSpPr>
        <p:spPr>
          <a:xfrm>
            <a:off x="3048000" y="1981200"/>
            <a:ext cx="5715000" cy="3886200"/>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Receivers have the ability to create a receipt from a purchase order. Once a receipt is submitted, it is automatically approved.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In order to create a receipt, the Receiver must identify the following information: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800"/>
              <a:buFont typeface="Arial"/>
              <a:buChar char="•"/>
            </a:pPr>
            <a:r>
              <a:rPr b="0" i="1" lang="en-US" sz="1800" u="none" cap="none" strike="noStrike">
                <a:solidFill>
                  <a:srgbClr val="000000"/>
                </a:solidFill>
                <a:latin typeface="Calibri"/>
                <a:ea typeface="Calibri"/>
                <a:cs typeface="Calibri"/>
                <a:sym typeface="Calibri"/>
              </a:rPr>
              <a:t>Delivery Date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800"/>
              <a:buFont typeface="Arial"/>
              <a:buChar char="•"/>
            </a:pPr>
            <a:r>
              <a:rPr b="0" i="1" lang="en-US" sz="1800" u="none" cap="none" strike="noStrike">
                <a:solidFill>
                  <a:srgbClr val="000000"/>
                </a:solidFill>
                <a:latin typeface="Calibri"/>
                <a:ea typeface="Calibri"/>
                <a:cs typeface="Calibri"/>
                <a:sym typeface="Calibri"/>
              </a:rPr>
              <a:t>Delivery Location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800"/>
              <a:buFont typeface="Arial"/>
              <a:buChar char="•"/>
            </a:pPr>
            <a:r>
              <a:rPr b="0" i="1" lang="en-US" sz="1800" u="none" cap="none" strike="noStrike">
                <a:solidFill>
                  <a:srgbClr val="000000"/>
                </a:solidFill>
                <a:latin typeface="Calibri"/>
                <a:ea typeface="Calibri"/>
                <a:cs typeface="Calibri"/>
                <a:sym typeface="Calibri"/>
              </a:rPr>
              <a:t>Supplier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800"/>
              <a:buFont typeface="Arial"/>
              <a:buChar char="•"/>
            </a:pPr>
            <a:r>
              <a:rPr b="0" i="1" lang="en-US" sz="1800" u="none" cap="none" strike="noStrike">
                <a:solidFill>
                  <a:srgbClr val="000000"/>
                </a:solidFill>
                <a:latin typeface="Calibri"/>
                <a:ea typeface="Calibri"/>
                <a:cs typeface="Calibri"/>
                <a:sym typeface="Calibri"/>
              </a:rPr>
              <a:t>Order</a:t>
            </a:r>
            <a:endParaRPr b="0" i="0" sz="1400" u="none" cap="none" strike="noStrike">
              <a:solidFill>
                <a:srgbClr val="000000"/>
              </a:solidFill>
              <a:latin typeface="Arial"/>
              <a:ea typeface="Arial"/>
              <a:cs typeface="Arial"/>
              <a:sym typeface="Arial"/>
            </a:endParaRPr>
          </a:p>
        </p:txBody>
      </p:sp>
      <p:sp>
        <p:nvSpPr>
          <p:cNvPr id="799" name="Google Shape;799;g610d08ff81_7_56"/>
          <p:cNvSpPr/>
          <p:nvPr/>
        </p:nvSpPr>
        <p:spPr>
          <a:xfrm>
            <a:off x="304800" y="2508233"/>
            <a:ext cx="2470524" cy="2472401"/>
          </a:xfrm>
          <a:custGeom>
            <a:rect b="b" l="l" r="r" t="t"/>
            <a:pathLst>
              <a:path extrusionOk="0" h="742" w="742">
                <a:moveTo>
                  <a:pt x="370" y="0"/>
                </a:moveTo>
                <a:lnTo>
                  <a:pt x="310" y="5"/>
                </a:lnTo>
                <a:lnTo>
                  <a:pt x="226" y="29"/>
                </a:lnTo>
                <a:lnTo>
                  <a:pt x="152" y="71"/>
                </a:lnTo>
                <a:lnTo>
                  <a:pt x="89" y="129"/>
                </a:lnTo>
                <a:lnTo>
                  <a:pt x="41" y="200"/>
                </a:lnTo>
                <a:lnTo>
                  <a:pt x="11" y="281"/>
                </a:lnTo>
                <a:lnTo>
                  <a:pt x="0" y="370"/>
                </a:lnTo>
                <a:lnTo>
                  <a:pt x="1" y="401"/>
                </a:lnTo>
                <a:lnTo>
                  <a:pt x="19" y="488"/>
                </a:lnTo>
                <a:lnTo>
                  <a:pt x="55" y="566"/>
                </a:lnTo>
                <a:lnTo>
                  <a:pt x="108" y="633"/>
                </a:lnTo>
                <a:lnTo>
                  <a:pt x="175" y="686"/>
                </a:lnTo>
                <a:lnTo>
                  <a:pt x="253" y="722"/>
                </a:lnTo>
                <a:lnTo>
                  <a:pt x="340" y="740"/>
                </a:lnTo>
                <a:lnTo>
                  <a:pt x="370" y="741"/>
                </a:lnTo>
                <a:lnTo>
                  <a:pt x="401" y="740"/>
                </a:lnTo>
                <a:lnTo>
                  <a:pt x="488" y="722"/>
                </a:lnTo>
                <a:lnTo>
                  <a:pt x="566" y="686"/>
                </a:lnTo>
                <a:lnTo>
                  <a:pt x="633" y="633"/>
                </a:lnTo>
                <a:lnTo>
                  <a:pt x="686" y="566"/>
                </a:lnTo>
                <a:lnTo>
                  <a:pt x="722" y="488"/>
                </a:lnTo>
                <a:lnTo>
                  <a:pt x="740" y="401"/>
                </a:lnTo>
                <a:lnTo>
                  <a:pt x="741" y="370"/>
                </a:lnTo>
                <a:lnTo>
                  <a:pt x="740" y="340"/>
                </a:lnTo>
                <a:lnTo>
                  <a:pt x="722" y="253"/>
                </a:lnTo>
                <a:lnTo>
                  <a:pt x="686" y="175"/>
                </a:lnTo>
                <a:lnTo>
                  <a:pt x="633" y="108"/>
                </a:lnTo>
                <a:lnTo>
                  <a:pt x="566" y="55"/>
                </a:lnTo>
                <a:lnTo>
                  <a:pt x="488" y="19"/>
                </a:lnTo>
                <a:lnTo>
                  <a:pt x="401" y="1"/>
                </a:lnTo>
                <a:lnTo>
                  <a:pt x="37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ibre Franklin"/>
              <a:ea typeface="Libre Franklin"/>
              <a:cs typeface="Libre Franklin"/>
              <a:sym typeface="Libre Franklin"/>
            </a:endParaRPr>
          </a:p>
        </p:txBody>
      </p:sp>
      <p:grpSp>
        <p:nvGrpSpPr>
          <p:cNvPr id="800" name="Google Shape;800;g610d08ff81_7_56"/>
          <p:cNvGrpSpPr/>
          <p:nvPr/>
        </p:nvGrpSpPr>
        <p:grpSpPr>
          <a:xfrm>
            <a:off x="936018" y="2978204"/>
            <a:ext cx="1208088" cy="1532458"/>
            <a:chOff x="192088" y="1132682"/>
            <a:chExt cx="750888" cy="952500"/>
          </a:xfrm>
        </p:grpSpPr>
        <p:sp>
          <p:nvSpPr>
            <p:cNvPr id="801" name="Google Shape;801;g610d08ff81_7_56"/>
            <p:cNvSpPr/>
            <p:nvPr/>
          </p:nvSpPr>
          <p:spPr>
            <a:xfrm>
              <a:off x="192088" y="1132682"/>
              <a:ext cx="750888" cy="952500"/>
            </a:xfrm>
            <a:custGeom>
              <a:rect b="b" l="l" r="r" t="t"/>
              <a:pathLst>
                <a:path extrusionOk="0" h="278" w="219">
                  <a:moveTo>
                    <a:pt x="210" y="0"/>
                  </a:moveTo>
                  <a:cubicBezTo>
                    <a:pt x="49" y="0"/>
                    <a:pt x="49" y="0"/>
                    <a:pt x="49" y="0"/>
                  </a:cubicBezTo>
                  <a:cubicBezTo>
                    <a:pt x="0" y="49"/>
                    <a:pt x="0" y="49"/>
                    <a:pt x="0" y="49"/>
                  </a:cubicBezTo>
                  <a:cubicBezTo>
                    <a:pt x="0" y="269"/>
                    <a:pt x="0" y="269"/>
                    <a:pt x="0" y="269"/>
                  </a:cubicBezTo>
                  <a:cubicBezTo>
                    <a:pt x="0" y="274"/>
                    <a:pt x="4" y="278"/>
                    <a:pt x="9" y="278"/>
                  </a:cubicBezTo>
                  <a:cubicBezTo>
                    <a:pt x="210" y="278"/>
                    <a:pt x="210" y="278"/>
                    <a:pt x="210" y="278"/>
                  </a:cubicBezTo>
                  <a:cubicBezTo>
                    <a:pt x="215" y="278"/>
                    <a:pt x="219" y="274"/>
                    <a:pt x="219" y="269"/>
                  </a:cubicBezTo>
                  <a:cubicBezTo>
                    <a:pt x="219" y="9"/>
                    <a:pt x="219" y="9"/>
                    <a:pt x="219" y="9"/>
                  </a:cubicBezTo>
                  <a:cubicBezTo>
                    <a:pt x="219" y="4"/>
                    <a:pt x="215" y="0"/>
                    <a:pt x="210"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802" name="Google Shape;802;g610d08ff81_7_56"/>
            <p:cNvSpPr/>
            <p:nvPr/>
          </p:nvSpPr>
          <p:spPr>
            <a:xfrm>
              <a:off x="309563" y="1221582"/>
              <a:ext cx="568325" cy="61913"/>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803" name="Google Shape;803;g610d08ff81_7_56"/>
            <p:cNvSpPr/>
            <p:nvPr/>
          </p:nvSpPr>
          <p:spPr>
            <a:xfrm>
              <a:off x="257176" y="1362870"/>
              <a:ext cx="620713" cy="60325"/>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804" name="Google Shape;804;g610d08ff81_7_56"/>
            <p:cNvSpPr/>
            <p:nvPr/>
          </p:nvSpPr>
          <p:spPr>
            <a:xfrm>
              <a:off x="257176" y="1505745"/>
              <a:ext cx="620713" cy="61913"/>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805" name="Google Shape;805;g610d08ff81_7_56"/>
            <p:cNvSpPr/>
            <p:nvPr/>
          </p:nvSpPr>
          <p:spPr>
            <a:xfrm>
              <a:off x="257176" y="1650207"/>
              <a:ext cx="620713" cy="61913"/>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806" name="Google Shape;806;g610d08ff81_7_56"/>
            <p:cNvSpPr/>
            <p:nvPr/>
          </p:nvSpPr>
          <p:spPr>
            <a:xfrm>
              <a:off x="257176" y="1789907"/>
              <a:ext cx="620713" cy="61913"/>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807" name="Google Shape;807;g610d08ff81_7_56"/>
            <p:cNvSpPr/>
            <p:nvPr/>
          </p:nvSpPr>
          <p:spPr>
            <a:xfrm>
              <a:off x="257176" y="1934370"/>
              <a:ext cx="398463" cy="61913"/>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808" name="Google Shape;808;g610d08ff81_7_56"/>
            <p:cNvSpPr/>
            <p:nvPr/>
          </p:nvSpPr>
          <p:spPr>
            <a:xfrm>
              <a:off x="692151" y="1934370"/>
              <a:ext cx="185738" cy="61913"/>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809" name="Google Shape;809;g610d08ff81_7_56"/>
            <p:cNvSpPr/>
            <p:nvPr/>
          </p:nvSpPr>
          <p:spPr>
            <a:xfrm>
              <a:off x="192088" y="1132682"/>
              <a:ext cx="168275" cy="168275"/>
            </a:xfrm>
            <a:custGeom>
              <a:rect b="b" l="l" r="r" t="t"/>
              <a:pathLst>
                <a:path extrusionOk="0" h="49" w="49">
                  <a:moveTo>
                    <a:pt x="49" y="0"/>
                  </a:moveTo>
                  <a:cubicBezTo>
                    <a:pt x="0" y="49"/>
                    <a:pt x="0" y="49"/>
                    <a:pt x="0" y="49"/>
                  </a:cubicBezTo>
                  <a:cubicBezTo>
                    <a:pt x="44" y="49"/>
                    <a:pt x="44" y="49"/>
                    <a:pt x="44" y="49"/>
                  </a:cubicBezTo>
                  <a:cubicBezTo>
                    <a:pt x="46" y="49"/>
                    <a:pt x="49" y="47"/>
                    <a:pt x="49" y="44"/>
                  </a:cubicBezTo>
                  <a:lnTo>
                    <a:pt x="49"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4" name="Shape 814"/>
        <p:cNvGrpSpPr/>
        <p:nvPr/>
      </p:nvGrpSpPr>
      <p:grpSpPr>
        <a:xfrm>
          <a:off x="0" y="0"/>
          <a:ext cx="0" cy="0"/>
          <a:chOff x="0" y="0"/>
          <a:chExt cx="0" cy="0"/>
        </a:xfrm>
      </p:grpSpPr>
      <p:sp>
        <p:nvSpPr>
          <p:cNvPr id="815" name="Google Shape;815;g610d08ff81_7_74"/>
          <p:cNvSpPr txBox="1"/>
          <p:nvPr>
            <p:ph type="title"/>
          </p:nvPr>
        </p:nvSpPr>
        <p:spPr>
          <a:xfrm>
            <a:off x="0" y="0"/>
            <a:ext cx="91440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alibri"/>
              <a:buNone/>
            </a:pPr>
            <a:r>
              <a:rPr lang="en-US"/>
              <a:t>Exercise 1: Creating and Validating a Receipt</a:t>
            </a:r>
            <a:endParaRPr/>
          </a:p>
        </p:txBody>
      </p:sp>
      <p:sp>
        <p:nvSpPr>
          <p:cNvPr id="816" name="Google Shape;816;g610d08ff81_7_74"/>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817" name="Google Shape;817;g610d08ff81_7_74"/>
          <p:cNvSpPr/>
          <p:nvPr/>
        </p:nvSpPr>
        <p:spPr>
          <a:xfrm>
            <a:off x="1341573" y="3523874"/>
            <a:ext cx="6460853" cy="2290711"/>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Now it is your turn to practice this task.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Reference the steps of the activity guide and data sheet to create and validate a receipt.</a:t>
            </a:r>
            <a:endParaRPr b="0" i="0" sz="1800" u="none" cap="none" strike="noStrike">
              <a:solidFill>
                <a:srgbClr val="000000"/>
              </a:solidFill>
              <a:latin typeface="Calibri"/>
              <a:ea typeface="Calibri"/>
              <a:cs typeface="Calibri"/>
              <a:sym typeface="Calibri"/>
            </a:endParaRPr>
          </a:p>
        </p:txBody>
      </p:sp>
      <p:pic>
        <p:nvPicPr>
          <p:cNvPr id="818" name="Google Shape;818;g610d08ff81_7_74"/>
          <p:cNvPicPr preferRelativeResize="0"/>
          <p:nvPr/>
        </p:nvPicPr>
        <p:blipFill rotWithShape="1">
          <a:blip r:embed="rId3">
            <a:alphaModFix/>
          </a:blip>
          <a:srcRect b="0" l="0" r="0" t="0"/>
          <a:stretch/>
        </p:blipFill>
        <p:spPr>
          <a:xfrm>
            <a:off x="2743200" y="1676400"/>
            <a:ext cx="3635255" cy="100927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3" name="Shape 823"/>
        <p:cNvGrpSpPr/>
        <p:nvPr/>
      </p:nvGrpSpPr>
      <p:grpSpPr>
        <a:xfrm>
          <a:off x="0" y="0"/>
          <a:ext cx="0" cy="0"/>
          <a:chOff x="0" y="0"/>
          <a:chExt cx="0" cy="0"/>
        </a:xfrm>
      </p:grpSpPr>
      <p:sp>
        <p:nvSpPr>
          <p:cNvPr id="824" name="Google Shape;824;g610d08ff81_7_82"/>
          <p:cNvSpPr txBox="1"/>
          <p:nvPr>
            <p:ph type="title"/>
          </p:nvPr>
        </p:nvSpPr>
        <p:spPr>
          <a:xfrm>
            <a:off x="0" y="0"/>
            <a:ext cx="91440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alibri"/>
              <a:buNone/>
            </a:pPr>
            <a:r>
              <a:rPr lang="en-US"/>
              <a:t>Advanced Shipping Notices</a:t>
            </a:r>
            <a:endParaRPr/>
          </a:p>
        </p:txBody>
      </p:sp>
      <p:sp>
        <p:nvSpPr>
          <p:cNvPr id="825" name="Google Shape;825;g610d08ff81_7_82"/>
          <p:cNvSpPr txBox="1"/>
          <p:nvPr>
            <p:ph idx="12" type="sldNum"/>
          </p:nvPr>
        </p:nvSpPr>
        <p:spPr>
          <a:xfrm>
            <a:off x="6553201" y="6294437"/>
            <a:ext cx="2362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826" name="Google Shape;826;g610d08ff81_7_82"/>
          <p:cNvSpPr/>
          <p:nvPr/>
        </p:nvSpPr>
        <p:spPr>
          <a:xfrm>
            <a:off x="3048000" y="1981200"/>
            <a:ext cx="5715000" cy="3962400"/>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Suppliers have the ability to create an advanced shipping notice. In this case, the supplier is informing you of what you will be receiving. An advanced shipping notice will act as a notification, and once it is submitted within the APP, the associated State contact will be able to review it and confirm the notice if desired.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Once an advanced shipping notice has been confirmed, a an approved receipt will be created in APP. </a:t>
            </a:r>
            <a:endParaRPr b="0" i="0" sz="1400" u="none" cap="none" strike="noStrike">
              <a:solidFill>
                <a:srgbClr val="000000"/>
              </a:solidFill>
              <a:latin typeface="Arial"/>
              <a:ea typeface="Arial"/>
              <a:cs typeface="Arial"/>
              <a:sym typeface="Arial"/>
            </a:endParaRPr>
          </a:p>
        </p:txBody>
      </p:sp>
      <p:sp>
        <p:nvSpPr>
          <p:cNvPr id="827" name="Google Shape;827;g610d08ff81_7_82"/>
          <p:cNvSpPr/>
          <p:nvPr/>
        </p:nvSpPr>
        <p:spPr>
          <a:xfrm>
            <a:off x="304800" y="2508233"/>
            <a:ext cx="2470524" cy="2472401"/>
          </a:xfrm>
          <a:custGeom>
            <a:rect b="b" l="l" r="r" t="t"/>
            <a:pathLst>
              <a:path extrusionOk="0" h="742" w="742">
                <a:moveTo>
                  <a:pt x="370" y="0"/>
                </a:moveTo>
                <a:lnTo>
                  <a:pt x="310" y="5"/>
                </a:lnTo>
                <a:lnTo>
                  <a:pt x="226" y="29"/>
                </a:lnTo>
                <a:lnTo>
                  <a:pt x="152" y="71"/>
                </a:lnTo>
                <a:lnTo>
                  <a:pt x="89" y="129"/>
                </a:lnTo>
                <a:lnTo>
                  <a:pt x="41" y="200"/>
                </a:lnTo>
                <a:lnTo>
                  <a:pt x="11" y="281"/>
                </a:lnTo>
                <a:lnTo>
                  <a:pt x="0" y="370"/>
                </a:lnTo>
                <a:lnTo>
                  <a:pt x="1" y="401"/>
                </a:lnTo>
                <a:lnTo>
                  <a:pt x="19" y="488"/>
                </a:lnTo>
                <a:lnTo>
                  <a:pt x="55" y="566"/>
                </a:lnTo>
                <a:lnTo>
                  <a:pt x="108" y="633"/>
                </a:lnTo>
                <a:lnTo>
                  <a:pt x="175" y="686"/>
                </a:lnTo>
                <a:lnTo>
                  <a:pt x="253" y="722"/>
                </a:lnTo>
                <a:lnTo>
                  <a:pt x="340" y="740"/>
                </a:lnTo>
                <a:lnTo>
                  <a:pt x="370" y="741"/>
                </a:lnTo>
                <a:lnTo>
                  <a:pt x="401" y="740"/>
                </a:lnTo>
                <a:lnTo>
                  <a:pt x="488" y="722"/>
                </a:lnTo>
                <a:lnTo>
                  <a:pt x="566" y="686"/>
                </a:lnTo>
                <a:lnTo>
                  <a:pt x="633" y="633"/>
                </a:lnTo>
                <a:lnTo>
                  <a:pt x="686" y="566"/>
                </a:lnTo>
                <a:lnTo>
                  <a:pt x="722" y="488"/>
                </a:lnTo>
                <a:lnTo>
                  <a:pt x="740" y="401"/>
                </a:lnTo>
                <a:lnTo>
                  <a:pt x="741" y="370"/>
                </a:lnTo>
                <a:lnTo>
                  <a:pt x="740" y="340"/>
                </a:lnTo>
                <a:lnTo>
                  <a:pt x="722" y="253"/>
                </a:lnTo>
                <a:lnTo>
                  <a:pt x="686" y="175"/>
                </a:lnTo>
                <a:lnTo>
                  <a:pt x="633" y="108"/>
                </a:lnTo>
                <a:lnTo>
                  <a:pt x="566" y="55"/>
                </a:lnTo>
                <a:lnTo>
                  <a:pt x="488" y="19"/>
                </a:lnTo>
                <a:lnTo>
                  <a:pt x="401" y="1"/>
                </a:lnTo>
                <a:lnTo>
                  <a:pt x="37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ibre Franklin"/>
              <a:ea typeface="Libre Franklin"/>
              <a:cs typeface="Libre Franklin"/>
              <a:sym typeface="Libre Franklin"/>
            </a:endParaRPr>
          </a:p>
        </p:txBody>
      </p:sp>
      <p:grpSp>
        <p:nvGrpSpPr>
          <p:cNvPr id="828" name="Google Shape;828;g610d08ff81_7_82"/>
          <p:cNvGrpSpPr/>
          <p:nvPr/>
        </p:nvGrpSpPr>
        <p:grpSpPr>
          <a:xfrm>
            <a:off x="914400" y="3048000"/>
            <a:ext cx="1366509" cy="1282793"/>
            <a:chOff x="7818721" y="2834682"/>
            <a:chExt cx="936342" cy="868895"/>
          </a:xfrm>
        </p:grpSpPr>
        <p:sp>
          <p:nvSpPr>
            <p:cNvPr id="829" name="Google Shape;829;g610d08ff81_7_82"/>
            <p:cNvSpPr/>
            <p:nvPr/>
          </p:nvSpPr>
          <p:spPr>
            <a:xfrm>
              <a:off x="7838558" y="2935194"/>
              <a:ext cx="916505" cy="768383"/>
            </a:xfrm>
            <a:custGeom>
              <a:rect b="b" l="l" r="r" t="t"/>
              <a:pathLst>
                <a:path extrusionOk="0" h="266" w="318">
                  <a:moveTo>
                    <a:pt x="234" y="260"/>
                  </a:moveTo>
                  <a:cubicBezTo>
                    <a:pt x="233" y="263"/>
                    <a:pt x="228" y="266"/>
                    <a:pt x="223" y="266"/>
                  </a:cubicBezTo>
                  <a:cubicBezTo>
                    <a:pt x="7" y="265"/>
                    <a:pt x="7" y="265"/>
                    <a:pt x="7" y="265"/>
                  </a:cubicBezTo>
                  <a:cubicBezTo>
                    <a:pt x="3" y="265"/>
                    <a:pt x="0" y="262"/>
                    <a:pt x="1" y="258"/>
                  </a:cubicBezTo>
                  <a:cubicBezTo>
                    <a:pt x="84" y="7"/>
                    <a:pt x="84" y="7"/>
                    <a:pt x="84" y="7"/>
                  </a:cubicBezTo>
                  <a:cubicBezTo>
                    <a:pt x="85" y="3"/>
                    <a:pt x="90" y="0"/>
                    <a:pt x="95" y="1"/>
                  </a:cubicBezTo>
                  <a:cubicBezTo>
                    <a:pt x="311" y="2"/>
                    <a:pt x="311" y="2"/>
                    <a:pt x="311" y="2"/>
                  </a:cubicBezTo>
                  <a:cubicBezTo>
                    <a:pt x="315" y="2"/>
                    <a:pt x="318" y="5"/>
                    <a:pt x="317" y="8"/>
                  </a:cubicBezTo>
                  <a:lnTo>
                    <a:pt x="234" y="260"/>
                  </a:lnTo>
                  <a:close/>
                </a:path>
              </a:pathLst>
            </a:custGeom>
            <a:noFill/>
            <a:ln cap="flat" cmpd="sng" w="269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cxnSp>
          <p:nvCxnSpPr>
            <p:cNvPr id="830" name="Google Shape;830;g610d08ff81_7_82"/>
            <p:cNvCxnSpPr/>
            <p:nvPr/>
          </p:nvCxnSpPr>
          <p:spPr>
            <a:xfrm>
              <a:off x="8132157" y="3030415"/>
              <a:ext cx="502557" cy="3968"/>
            </a:xfrm>
            <a:prstGeom prst="straightConnector1">
              <a:avLst/>
            </a:prstGeom>
            <a:noFill/>
            <a:ln cap="flat" cmpd="sng" w="11100">
              <a:solidFill>
                <a:schemeClr val="lt1"/>
              </a:solidFill>
              <a:prstDash val="solid"/>
              <a:miter lim="800000"/>
              <a:headEnd len="sm" w="sm" type="none"/>
              <a:tailEnd len="sm" w="sm" type="none"/>
            </a:ln>
          </p:spPr>
        </p:cxnSp>
        <p:cxnSp>
          <p:nvCxnSpPr>
            <p:cNvPr id="831" name="Google Shape;831;g610d08ff81_7_82"/>
            <p:cNvCxnSpPr/>
            <p:nvPr/>
          </p:nvCxnSpPr>
          <p:spPr>
            <a:xfrm>
              <a:off x="8109675" y="3093896"/>
              <a:ext cx="501235" cy="3968"/>
            </a:xfrm>
            <a:prstGeom prst="straightConnector1">
              <a:avLst/>
            </a:prstGeom>
            <a:noFill/>
            <a:ln cap="flat" cmpd="sng" w="11100">
              <a:solidFill>
                <a:schemeClr val="lt1"/>
              </a:solidFill>
              <a:prstDash val="solid"/>
              <a:miter lim="800000"/>
              <a:headEnd len="sm" w="sm" type="none"/>
              <a:tailEnd len="sm" w="sm" type="none"/>
            </a:ln>
          </p:spPr>
        </p:cxnSp>
        <p:cxnSp>
          <p:nvCxnSpPr>
            <p:cNvPr id="832" name="Google Shape;832;g610d08ff81_7_82"/>
            <p:cNvCxnSpPr/>
            <p:nvPr/>
          </p:nvCxnSpPr>
          <p:spPr>
            <a:xfrm>
              <a:off x="8066031" y="3178537"/>
              <a:ext cx="502557" cy="2645"/>
            </a:xfrm>
            <a:prstGeom prst="straightConnector1">
              <a:avLst/>
            </a:prstGeom>
            <a:noFill/>
            <a:ln cap="flat" cmpd="sng" w="11100">
              <a:solidFill>
                <a:schemeClr val="lt1"/>
              </a:solidFill>
              <a:prstDash val="solid"/>
              <a:miter lim="800000"/>
              <a:headEnd len="sm" w="sm" type="none"/>
              <a:tailEnd len="sm" w="sm" type="none"/>
            </a:ln>
          </p:spPr>
        </p:cxnSp>
        <p:cxnSp>
          <p:nvCxnSpPr>
            <p:cNvPr id="833" name="Google Shape;833;g610d08ff81_7_82"/>
            <p:cNvCxnSpPr/>
            <p:nvPr/>
          </p:nvCxnSpPr>
          <p:spPr>
            <a:xfrm>
              <a:off x="8066031" y="3218212"/>
              <a:ext cx="502557" cy="2645"/>
            </a:xfrm>
            <a:prstGeom prst="straightConnector1">
              <a:avLst/>
            </a:prstGeom>
            <a:noFill/>
            <a:ln cap="flat" cmpd="sng" w="11100">
              <a:solidFill>
                <a:schemeClr val="lt1"/>
              </a:solidFill>
              <a:prstDash val="solid"/>
              <a:miter lim="800000"/>
              <a:headEnd len="sm" w="sm" type="none"/>
              <a:tailEnd len="sm" w="sm" type="none"/>
            </a:ln>
          </p:spPr>
        </p:cxnSp>
        <p:cxnSp>
          <p:nvCxnSpPr>
            <p:cNvPr id="834" name="Google Shape;834;g610d08ff81_7_82"/>
            <p:cNvCxnSpPr/>
            <p:nvPr/>
          </p:nvCxnSpPr>
          <p:spPr>
            <a:xfrm>
              <a:off x="8046194" y="3281693"/>
              <a:ext cx="501235" cy="2645"/>
            </a:xfrm>
            <a:prstGeom prst="straightConnector1">
              <a:avLst/>
            </a:prstGeom>
            <a:noFill/>
            <a:ln cap="flat" cmpd="sng" w="11100">
              <a:solidFill>
                <a:schemeClr val="lt1"/>
              </a:solidFill>
              <a:prstDash val="solid"/>
              <a:miter lim="800000"/>
              <a:headEnd len="sm" w="sm" type="none"/>
              <a:tailEnd len="sm" w="sm" type="none"/>
            </a:ln>
          </p:spPr>
        </p:cxnSp>
        <p:cxnSp>
          <p:nvCxnSpPr>
            <p:cNvPr id="835" name="Google Shape;835;g610d08ff81_7_82"/>
            <p:cNvCxnSpPr/>
            <p:nvPr/>
          </p:nvCxnSpPr>
          <p:spPr>
            <a:xfrm>
              <a:off x="8022389" y="3345174"/>
              <a:ext cx="505202" cy="2645"/>
            </a:xfrm>
            <a:prstGeom prst="straightConnector1">
              <a:avLst/>
            </a:prstGeom>
            <a:noFill/>
            <a:ln cap="flat" cmpd="sng" w="11100">
              <a:solidFill>
                <a:schemeClr val="lt1"/>
              </a:solidFill>
              <a:prstDash val="solid"/>
              <a:miter lim="800000"/>
              <a:headEnd len="sm" w="sm" type="none"/>
              <a:tailEnd len="sm" w="sm" type="none"/>
            </a:ln>
          </p:spPr>
        </p:cxnSp>
        <p:cxnSp>
          <p:nvCxnSpPr>
            <p:cNvPr id="836" name="Google Shape;836;g610d08ff81_7_82"/>
            <p:cNvCxnSpPr/>
            <p:nvPr/>
          </p:nvCxnSpPr>
          <p:spPr>
            <a:xfrm>
              <a:off x="8002551" y="3408655"/>
              <a:ext cx="502557" cy="2645"/>
            </a:xfrm>
            <a:prstGeom prst="straightConnector1">
              <a:avLst/>
            </a:prstGeom>
            <a:noFill/>
            <a:ln cap="flat" cmpd="sng" w="11100">
              <a:solidFill>
                <a:schemeClr val="lt1"/>
              </a:solidFill>
              <a:prstDash val="solid"/>
              <a:miter lim="800000"/>
              <a:headEnd len="sm" w="sm" type="none"/>
              <a:tailEnd len="sm" w="sm" type="none"/>
            </a:ln>
          </p:spPr>
        </p:cxnSp>
        <p:cxnSp>
          <p:nvCxnSpPr>
            <p:cNvPr id="837" name="Google Shape;837;g610d08ff81_7_82"/>
            <p:cNvCxnSpPr/>
            <p:nvPr/>
          </p:nvCxnSpPr>
          <p:spPr>
            <a:xfrm>
              <a:off x="7980068" y="3472136"/>
              <a:ext cx="503880" cy="2645"/>
            </a:xfrm>
            <a:prstGeom prst="straightConnector1">
              <a:avLst/>
            </a:prstGeom>
            <a:noFill/>
            <a:ln cap="flat" cmpd="sng" w="11100">
              <a:solidFill>
                <a:schemeClr val="lt1"/>
              </a:solidFill>
              <a:prstDash val="solid"/>
              <a:miter lim="800000"/>
              <a:headEnd len="sm" w="sm" type="none"/>
              <a:tailEnd len="sm" w="sm" type="none"/>
            </a:ln>
          </p:spPr>
        </p:cxnSp>
        <p:cxnSp>
          <p:nvCxnSpPr>
            <p:cNvPr id="838" name="Google Shape;838;g610d08ff81_7_82"/>
            <p:cNvCxnSpPr/>
            <p:nvPr/>
          </p:nvCxnSpPr>
          <p:spPr>
            <a:xfrm>
              <a:off x="7958908" y="3535617"/>
              <a:ext cx="502557" cy="2645"/>
            </a:xfrm>
            <a:prstGeom prst="straightConnector1">
              <a:avLst/>
            </a:prstGeom>
            <a:noFill/>
            <a:ln cap="flat" cmpd="sng" w="11100">
              <a:solidFill>
                <a:schemeClr val="lt1"/>
              </a:solidFill>
              <a:prstDash val="solid"/>
              <a:miter lim="800000"/>
              <a:headEnd len="sm" w="sm" type="none"/>
              <a:tailEnd len="sm" w="sm" type="none"/>
            </a:ln>
          </p:spPr>
        </p:cxnSp>
        <p:cxnSp>
          <p:nvCxnSpPr>
            <p:cNvPr id="839" name="Google Shape;839;g610d08ff81_7_82"/>
            <p:cNvCxnSpPr/>
            <p:nvPr/>
          </p:nvCxnSpPr>
          <p:spPr>
            <a:xfrm>
              <a:off x="7939070" y="3599098"/>
              <a:ext cx="502557" cy="2645"/>
            </a:xfrm>
            <a:prstGeom prst="straightConnector1">
              <a:avLst/>
            </a:prstGeom>
            <a:noFill/>
            <a:ln cap="flat" cmpd="sng" w="11100">
              <a:solidFill>
                <a:schemeClr val="lt1"/>
              </a:solidFill>
              <a:prstDash val="solid"/>
              <a:miter lim="800000"/>
              <a:headEnd len="sm" w="sm" type="none"/>
              <a:tailEnd len="sm" w="sm" type="none"/>
            </a:ln>
          </p:spPr>
        </p:cxnSp>
        <p:sp>
          <p:nvSpPr>
            <p:cNvPr id="840" name="Google Shape;840;g610d08ff81_7_82"/>
            <p:cNvSpPr/>
            <p:nvPr/>
          </p:nvSpPr>
          <p:spPr>
            <a:xfrm>
              <a:off x="7818721" y="2834682"/>
              <a:ext cx="327984" cy="468171"/>
            </a:xfrm>
            <a:custGeom>
              <a:rect b="b" l="l" r="r" t="t"/>
              <a:pathLst>
                <a:path extrusionOk="0" h="162" w="114">
                  <a:moveTo>
                    <a:pt x="34" y="48"/>
                  </a:moveTo>
                  <a:cubicBezTo>
                    <a:pt x="28" y="63"/>
                    <a:pt x="28" y="63"/>
                    <a:pt x="28" y="63"/>
                  </a:cubicBezTo>
                  <a:cubicBezTo>
                    <a:pt x="1" y="146"/>
                    <a:pt x="1" y="146"/>
                    <a:pt x="1" y="146"/>
                  </a:cubicBezTo>
                  <a:cubicBezTo>
                    <a:pt x="0" y="147"/>
                    <a:pt x="0" y="148"/>
                    <a:pt x="0" y="149"/>
                  </a:cubicBezTo>
                  <a:cubicBezTo>
                    <a:pt x="10" y="146"/>
                    <a:pt x="16" y="145"/>
                    <a:pt x="27" y="147"/>
                  </a:cubicBezTo>
                  <a:cubicBezTo>
                    <a:pt x="37" y="150"/>
                    <a:pt x="42" y="154"/>
                    <a:pt x="49" y="162"/>
                  </a:cubicBezTo>
                  <a:cubicBezTo>
                    <a:pt x="50" y="161"/>
                    <a:pt x="50" y="159"/>
                    <a:pt x="51" y="158"/>
                  </a:cubicBezTo>
                  <a:cubicBezTo>
                    <a:pt x="69" y="117"/>
                    <a:pt x="69" y="117"/>
                    <a:pt x="69" y="117"/>
                  </a:cubicBezTo>
                  <a:cubicBezTo>
                    <a:pt x="74" y="118"/>
                    <a:pt x="74" y="118"/>
                    <a:pt x="74" y="118"/>
                  </a:cubicBezTo>
                  <a:cubicBezTo>
                    <a:pt x="74" y="118"/>
                    <a:pt x="74" y="118"/>
                    <a:pt x="74" y="118"/>
                  </a:cubicBezTo>
                  <a:cubicBezTo>
                    <a:pt x="78" y="119"/>
                    <a:pt x="82" y="117"/>
                    <a:pt x="84" y="113"/>
                  </a:cubicBezTo>
                  <a:cubicBezTo>
                    <a:pt x="113" y="41"/>
                    <a:pt x="113" y="41"/>
                    <a:pt x="113" y="41"/>
                  </a:cubicBezTo>
                  <a:cubicBezTo>
                    <a:pt x="113" y="41"/>
                    <a:pt x="113" y="41"/>
                    <a:pt x="113" y="41"/>
                  </a:cubicBezTo>
                  <a:cubicBezTo>
                    <a:pt x="114" y="37"/>
                    <a:pt x="112" y="34"/>
                    <a:pt x="108" y="33"/>
                  </a:cubicBezTo>
                  <a:cubicBezTo>
                    <a:pt x="101" y="31"/>
                    <a:pt x="101" y="31"/>
                    <a:pt x="101" y="31"/>
                  </a:cubicBezTo>
                  <a:cubicBezTo>
                    <a:pt x="101" y="31"/>
                    <a:pt x="101" y="31"/>
                    <a:pt x="101" y="31"/>
                  </a:cubicBezTo>
                  <a:cubicBezTo>
                    <a:pt x="101" y="31"/>
                    <a:pt x="101" y="31"/>
                    <a:pt x="101" y="31"/>
                  </a:cubicBezTo>
                  <a:cubicBezTo>
                    <a:pt x="103" y="20"/>
                    <a:pt x="103" y="11"/>
                    <a:pt x="101" y="11"/>
                  </a:cubicBezTo>
                  <a:cubicBezTo>
                    <a:pt x="65" y="2"/>
                    <a:pt x="65" y="2"/>
                    <a:pt x="65" y="2"/>
                  </a:cubicBezTo>
                  <a:cubicBezTo>
                    <a:pt x="59" y="0"/>
                    <a:pt x="36" y="42"/>
                    <a:pt x="34" y="48"/>
                  </a:cubicBezTo>
                  <a:close/>
                  <a:moveTo>
                    <a:pt x="103" y="33"/>
                  </a:moveTo>
                  <a:cubicBezTo>
                    <a:pt x="103" y="33"/>
                    <a:pt x="103" y="33"/>
                    <a:pt x="103" y="33"/>
                  </a:cubicBezTo>
                  <a:cubicBezTo>
                    <a:pt x="103" y="33"/>
                    <a:pt x="103" y="33"/>
                    <a:pt x="103" y="33"/>
                  </a:cubicBezTo>
                  <a:close/>
                  <a:moveTo>
                    <a:pt x="103" y="34"/>
                  </a:moveTo>
                  <a:cubicBezTo>
                    <a:pt x="103" y="33"/>
                    <a:pt x="103" y="33"/>
                    <a:pt x="103" y="33"/>
                  </a:cubicBezTo>
                  <a:lnTo>
                    <a:pt x="103" y="34"/>
                  </a:lnTo>
                  <a:close/>
                  <a:moveTo>
                    <a:pt x="72" y="111"/>
                  </a:moveTo>
                  <a:cubicBezTo>
                    <a:pt x="87" y="78"/>
                    <a:pt x="87" y="78"/>
                    <a:pt x="87" y="78"/>
                  </a:cubicBezTo>
                  <a:cubicBezTo>
                    <a:pt x="93" y="62"/>
                    <a:pt x="93" y="62"/>
                    <a:pt x="93" y="62"/>
                  </a:cubicBezTo>
                  <a:cubicBezTo>
                    <a:pt x="94" y="59"/>
                    <a:pt x="97" y="48"/>
                    <a:pt x="99" y="37"/>
                  </a:cubicBezTo>
                  <a:cubicBezTo>
                    <a:pt x="106" y="38"/>
                    <a:pt x="106" y="38"/>
                    <a:pt x="106" y="38"/>
                  </a:cubicBezTo>
                  <a:cubicBezTo>
                    <a:pt x="107" y="40"/>
                    <a:pt x="107" y="40"/>
                    <a:pt x="107" y="40"/>
                  </a:cubicBezTo>
                  <a:cubicBezTo>
                    <a:pt x="107" y="40"/>
                    <a:pt x="107" y="40"/>
                    <a:pt x="107" y="40"/>
                  </a:cubicBezTo>
                  <a:cubicBezTo>
                    <a:pt x="78" y="112"/>
                    <a:pt x="78" y="112"/>
                    <a:pt x="78" y="112"/>
                  </a:cubicBezTo>
                  <a:cubicBezTo>
                    <a:pt x="76" y="113"/>
                    <a:pt x="76" y="113"/>
                    <a:pt x="76" y="113"/>
                  </a:cubicBezTo>
                  <a:cubicBezTo>
                    <a:pt x="76" y="113"/>
                    <a:pt x="76" y="113"/>
                    <a:pt x="76" y="113"/>
                  </a:cubicBezTo>
                  <a:lnTo>
                    <a:pt x="72" y="111"/>
                  </a:lnTo>
                  <a:close/>
                  <a:moveTo>
                    <a:pt x="32" y="75"/>
                  </a:moveTo>
                  <a:cubicBezTo>
                    <a:pt x="35" y="76"/>
                    <a:pt x="35" y="76"/>
                    <a:pt x="35" y="76"/>
                  </a:cubicBezTo>
                  <a:cubicBezTo>
                    <a:pt x="36" y="76"/>
                    <a:pt x="36" y="78"/>
                    <a:pt x="36" y="80"/>
                  </a:cubicBezTo>
                  <a:cubicBezTo>
                    <a:pt x="18" y="133"/>
                    <a:pt x="18" y="133"/>
                    <a:pt x="18" y="133"/>
                  </a:cubicBezTo>
                  <a:cubicBezTo>
                    <a:pt x="18" y="135"/>
                    <a:pt x="17" y="136"/>
                    <a:pt x="16" y="136"/>
                  </a:cubicBezTo>
                  <a:cubicBezTo>
                    <a:pt x="12" y="136"/>
                    <a:pt x="12" y="136"/>
                    <a:pt x="12" y="136"/>
                  </a:cubicBezTo>
                  <a:cubicBezTo>
                    <a:pt x="11" y="135"/>
                    <a:pt x="11" y="134"/>
                    <a:pt x="12" y="131"/>
                  </a:cubicBezTo>
                  <a:cubicBezTo>
                    <a:pt x="29" y="78"/>
                    <a:pt x="29" y="78"/>
                    <a:pt x="29" y="78"/>
                  </a:cubicBezTo>
                  <a:cubicBezTo>
                    <a:pt x="30" y="76"/>
                    <a:pt x="31" y="75"/>
                    <a:pt x="32" y="75"/>
                  </a:cubicBezTo>
                  <a:close/>
                </a:path>
              </a:pathLst>
            </a:custGeom>
            <a:solidFill>
              <a:srgbClr val="97989A"/>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841" name="Google Shape;841;g610d08ff81_7_82"/>
            <p:cNvSpPr/>
            <p:nvPr/>
          </p:nvSpPr>
          <p:spPr>
            <a:xfrm>
              <a:off x="7821366" y="3264501"/>
              <a:ext cx="120350" cy="115059"/>
            </a:xfrm>
            <a:custGeom>
              <a:rect b="b" l="l" r="r" t="t"/>
              <a:pathLst>
                <a:path extrusionOk="0" h="40" w="42">
                  <a:moveTo>
                    <a:pt x="0" y="4"/>
                  </a:moveTo>
                  <a:cubicBezTo>
                    <a:pt x="0" y="6"/>
                    <a:pt x="0" y="6"/>
                    <a:pt x="0" y="6"/>
                  </a:cubicBezTo>
                  <a:cubicBezTo>
                    <a:pt x="1" y="8"/>
                    <a:pt x="1" y="8"/>
                    <a:pt x="1" y="8"/>
                  </a:cubicBezTo>
                  <a:cubicBezTo>
                    <a:pt x="4" y="32"/>
                    <a:pt x="4" y="32"/>
                    <a:pt x="4" y="32"/>
                  </a:cubicBezTo>
                  <a:cubicBezTo>
                    <a:pt x="6" y="39"/>
                    <a:pt x="13" y="40"/>
                    <a:pt x="20" y="34"/>
                  </a:cubicBezTo>
                  <a:cubicBezTo>
                    <a:pt x="40" y="16"/>
                    <a:pt x="40" y="16"/>
                    <a:pt x="40" y="16"/>
                  </a:cubicBezTo>
                  <a:cubicBezTo>
                    <a:pt x="41" y="15"/>
                    <a:pt x="41" y="15"/>
                    <a:pt x="41" y="15"/>
                  </a:cubicBezTo>
                  <a:cubicBezTo>
                    <a:pt x="42" y="14"/>
                    <a:pt x="42" y="14"/>
                    <a:pt x="42" y="14"/>
                  </a:cubicBezTo>
                  <a:cubicBezTo>
                    <a:pt x="36" y="8"/>
                    <a:pt x="32" y="4"/>
                    <a:pt x="23" y="2"/>
                  </a:cubicBezTo>
                  <a:cubicBezTo>
                    <a:pt x="14" y="0"/>
                    <a:pt x="9" y="1"/>
                    <a:pt x="0" y="4"/>
                  </a:cubicBezTo>
                  <a:close/>
                  <a:moveTo>
                    <a:pt x="8" y="9"/>
                  </a:moveTo>
                  <a:cubicBezTo>
                    <a:pt x="9" y="8"/>
                    <a:pt x="9" y="8"/>
                    <a:pt x="9" y="8"/>
                  </a:cubicBezTo>
                  <a:cubicBezTo>
                    <a:pt x="9" y="10"/>
                    <a:pt x="9" y="10"/>
                    <a:pt x="9" y="10"/>
                  </a:cubicBezTo>
                  <a:cubicBezTo>
                    <a:pt x="10" y="27"/>
                    <a:pt x="10" y="27"/>
                    <a:pt x="10" y="27"/>
                  </a:cubicBezTo>
                  <a:cubicBezTo>
                    <a:pt x="10" y="28"/>
                    <a:pt x="10" y="28"/>
                    <a:pt x="10" y="28"/>
                  </a:cubicBezTo>
                  <a:cubicBezTo>
                    <a:pt x="8" y="28"/>
                    <a:pt x="8" y="28"/>
                    <a:pt x="8" y="28"/>
                  </a:cubicBezTo>
                  <a:cubicBezTo>
                    <a:pt x="8" y="27"/>
                    <a:pt x="8" y="27"/>
                    <a:pt x="8" y="27"/>
                  </a:cubicBezTo>
                  <a:cubicBezTo>
                    <a:pt x="7" y="10"/>
                    <a:pt x="7" y="10"/>
                    <a:pt x="7" y="10"/>
                  </a:cubicBezTo>
                  <a:lnTo>
                    <a:pt x="8" y="9"/>
                  </a:lnTo>
                  <a:close/>
                </a:path>
              </a:pathLst>
            </a:custGeom>
            <a:solidFill>
              <a:srgbClr val="002060"/>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pic>
        <p:nvPicPr>
          <p:cNvPr id="213" name="Google Shape;213;p9"/>
          <p:cNvPicPr preferRelativeResize="0"/>
          <p:nvPr/>
        </p:nvPicPr>
        <p:blipFill rotWithShape="1">
          <a:blip r:embed="rId3">
            <a:alphaModFix/>
          </a:blip>
          <a:srcRect b="0" l="0" r="11355" t="0"/>
          <a:stretch/>
        </p:blipFill>
        <p:spPr>
          <a:xfrm>
            <a:off x="0" y="9525"/>
            <a:ext cx="9144000" cy="6877050"/>
          </a:xfrm>
          <a:prstGeom prst="rect">
            <a:avLst/>
          </a:prstGeom>
          <a:noFill/>
          <a:ln>
            <a:noFill/>
          </a:ln>
        </p:spPr>
      </p:pic>
      <p:sp>
        <p:nvSpPr>
          <p:cNvPr id="214" name="Google Shape;214;p9"/>
          <p:cNvSpPr/>
          <p:nvPr/>
        </p:nvSpPr>
        <p:spPr>
          <a:xfrm>
            <a:off x="647700" y="2628900"/>
            <a:ext cx="7848600" cy="1600200"/>
          </a:xfrm>
          <a:prstGeom prst="roundRect">
            <a:avLst>
              <a:gd fmla="val 6337" name="adj"/>
            </a:avLst>
          </a:prstGeom>
          <a:solidFill>
            <a:srgbClr val="FFFFFF"/>
          </a:solidFill>
          <a:ln cap="flat" cmpd="sng" w="57150">
            <a:solidFill>
              <a:srgbClr val="0028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69676D"/>
              </a:buClr>
              <a:buSzPts val="3200"/>
              <a:buFont typeface="Arial"/>
              <a:buNone/>
            </a:pPr>
            <a:r>
              <a:rPr b="1" i="0" lang="en-US" sz="3200" u="none" cap="none" strike="noStrike">
                <a:solidFill>
                  <a:srgbClr val="69676D"/>
                </a:solidFill>
                <a:latin typeface="Calibri"/>
                <a:ea typeface="Calibri"/>
                <a:cs typeface="Calibri"/>
                <a:sym typeface="Calibri"/>
              </a:rPr>
              <a:t>LESSON 1: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69676D"/>
              </a:buClr>
              <a:buSzPts val="3200"/>
              <a:buFont typeface="Arial"/>
              <a:buNone/>
            </a:pPr>
            <a:r>
              <a:rPr b="1" i="0" lang="en-US" sz="3200" u="none" cap="none" strike="noStrike">
                <a:solidFill>
                  <a:srgbClr val="69676D"/>
                </a:solidFill>
                <a:latin typeface="Calibri"/>
                <a:ea typeface="Calibri"/>
                <a:cs typeface="Calibri"/>
                <a:sym typeface="Calibri"/>
              </a:rPr>
              <a:t>CREATING AN ON-CONTRACT PURCHASE</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6" name="Shape 846"/>
        <p:cNvGrpSpPr/>
        <p:nvPr/>
      </p:nvGrpSpPr>
      <p:grpSpPr>
        <a:xfrm>
          <a:off x="0" y="0"/>
          <a:ext cx="0" cy="0"/>
          <a:chOff x="0" y="0"/>
          <a:chExt cx="0" cy="0"/>
        </a:xfrm>
      </p:grpSpPr>
      <p:pic>
        <p:nvPicPr>
          <p:cNvPr id="847" name="Google Shape;847;g610d08ff81_7_104"/>
          <p:cNvPicPr preferRelativeResize="0"/>
          <p:nvPr/>
        </p:nvPicPr>
        <p:blipFill rotWithShape="1">
          <a:blip r:embed="rId3">
            <a:alphaModFix/>
          </a:blip>
          <a:srcRect b="0" l="0" r="11040" t="0"/>
          <a:stretch/>
        </p:blipFill>
        <p:spPr>
          <a:xfrm>
            <a:off x="-9525" y="0"/>
            <a:ext cx="9153525" cy="6858000"/>
          </a:xfrm>
          <a:prstGeom prst="rect">
            <a:avLst/>
          </a:prstGeom>
          <a:noFill/>
          <a:ln>
            <a:noFill/>
          </a:ln>
        </p:spPr>
      </p:pic>
      <p:sp>
        <p:nvSpPr>
          <p:cNvPr id="848" name="Google Shape;848;g610d08ff81_7_104"/>
          <p:cNvSpPr/>
          <p:nvPr/>
        </p:nvSpPr>
        <p:spPr>
          <a:xfrm>
            <a:off x="647700" y="2628900"/>
            <a:ext cx="7848600" cy="1600200"/>
          </a:xfrm>
          <a:prstGeom prst="roundRect">
            <a:avLst>
              <a:gd fmla="val 6337" name="adj"/>
            </a:avLst>
          </a:prstGeom>
          <a:solidFill>
            <a:srgbClr val="FFFFFF"/>
          </a:solidFill>
          <a:ln cap="flat" cmpd="sng" w="57150">
            <a:solidFill>
              <a:srgbClr val="0028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69676D"/>
              </a:buClr>
              <a:buSzPts val="3200"/>
              <a:buFont typeface="Arial"/>
              <a:buNone/>
            </a:pPr>
            <a:r>
              <a:rPr b="1" i="0" lang="en-US" sz="3200" u="none" cap="none" strike="noStrike">
                <a:solidFill>
                  <a:srgbClr val="69676D"/>
                </a:solidFill>
                <a:latin typeface="Calibri"/>
                <a:ea typeface="Calibri"/>
                <a:cs typeface="Calibri"/>
                <a:sym typeface="Calibri"/>
              </a:rPr>
              <a:t>LESSON 2: DELETING A RECEIPT</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3" name="Shape 853"/>
        <p:cNvGrpSpPr/>
        <p:nvPr/>
      </p:nvGrpSpPr>
      <p:grpSpPr>
        <a:xfrm>
          <a:off x="0" y="0"/>
          <a:ext cx="0" cy="0"/>
          <a:chOff x="0" y="0"/>
          <a:chExt cx="0" cy="0"/>
        </a:xfrm>
      </p:grpSpPr>
      <p:sp>
        <p:nvSpPr>
          <p:cNvPr id="854" name="Google Shape;854;g610d08ff81_7_131"/>
          <p:cNvSpPr txBox="1"/>
          <p:nvPr>
            <p:ph type="title"/>
          </p:nvPr>
        </p:nvSpPr>
        <p:spPr>
          <a:xfrm>
            <a:off x="0" y="0"/>
            <a:ext cx="91440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alibri"/>
              <a:buNone/>
            </a:pPr>
            <a:r>
              <a:rPr lang="en-US"/>
              <a:t>Deleting a Receipt</a:t>
            </a:r>
            <a:endParaRPr/>
          </a:p>
        </p:txBody>
      </p:sp>
      <p:sp>
        <p:nvSpPr>
          <p:cNvPr id="855" name="Google Shape;855;g610d08ff81_7_131"/>
          <p:cNvSpPr txBox="1"/>
          <p:nvPr>
            <p:ph idx="12" type="sldNum"/>
          </p:nvPr>
        </p:nvSpPr>
        <p:spPr>
          <a:xfrm>
            <a:off x="6553201" y="6294437"/>
            <a:ext cx="2362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856" name="Google Shape;856;g610d08ff81_7_131"/>
          <p:cNvSpPr/>
          <p:nvPr/>
        </p:nvSpPr>
        <p:spPr>
          <a:xfrm>
            <a:off x="3040527" y="2484811"/>
            <a:ext cx="5715000" cy="2286825"/>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Receivers can delete a receipt if was created incorrectly. Receivers can delete receipts as long as an invoice has not been created from that receipt.</a:t>
            </a:r>
            <a:endParaRPr b="0" i="0" sz="1400" u="none" cap="none" strike="noStrike">
              <a:solidFill>
                <a:srgbClr val="000000"/>
              </a:solidFill>
              <a:latin typeface="Arial"/>
              <a:ea typeface="Arial"/>
              <a:cs typeface="Arial"/>
              <a:sym typeface="Arial"/>
            </a:endParaRPr>
          </a:p>
        </p:txBody>
      </p:sp>
      <p:sp>
        <p:nvSpPr>
          <p:cNvPr id="857" name="Google Shape;857;g610d08ff81_7_131"/>
          <p:cNvSpPr/>
          <p:nvPr/>
        </p:nvSpPr>
        <p:spPr>
          <a:xfrm>
            <a:off x="798300" y="2902727"/>
            <a:ext cx="1635924" cy="1683414"/>
          </a:xfrm>
          <a:custGeom>
            <a:rect b="b" l="l" r="r" t="t"/>
            <a:pathLst>
              <a:path extrusionOk="0" h="74" w="72">
                <a:moveTo>
                  <a:pt x="45" y="26"/>
                </a:moveTo>
                <a:cubicBezTo>
                  <a:pt x="20" y="33"/>
                  <a:pt x="20" y="33"/>
                  <a:pt x="20" y="33"/>
                </a:cubicBezTo>
                <a:cubicBezTo>
                  <a:pt x="20" y="33"/>
                  <a:pt x="20" y="33"/>
                  <a:pt x="20" y="33"/>
                </a:cubicBezTo>
                <a:cubicBezTo>
                  <a:pt x="19" y="33"/>
                  <a:pt x="19" y="33"/>
                  <a:pt x="19" y="32"/>
                </a:cubicBezTo>
                <a:cubicBezTo>
                  <a:pt x="19" y="32"/>
                  <a:pt x="19" y="31"/>
                  <a:pt x="19" y="31"/>
                </a:cubicBezTo>
                <a:cubicBezTo>
                  <a:pt x="45" y="24"/>
                  <a:pt x="45" y="24"/>
                  <a:pt x="45" y="24"/>
                </a:cubicBezTo>
                <a:cubicBezTo>
                  <a:pt x="45" y="24"/>
                  <a:pt x="46" y="24"/>
                  <a:pt x="46" y="25"/>
                </a:cubicBezTo>
                <a:cubicBezTo>
                  <a:pt x="46" y="25"/>
                  <a:pt x="46" y="26"/>
                  <a:pt x="45" y="26"/>
                </a:cubicBezTo>
                <a:close/>
                <a:moveTo>
                  <a:pt x="37" y="20"/>
                </a:moveTo>
                <a:cubicBezTo>
                  <a:pt x="37" y="20"/>
                  <a:pt x="36" y="20"/>
                  <a:pt x="35" y="20"/>
                </a:cubicBezTo>
                <a:cubicBezTo>
                  <a:pt x="17" y="24"/>
                  <a:pt x="17" y="24"/>
                  <a:pt x="17" y="24"/>
                </a:cubicBezTo>
                <a:cubicBezTo>
                  <a:pt x="17" y="25"/>
                  <a:pt x="16" y="25"/>
                  <a:pt x="16" y="26"/>
                </a:cubicBezTo>
                <a:cubicBezTo>
                  <a:pt x="17" y="26"/>
                  <a:pt x="17" y="26"/>
                  <a:pt x="17" y="26"/>
                </a:cubicBezTo>
                <a:cubicBezTo>
                  <a:pt x="18" y="26"/>
                  <a:pt x="18" y="26"/>
                  <a:pt x="18" y="26"/>
                </a:cubicBezTo>
                <a:cubicBezTo>
                  <a:pt x="36" y="22"/>
                  <a:pt x="36" y="22"/>
                  <a:pt x="36" y="22"/>
                </a:cubicBezTo>
                <a:cubicBezTo>
                  <a:pt x="36" y="21"/>
                  <a:pt x="37" y="21"/>
                  <a:pt x="37" y="20"/>
                </a:cubicBezTo>
                <a:close/>
                <a:moveTo>
                  <a:pt x="48" y="31"/>
                </a:moveTo>
                <a:cubicBezTo>
                  <a:pt x="48" y="31"/>
                  <a:pt x="47" y="30"/>
                  <a:pt x="47" y="31"/>
                </a:cubicBezTo>
                <a:cubicBezTo>
                  <a:pt x="22" y="37"/>
                  <a:pt x="22" y="37"/>
                  <a:pt x="22" y="37"/>
                </a:cubicBezTo>
                <a:cubicBezTo>
                  <a:pt x="21" y="37"/>
                  <a:pt x="21" y="38"/>
                  <a:pt x="21" y="38"/>
                </a:cubicBezTo>
                <a:cubicBezTo>
                  <a:pt x="21" y="39"/>
                  <a:pt x="21" y="39"/>
                  <a:pt x="22" y="39"/>
                </a:cubicBezTo>
                <a:cubicBezTo>
                  <a:pt x="22" y="39"/>
                  <a:pt x="22" y="39"/>
                  <a:pt x="22" y="39"/>
                </a:cubicBezTo>
                <a:cubicBezTo>
                  <a:pt x="47" y="33"/>
                  <a:pt x="47" y="33"/>
                  <a:pt x="47" y="33"/>
                </a:cubicBezTo>
                <a:cubicBezTo>
                  <a:pt x="48" y="32"/>
                  <a:pt x="48" y="32"/>
                  <a:pt x="48" y="31"/>
                </a:cubicBezTo>
                <a:close/>
                <a:moveTo>
                  <a:pt x="24" y="44"/>
                </a:moveTo>
                <a:cubicBezTo>
                  <a:pt x="23" y="44"/>
                  <a:pt x="23" y="44"/>
                  <a:pt x="23" y="45"/>
                </a:cubicBezTo>
                <a:cubicBezTo>
                  <a:pt x="23" y="45"/>
                  <a:pt x="24" y="46"/>
                  <a:pt x="24" y="46"/>
                </a:cubicBezTo>
                <a:cubicBezTo>
                  <a:pt x="24" y="46"/>
                  <a:pt x="24" y="46"/>
                  <a:pt x="24" y="46"/>
                </a:cubicBezTo>
                <a:cubicBezTo>
                  <a:pt x="44" y="40"/>
                  <a:pt x="44" y="40"/>
                  <a:pt x="44" y="40"/>
                </a:cubicBezTo>
                <a:cubicBezTo>
                  <a:pt x="44" y="40"/>
                  <a:pt x="44" y="40"/>
                  <a:pt x="44" y="40"/>
                </a:cubicBezTo>
                <a:cubicBezTo>
                  <a:pt x="45" y="38"/>
                  <a:pt x="45" y="38"/>
                  <a:pt x="45" y="38"/>
                </a:cubicBezTo>
                <a:lnTo>
                  <a:pt x="24" y="44"/>
                </a:lnTo>
                <a:close/>
                <a:moveTo>
                  <a:pt x="71" y="21"/>
                </a:moveTo>
                <a:cubicBezTo>
                  <a:pt x="62" y="36"/>
                  <a:pt x="62" y="36"/>
                  <a:pt x="62" y="36"/>
                </a:cubicBezTo>
                <a:cubicBezTo>
                  <a:pt x="68" y="55"/>
                  <a:pt x="68" y="55"/>
                  <a:pt x="68" y="55"/>
                </a:cubicBezTo>
                <a:cubicBezTo>
                  <a:pt x="69" y="57"/>
                  <a:pt x="69" y="59"/>
                  <a:pt x="68" y="61"/>
                </a:cubicBezTo>
                <a:cubicBezTo>
                  <a:pt x="67" y="62"/>
                  <a:pt x="66" y="64"/>
                  <a:pt x="64" y="64"/>
                </a:cubicBezTo>
                <a:cubicBezTo>
                  <a:pt x="28" y="74"/>
                  <a:pt x="28" y="74"/>
                  <a:pt x="28" y="74"/>
                </a:cubicBezTo>
                <a:cubicBezTo>
                  <a:pt x="27" y="74"/>
                  <a:pt x="27" y="74"/>
                  <a:pt x="26" y="74"/>
                </a:cubicBezTo>
                <a:cubicBezTo>
                  <a:pt x="23" y="74"/>
                  <a:pt x="19" y="72"/>
                  <a:pt x="18" y="68"/>
                </a:cubicBezTo>
                <a:cubicBezTo>
                  <a:pt x="1" y="19"/>
                  <a:pt x="1" y="19"/>
                  <a:pt x="1" y="19"/>
                </a:cubicBezTo>
                <a:cubicBezTo>
                  <a:pt x="0" y="17"/>
                  <a:pt x="0" y="15"/>
                  <a:pt x="1" y="13"/>
                </a:cubicBezTo>
                <a:cubicBezTo>
                  <a:pt x="2" y="12"/>
                  <a:pt x="4" y="10"/>
                  <a:pt x="6" y="10"/>
                </a:cubicBezTo>
                <a:cubicBezTo>
                  <a:pt x="13" y="8"/>
                  <a:pt x="13" y="8"/>
                  <a:pt x="13" y="8"/>
                </a:cubicBezTo>
                <a:cubicBezTo>
                  <a:pt x="13" y="7"/>
                  <a:pt x="13" y="7"/>
                  <a:pt x="14" y="7"/>
                </a:cubicBezTo>
                <a:cubicBezTo>
                  <a:pt x="14" y="6"/>
                  <a:pt x="15" y="6"/>
                  <a:pt x="15" y="5"/>
                </a:cubicBezTo>
                <a:cubicBezTo>
                  <a:pt x="31" y="1"/>
                  <a:pt x="31" y="1"/>
                  <a:pt x="31" y="1"/>
                </a:cubicBezTo>
                <a:cubicBezTo>
                  <a:pt x="32" y="1"/>
                  <a:pt x="33" y="1"/>
                  <a:pt x="34" y="2"/>
                </a:cubicBezTo>
                <a:cubicBezTo>
                  <a:pt x="42" y="0"/>
                  <a:pt x="42" y="0"/>
                  <a:pt x="42" y="0"/>
                </a:cubicBezTo>
                <a:cubicBezTo>
                  <a:pt x="42" y="0"/>
                  <a:pt x="43" y="0"/>
                  <a:pt x="44" y="0"/>
                </a:cubicBezTo>
                <a:cubicBezTo>
                  <a:pt x="47" y="0"/>
                  <a:pt x="50" y="2"/>
                  <a:pt x="51" y="6"/>
                </a:cubicBezTo>
                <a:cubicBezTo>
                  <a:pt x="56" y="19"/>
                  <a:pt x="56" y="19"/>
                  <a:pt x="56" y="19"/>
                </a:cubicBezTo>
                <a:cubicBezTo>
                  <a:pt x="59" y="14"/>
                  <a:pt x="59" y="14"/>
                  <a:pt x="59" y="14"/>
                </a:cubicBezTo>
                <a:cubicBezTo>
                  <a:pt x="60" y="13"/>
                  <a:pt x="62" y="11"/>
                  <a:pt x="64" y="11"/>
                </a:cubicBezTo>
                <a:cubicBezTo>
                  <a:pt x="65" y="11"/>
                  <a:pt x="66" y="12"/>
                  <a:pt x="67" y="12"/>
                </a:cubicBezTo>
                <a:cubicBezTo>
                  <a:pt x="69" y="14"/>
                  <a:pt x="69" y="14"/>
                  <a:pt x="69" y="14"/>
                </a:cubicBezTo>
                <a:cubicBezTo>
                  <a:pt x="70" y="14"/>
                  <a:pt x="71" y="15"/>
                  <a:pt x="71" y="17"/>
                </a:cubicBezTo>
                <a:cubicBezTo>
                  <a:pt x="72" y="18"/>
                  <a:pt x="72" y="20"/>
                  <a:pt x="71" y="21"/>
                </a:cubicBezTo>
                <a:close/>
                <a:moveTo>
                  <a:pt x="58" y="22"/>
                </a:moveTo>
                <a:cubicBezTo>
                  <a:pt x="47" y="42"/>
                  <a:pt x="47" y="42"/>
                  <a:pt x="47" y="42"/>
                </a:cubicBezTo>
                <a:cubicBezTo>
                  <a:pt x="47" y="42"/>
                  <a:pt x="46" y="42"/>
                  <a:pt x="46" y="43"/>
                </a:cubicBezTo>
                <a:cubicBezTo>
                  <a:pt x="47" y="43"/>
                  <a:pt x="47" y="43"/>
                  <a:pt x="47" y="43"/>
                </a:cubicBezTo>
                <a:cubicBezTo>
                  <a:pt x="59" y="22"/>
                  <a:pt x="59" y="22"/>
                  <a:pt x="59" y="22"/>
                </a:cubicBezTo>
                <a:lnTo>
                  <a:pt x="58" y="22"/>
                </a:lnTo>
                <a:close/>
                <a:moveTo>
                  <a:pt x="51" y="52"/>
                </a:moveTo>
                <a:cubicBezTo>
                  <a:pt x="51" y="52"/>
                  <a:pt x="51" y="52"/>
                  <a:pt x="51" y="52"/>
                </a:cubicBezTo>
                <a:cubicBezTo>
                  <a:pt x="51" y="52"/>
                  <a:pt x="51" y="52"/>
                  <a:pt x="51" y="52"/>
                </a:cubicBezTo>
                <a:cubicBezTo>
                  <a:pt x="48" y="54"/>
                  <a:pt x="48" y="54"/>
                  <a:pt x="48" y="54"/>
                </a:cubicBezTo>
                <a:cubicBezTo>
                  <a:pt x="47" y="55"/>
                  <a:pt x="46" y="55"/>
                  <a:pt x="45" y="55"/>
                </a:cubicBezTo>
                <a:cubicBezTo>
                  <a:pt x="44" y="55"/>
                  <a:pt x="43" y="55"/>
                  <a:pt x="43" y="54"/>
                </a:cubicBezTo>
                <a:cubicBezTo>
                  <a:pt x="43" y="54"/>
                  <a:pt x="43" y="54"/>
                  <a:pt x="43" y="54"/>
                </a:cubicBezTo>
                <a:cubicBezTo>
                  <a:pt x="29" y="58"/>
                  <a:pt x="29" y="58"/>
                  <a:pt x="29" y="58"/>
                </a:cubicBezTo>
                <a:cubicBezTo>
                  <a:pt x="29" y="58"/>
                  <a:pt x="29" y="58"/>
                  <a:pt x="28" y="58"/>
                </a:cubicBezTo>
                <a:cubicBezTo>
                  <a:pt x="28" y="58"/>
                  <a:pt x="28" y="58"/>
                  <a:pt x="27" y="57"/>
                </a:cubicBezTo>
                <a:cubicBezTo>
                  <a:pt x="27" y="57"/>
                  <a:pt x="28" y="56"/>
                  <a:pt x="28" y="56"/>
                </a:cubicBezTo>
                <a:cubicBezTo>
                  <a:pt x="42" y="52"/>
                  <a:pt x="42" y="52"/>
                  <a:pt x="42" y="52"/>
                </a:cubicBezTo>
                <a:cubicBezTo>
                  <a:pt x="42" y="52"/>
                  <a:pt x="42" y="52"/>
                  <a:pt x="42" y="51"/>
                </a:cubicBezTo>
                <a:cubicBezTo>
                  <a:pt x="42" y="47"/>
                  <a:pt x="42" y="47"/>
                  <a:pt x="42" y="47"/>
                </a:cubicBezTo>
                <a:cubicBezTo>
                  <a:pt x="42" y="48"/>
                  <a:pt x="42" y="48"/>
                  <a:pt x="42" y="48"/>
                </a:cubicBezTo>
                <a:cubicBezTo>
                  <a:pt x="27" y="52"/>
                  <a:pt x="27" y="52"/>
                  <a:pt x="27" y="52"/>
                </a:cubicBezTo>
                <a:cubicBezTo>
                  <a:pt x="27" y="52"/>
                  <a:pt x="26" y="52"/>
                  <a:pt x="26" y="52"/>
                </a:cubicBezTo>
                <a:cubicBezTo>
                  <a:pt x="26" y="52"/>
                  <a:pt x="26" y="52"/>
                  <a:pt x="25" y="51"/>
                </a:cubicBezTo>
                <a:cubicBezTo>
                  <a:pt x="25" y="51"/>
                  <a:pt x="26" y="50"/>
                  <a:pt x="26" y="50"/>
                </a:cubicBezTo>
                <a:cubicBezTo>
                  <a:pt x="42" y="46"/>
                  <a:pt x="42" y="46"/>
                  <a:pt x="42" y="46"/>
                </a:cubicBezTo>
                <a:cubicBezTo>
                  <a:pt x="43" y="44"/>
                  <a:pt x="43" y="42"/>
                  <a:pt x="44" y="40"/>
                </a:cubicBezTo>
                <a:cubicBezTo>
                  <a:pt x="51" y="29"/>
                  <a:pt x="51" y="29"/>
                  <a:pt x="51" y="29"/>
                </a:cubicBezTo>
                <a:cubicBezTo>
                  <a:pt x="44" y="11"/>
                  <a:pt x="44" y="11"/>
                  <a:pt x="44" y="11"/>
                </a:cubicBezTo>
                <a:cubicBezTo>
                  <a:pt x="10" y="20"/>
                  <a:pt x="10" y="20"/>
                  <a:pt x="10" y="20"/>
                </a:cubicBezTo>
                <a:cubicBezTo>
                  <a:pt x="26" y="66"/>
                  <a:pt x="26" y="66"/>
                  <a:pt x="26" y="66"/>
                </a:cubicBezTo>
                <a:cubicBezTo>
                  <a:pt x="60" y="57"/>
                  <a:pt x="60" y="57"/>
                  <a:pt x="60" y="57"/>
                </a:cubicBezTo>
                <a:cubicBezTo>
                  <a:pt x="57" y="46"/>
                  <a:pt x="57" y="46"/>
                  <a:pt x="57" y="46"/>
                </a:cubicBezTo>
                <a:cubicBezTo>
                  <a:pt x="57" y="46"/>
                  <a:pt x="57" y="46"/>
                  <a:pt x="57" y="46"/>
                </a:cubicBezTo>
                <a:cubicBezTo>
                  <a:pt x="56" y="47"/>
                  <a:pt x="56" y="47"/>
                  <a:pt x="56" y="47"/>
                </a:cubicBezTo>
                <a:cubicBezTo>
                  <a:pt x="55" y="48"/>
                  <a:pt x="55" y="49"/>
                  <a:pt x="54" y="49"/>
                </a:cubicBezTo>
                <a:cubicBezTo>
                  <a:pt x="54" y="49"/>
                  <a:pt x="54" y="49"/>
                  <a:pt x="54" y="49"/>
                </a:cubicBezTo>
                <a:cubicBezTo>
                  <a:pt x="54" y="50"/>
                  <a:pt x="54" y="50"/>
                  <a:pt x="55" y="50"/>
                </a:cubicBezTo>
                <a:cubicBezTo>
                  <a:pt x="55" y="51"/>
                  <a:pt x="54" y="51"/>
                  <a:pt x="54" y="51"/>
                </a:cubicBezTo>
                <a:lnTo>
                  <a:pt x="51" y="52"/>
                </a:lnTo>
                <a:close/>
                <a:moveTo>
                  <a:pt x="53" y="51"/>
                </a:moveTo>
                <a:cubicBezTo>
                  <a:pt x="53" y="51"/>
                  <a:pt x="53" y="51"/>
                  <a:pt x="53" y="51"/>
                </a:cubicBezTo>
                <a:cubicBezTo>
                  <a:pt x="53" y="51"/>
                  <a:pt x="53" y="51"/>
                  <a:pt x="53" y="51"/>
                </a:cubicBezTo>
                <a:close/>
                <a:moveTo>
                  <a:pt x="42" y="53"/>
                </a:moveTo>
                <a:cubicBezTo>
                  <a:pt x="42" y="53"/>
                  <a:pt x="42" y="54"/>
                  <a:pt x="42" y="54"/>
                </a:cubicBezTo>
                <a:cubicBezTo>
                  <a:pt x="42" y="54"/>
                  <a:pt x="42" y="53"/>
                  <a:pt x="42" y="53"/>
                </a:cubicBezTo>
                <a:close/>
                <a:moveTo>
                  <a:pt x="51" y="48"/>
                </a:moveTo>
                <a:cubicBezTo>
                  <a:pt x="46" y="45"/>
                  <a:pt x="46" y="45"/>
                  <a:pt x="46" y="45"/>
                </a:cubicBezTo>
                <a:cubicBezTo>
                  <a:pt x="45" y="46"/>
                  <a:pt x="45" y="47"/>
                  <a:pt x="45" y="48"/>
                </a:cubicBezTo>
                <a:cubicBezTo>
                  <a:pt x="45" y="50"/>
                  <a:pt x="45" y="50"/>
                  <a:pt x="45" y="50"/>
                </a:cubicBezTo>
                <a:cubicBezTo>
                  <a:pt x="47" y="51"/>
                  <a:pt x="47" y="51"/>
                  <a:pt x="47" y="51"/>
                </a:cubicBezTo>
                <a:cubicBezTo>
                  <a:pt x="49" y="50"/>
                  <a:pt x="49" y="50"/>
                  <a:pt x="49" y="50"/>
                </a:cubicBezTo>
                <a:cubicBezTo>
                  <a:pt x="50" y="49"/>
                  <a:pt x="51" y="49"/>
                  <a:pt x="51" y="48"/>
                </a:cubicBezTo>
                <a:close/>
                <a:moveTo>
                  <a:pt x="62" y="24"/>
                </a:moveTo>
                <a:cubicBezTo>
                  <a:pt x="61" y="23"/>
                  <a:pt x="61" y="23"/>
                  <a:pt x="61" y="23"/>
                </a:cubicBezTo>
                <a:cubicBezTo>
                  <a:pt x="49" y="44"/>
                  <a:pt x="49" y="44"/>
                  <a:pt x="49" y="44"/>
                </a:cubicBezTo>
                <a:cubicBezTo>
                  <a:pt x="50" y="45"/>
                  <a:pt x="50" y="45"/>
                  <a:pt x="50" y="45"/>
                </a:cubicBezTo>
                <a:lnTo>
                  <a:pt x="62" y="24"/>
                </a:lnTo>
                <a:close/>
                <a:moveTo>
                  <a:pt x="16" y="10"/>
                </a:moveTo>
                <a:cubicBezTo>
                  <a:pt x="16" y="11"/>
                  <a:pt x="16" y="11"/>
                  <a:pt x="16" y="11"/>
                </a:cubicBezTo>
                <a:cubicBezTo>
                  <a:pt x="16" y="12"/>
                  <a:pt x="17" y="12"/>
                  <a:pt x="18" y="12"/>
                </a:cubicBezTo>
                <a:cubicBezTo>
                  <a:pt x="33" y="8"/>
                  <a:pt x="33" y="8"/>
                  <a:pt x="33" y="8"/>
                </a:cubicBezTo>
                <a:cubicBezTo>
                  <a:pt x="33" y="8"/>
                  <a:pt x="34" y="8"/>
                  <a:pt x="34" y="7"/>
                </a:cubicBezTo>
                <a:cubicBezTo>
                  <a:pt x="34" y="7"/>
                  <a:pt x="34" y="7"/>
                  <a:pt x="34" y="7"/>
                </a:cubicBezTo>
                <a:cubicBezTo>
                  <a:pt x="33" y="6"/>
                  <a:pt x="33" y="6"/>
                  <a:pt x="33" y="6"/>
                </a:cubicBezTo>
                <a:lnTo>
                  <a:pt x="16" y="10"/>
                </a:lnTo>
                <a:close/>
                <a:moveTo>
                  <a:pt x="60" y="40"/>
                </a:moveTo>
                <a:cubicBezTo>
                  <a:pt x="58" y="43"/>
                  <a:pt x="58" y="43"/>
                  <a:pt x="58" y="43"/>
                </a:cubicBezTo>
                <a:cubicBezTo>
                  <a:pt x="63" y="57"/>
                  <a:pt x="63" y="57"/>
                  <a:pt x="63" y="57"/>
                </a:cubicBezTo>
                <a:cubicBezTo>
                  <a:pt x="63" y="57"/>
                  <a:pt x="63" y="58"/>
                  <a:pt x="63" y="58"/>
                </a:cubicBezTo>
                <a:cubicBezTo>
                  <a:pt x="62" y="58"/>
                  <a:pt x="62" y="58"/>
                  <a:pt x="62" y="59"/>
                </a:cubicBezTo>
                <a:cubicBezTo>
                  <a:pt x="26" y="68"/>
                  <a:pt x="26" y="68"/>
                  <a:pt x="26" y="68"/>
                </a:cubicBezTo>
                <a:cubicBezTo>
                  <a:pt x="26" y="68"/>
                  <a:pt x="26" y="68"/>
                  <a:pt x="26" y="68"/>
                </a:cubicBezTo>
                <a:cubicBezTo>
                  <a:pt x="25" y="68"/>
                  <a:pt x="25" y="68"/>
                  <a:pt x="25" y="67"/>
                </a:cubicBezTo>
                <a:cubicBezTo>
                  <a:pt x="8" y="20"/>
                  <a:pt x="8" y="20"/>
                  <a:pt x="8" y="20"/>
                </a:cubicBezTo>
                <a:cubicBezTo>
                  <a:pt x="8" y="20"/>
                  <a:pt x="8" y="19"/>
                  <a:pt x="8" y="19"/>
                </a:cubicBezTo>
                <a:cubicBezTo>
                  <a:pt x="8" y="19"/>
                  <a:pt x="8" y="19"/>
                  <a:pt x="9" y="18"/>
                </a:cubicBezTo>
                <a:cubicBezTo>
                  <a:pt x="45" y="9"/>
                  <a:pt x="45" y="9"/>
                  <a:pt x="45" y="9"/>
                </a:cubicBezTo>
                <a:cubicBezTo>
                  <a:pt x="45" y="9"/>
                  <a:pt x="46" y="9"/>
                  <a:pt x="46" y="10"/>
                </a:cubicBezTo>
                <a:cubicBezTo>
                  <a:pt x="52" y="27"/>
                  <a:pt x="52" y="27"/>
                  <a:pt x="52" y="27"/>
                </a:cubicBezTo>
                <a:cubicBezTo>
                  <a:pt x="51" y="28"/>
                  <a:pt x="51" y="28"/>
                  <a:pt x="51" y="28"/>
                </a:cubicBezTo>
                <a:cubicBezTo>
                  <a:pt x="54" y="23"/>
                  <a:pt x="54" y="23"/>
                  <a:pt x="54" y="23"/>
                </a:cubicBezTo>
                <a:cubicBezTo>
                  <a:pt x="48" y="7"/>
                  <a:pt x="48" y="7"/>
                  <a:pt x="48" y="7"/>
                </a:cubicBezTo>
                <a:cubicBezTo>
                  <a:pt x="48" y="5"/>
                  <a:pt x="46" y="3"/>
                  <a:pt x="44" y="3"/>
                </a:cubicBezTo>
                <a:cubicBezTo>
                  <a:pt x="43" y="3"/>
                  <a:pt x="43" y="3"/>
                  <a:pt x="42" y="3"/>
                </a:cubicBezTo>
                <a:cubicBezTo>
                  <a:pt x="35" y="5"/>
                  <a:pt x="35" y="5"/>
                  <a:pt x="35" y="5"/>
                </a:cubicBezTo>
                <a:cubicBezTo>
                  <a:pt x="36" y="6"/>
                  <a:pt x="36" y="6"/>
                  <a:pt x="36" y="6"/>
                </a:cubicBezTo>
                <a:cubicBezTo>
                  <a:pt x="36" y="7"/>
                  <a:pt x="36" y="8"/>
                  <a:pt x="35" y="8"/>
                </a:cubicBezTo>
                <a:cubicBezTo>
                  <a:pt x="35" y="9"/>
                  <a:pt x="34" y="10"/>
                  <a:pt x="33" y="10"/>
                </a:cubicBezTo>
                <a:cubicBezTo>
                  <a:pt x="18" y="14"/>
                  <a:pt x="18" y="14"/>
                  <a:pt x="18" y="14"/>
                </a:cubicBezTo>
                <a:cubicBezTo>
                  <a:pt x="18" y="14"/>
                  <a:pt x="18" y="14"/>
                  <a:pt x="17" y="14"/>
                </a:cubicBezTo>
                <a:cubicBezTo>
                  <a:pt x="16" y="14"/>
                  <a:pt x="15" y="13"/>
                  <a:pt x="14" y="12"/>
                </a:cubicBezTo>
                <a:cubicBezTo>
                  <a:pt x="14" y="11"/>
                  <a:pt x="14" y="11"/>
                  <a:pt x="14" y="11"/>
                </a:cubicBezTo>
                <a:cubicBezTo>
                  <a:pt x="7" y="13"/>
                  <a:pt x="7" y="13"/>
                  <a:pt x="7" y="13"/>
                </a:cubicBezTo>
                <a:cubicBezTo>
                  <a:pt x="6" y="13"/>
                  <a:pt x="5" y="14"/>
                  <a:pt x="4" y="15"/>
                </a:cubicBezTo>
                <a:cubicBezTo>
                  <a:pt x="4" y="16"/>
                  <a:pt x="3" y="17"/>
                  <a:pt x="4" y="18"/>
                </a:cubicBezTo>
                <a:cubicBezTo>
                  <a:pt x="21" y="67"/>
                  <a:pt x="21" y="67"/>
                  <a:pt x="21" y="67"/>
                </a:cubicBezTo>
                <a:cubicBezTo>
                  <a:pt x="22" y="70"/>
                  <a:pt x="25" y="71"/>
                  <a:pt x="27" y="71"/>
                </a:cubicBezTo>
                <a:cubicBezTo>
                  <a:pt x="63" y="61"/>
                  <a:pt x="63" y="61"/>
                  <a:pt x="63" y="61"/>
                </a:cubicBezTo>
                <a:cubicBezTo>
                  <a:pt x="64" y="61"/>
                  <a:pt x="65" y="60"/>
                  <a:pt x="65" y="59"/>
                </a:cubicBezTo>
                <a:cubicBezTo>
                  <a:pt x="66" y="58"/>
                  <a:pt x="66" y="57"/>
                  <a:pt x="66" y="56"/>
                </a:cubicBezTo>
                <a:lnTo>
                  <a:pt x="60" y="40"/>
                </a:lnTo>
                <a:close/>
                <a:moveTo>
                  <a:pt x="65" y="25"/>
                </a:moveTo>
                <a:cubicBezTo>
                  <a:pt x="64" y="25"/>
                  <a:pt x="64" y="25"/>
                  <a:pt x="64" y="25"/>
                </a:cubicBezTo>
                <a:cubicBezTo>
                  <a:pt x="52" y="46"/>
                  <a:pt x="52" y="46"/>
                  <a:pt x="52" y="46"/>
                </a:cubicBezTo>
                <a:cubicBezTo>
                  <a:pt x="53" y="46"/>
                  <a:pt x="53" y="46"/>
                  <a:pt x="53" y="46"/>
                </a:cubicBezTo>
                <a:cubicBezTo>
                  <a:pt x="53" y="46"/>
                  <a:pt x="53" y="46"/>
                  <a:pt x="53" y="45"/>
                </a:cubicBezTo>
                <a:lnTo>
                  <a:pt x="65" y="25"/>
                </a:lnTo>
                <a:close/>
                <a:moveTo>
                  <a:pt x="67" y="21"/>
                </a:moveTo>
                <a:cubicBezTo>
                  <a:pt x="61" y="18"/>
                  <a:pt x="61" y="18"/>
                  <a:pt x="61" y="18"/>
                </a:cubicBezTo>
                <a:cubicBezTo>
                  <a:pt x="59" y="20"/>
                  <a:pt x="59" y="20"/>
                  <a:pt x="59" y="20"/>
                </a:cubicBezTo>
                <a:cubicBezTo>
                  <a:pt x="66" y="24"/>
                  <a:pt x="66" y="24"/>
                  <a:pt x="66" y="24"/>
                </a:cubicBezTo>
                <a:lnTo>
                  <a:pt x="67" y="21"/>
                </a:lnTo>
                <a:close/>
                <a:moveTo>
                  <a:pt x="67" y="16"/>
                </a:moveTo>
                <a:cubicBezTo>
                  <a:pt x="65" y="15"/>
                  <a:pt x="65" y="15"/>
                  <a:pt x="65" y="15"/>
                </a:cubicBezTo>
                <a:cubicBezTo>
                  <a:pt x="65" y="15"/>
                  <a:pt x="64" y="15"/>
                  <a:pt x="64" y="15"/>
                </a:cubicBezTo>
                <a:cubicBezTo>
                  <a:pt x="63" y="15"/>
                  <a:pt x="62" y="15"/>
                  <a:pt x="62" y="16"/>
                </a:cubicBezTo>
                <a:cubicBezTo>
                  <a:pt x="62" y="16"/>
                  <a:pt x="62" y="16"/>
                  <a:pt x="62" y="16"/>
                </a:cubicBezTo>
                <a:cubicBezTo>
                  <a:pt x="68" y="20"/>
                  <a:pt x="68" y="20"/>
                  <a:pt x="68" y="20"/>
                </a:cubicBezTo>
                <a:cubicBezTo>
                  <a:pt x="68" y="19"/>
                  <a:pt x="68" y="19"/>
                  <a:pt x="68" y="19"/>
                </a:cubicBezTo>
                <a:cubicBezTo>
                  <a:pt x="69" y="18"/>
                  <a:pt x="69" y="17"/>
                  <a:pt x="67" y="16"/>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1"/>
              <a:buFont typeface="Arial"/>
              <a:buNone/>
            </a:pPr>
            <a:r>
              <a:t/>
            </a:r>
            <a:endParaRPr b="0" i="0" sz="1351" u="none" cap="none" strike="noStrike">
              <a:solidFill>
                <a:schemeClr val="dk1"/>
              </a:solidFill>
              <a:latin typeface="Libre Franklin"/>
              <a:ea typeface="Libre Franklin"/>
              <a:cs typeface="Libre Franklin"/>
              <a:sym typeface="Libre Franklin"/>
            </a:endParaRPr>
          </a:p>
        </p:txBody>
      </p:sp>
      <p:sp>
        <p:nvSpPr>
          <p:cNvPr id="858" name="Google Shape;858;g610d08ff81_7_131"/>
          <p:cNvSpPr/>
          <p:nvPr/>
        </p:nvSpPr>
        <p:spPr>
          <a:xfrm>
            <a:off x="381000" y="2411255"/>
            <a:ext cx="2470524" cy="2472401"/>
          </a:xfrm>
          <a:custGeom>
            <a:rect b="b" l="l" r="r" t="t"/>
            <a:pathLst>
              <a:path extrusionOk="0" h="742" w="742">
                <a:moveTo>
                  <a:pt x="370" y="0"/>
                </a:moveTo>
                <a:lnTo>
                  <a:pt x="310" y="5"/>
                </a:lnTo>
                <a:lnTo>
                  <a:pt x="226" y="29"/>
                </a:lnTo>
                <a:lnTo>
                  <a:pt x="152" y="71"/>
                </a:lnTo>
                <a:lnTo>
                  <a:pt x="89" y="129"/>
                </a:lnTo>
                <a:lnTo>
                  <a:pt x="41" y="200"/>
                </a:lnTo>
                <a:lnTo>
                  <a:pt x="11" y="281"/>
                </a:lnTo>
                <a:lnTo>
                  <a:pt x="0" y="370"/>
                </a:lnTo>
                <a:lnTo>
                  <a:pt x="1" y="401"/>
                </a:lnTo>
                <a:lnTo>
                  <a:pt x="19" y="488"/>
                </a:lnTo>
                <a:lnTo>
                  <a:pt x="55" y="566"/>
                </a:lnTo>
                <a:lnTo>
                  <a:pt x="108" y="633"/>
                </a:lnTo>
                <a:lnTo>
                  <a:pt x="175" y="686"/>
                </a:lnTo>
                <a:lnTo>
                  <a:pt x="253" y="722"/>
                </a:lnTo>
                <a:lnTo>
                  <a:pt x="340" y="740"/>
                </a:lnTo>
                <a:lnTo>
                  <a:pt x="370" y="741"/>
                </a:lnTo>
                <a:lnTo>
                  <a:pt x="401" y="740"/>
                </a:lnTo>
                <a:lnTo>
                  <a:pt x="488" y="722"/>
                </a:lnTo>
                <a:lnTo>
                  <a:pt x="566" y="686"/>
                </a:lnTo>
                <a:lnTo>
                  <a:pt x="633" y="633"/>
                </a:lnTo>
                <a:lnTo>
                  <a:pt x="686" y="566"/>
                </a:lnTo>
                <a:lnTo>
                  <a:pt x="722" y="488"/>
                </a:lnTo>
                <a:lnTo>
                  <a:pt x="740" y="401"/>
                </a:lnTo>
                <a:lnTo>
                  <a:pt x="741" y="370"/>
                </a:lnTo>
                <a:lnTo>
                  <a:pt x="740" y="340"/>
                </a:lnTo>
                <a:lnTo>
                  <a:pt x="722" y="253"/>
                </a:lnTo>
                <a:lnTo>
                  <a:pt x="686" y="175"/>
                </a:lnTo>
                <a:lnTo>
                  <a:pt x="633" y="108"/>
                </a:lnTo>
                <a:lnTo>
                  <a:pt x="566" y="55"/>
                </a:lnTo>
                <a:lnTo>
                  <a:pt x="488" y="19"/>
                </a:lnTo>
                <a:lnTo>
                  <a:pt x="401" y="1"/>
                </a:lnTo>
                <a:lnTo>
                  <a:pt x="37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ibre Franklin"/>
              <a:ea typeface="Libre Franklin"/>
              <a:cs typeface="Libre Franklin"/>
              <a:sym typeface="Libre Franklin"/>
            </a:endParaRPr>
          </a:p>
        </p:txBody>
      </p:sp>
      <p:grpSp>
        <p:nvGrpSpPr>
          <p:cNvPr id="859" name="Google Shape;859;g610d08ff81_7_131"/>
          <p:cNvGrpSpPr/>
          <p:nvPr/>
        </p:nvGrpSpPr>
        <p:grpSpPr>
          <a:xfrm>
            <a:off x="1012218" y="2978205"/>
            <a:ext cx="1208088" cy="1532458"/>
            <a:chOff x="192088" y="1132682"/>
            <a:chExt cx="750888" cy="952500"/>
          </a:xfrm>
        </p:grpSpPr>
        <p:sp>
          <p:nvSpPr>
            <p:cNvPr id="860" name="Google Shape;860;g610d08ff81_7_131"/>
            <p:cNvSpPr/>
            <p:nvPr/>
          </p:nvSpPr>
          <p:spPr>
            <a:xfrm>
              <a:off x="192088" y="1132682"/>
              <a:ext cx="750888" cy="952500"/>
            </a:xfrm>
            <a:custGeom>
              <a:rect b="b" l="l" r="r" t="t"/>
              <a:pathLst>
                <a:path extrusionOk="0" h="278" w="219">
                  <a:moveTo>
                    <a:pt x="210" y="0"/>
                  </a:moveTo>
                  <a:cubicBezTo>
                    <a:pt x="49" y="0"/>
                    <a:pt x="49" y="0"/>
                    <a:pt x="49" y="0"/>
                  </a:cubicBezTo>
                  <a:cubicBezTo>
                    <a:pt x="0" y="49"/>
                    <a:pt x="0" y="49"/>
                    <a:pt x="0" y="49"/>
                  </a:cubicBezTo>
                  <a:cubicBezTo>
                    <a:pt x="0" y="269"/>
                    <a:pt x="0" y="269"/>
                    <a:pt x="0" y="269"/>
                  </a:cubicBezTo>
                  <a:cubicBezTo>
                    <a:pt x="0" y="274"/>
                    <a:pt x="4" y="278"/>
                    <a:pt x="9" y="278"/>
                  </a:cubicBezTo>
                  <a:cubicBezTo>
                    <a:pt x="210" y="278"/>
                    <a:pt x="210" y="278"/>
                    <a:pt x="210" y="278"/>
                  </a:cubicBezTo>
                  <a:cubicBezTo>
                    <a:pt x="215" y="278"/>
                    <a:pt x="219" y="274"/>
                    <a:pt x="219" y="269"/>
                  </a:cubicBezTo>
                  <a:cubicBezTo>
                    <a:pt x="219" y="9"/>
                    <a:pt x="219" y="9"/>
                    <a:pt x="219" y="9"/>
                  </a:cubicBezTo>
                  <a:cubicBezTo>
                    <a:pt x="219" y="4"/>
                    <a:pt x="215" y="0"/>
                    <a:pt x="210" y="0"/>
                  </a:cubicBezTo>
                  <a:close/>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861" name="Google Shape;861;g610d08ff81_7_131"/>
            <p:cNvSpPr/>
            <p:nvPr/>
          </p:nvSpPr>
          <p:spPr>
            <a:xfrm>
              <a:off x="309563" y="1221582"/>
              <a:ext cx="568325" cy="61913"/>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862" name="Google Shape;862;g610d08ff81_7_131"/>
            <p:cNvSpPr/>
            <p:nvPr/>
          </p:nvSpPr>
          <p:spPr>
            <a:xfrm>
              <a:off x="257176" y="1362870"/>
              <a:ext cx="620713" cy="60325"/>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863" name="Google Shape;863;g610d08ff81_7_131"/>
            <p:cNvSpPr/>
            <p:nvPr/>
          </p:nvSpPr>
          <p:spPr>
            <a:xfrm>
              <a:off x="257176" y="1505745"/>
              <a:ext cx="620713" cy="61913"/>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864" name="Google Shape;864;g610d08ff81_7_131"/>
            <p:cNvSpPr/>
            <p:nvPr/>
          </p:nvSpPr>
          <p:spPr>
            <a:xfrm>
              <a:off x="257176" y="1650207"/>
              <a:ext cx="620713" cy="61913"/>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865" name="Google Shape;865;g610d08ff81_7_131"/>
            <p:cNvSpPr/>
            <p:nvPr/>
          </p:nvSpPr>
          <p:spPr>
            <a:xfrm>
              <a:off x="257176" y="1789907"/>
              <a:ext cx="620713" cy="61913"/>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866" name="Google Shape;866;g610d08ff81_7_131"/>
            <p:cNvSpPr/>
            <p:nvPr/>
          </p:nvSpPr>
          <p:spPr>
            <a:xfrm>
              <a:off x="257176" y="1934370"/>
              <a:ext cx="398463" cy="61913"/>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867" name="Google Shape;867;g610d08ff81_7_131"/>
            <p:cNvSpPr/>
            <p:nvPr/>
          </p:nvSpPr>
          <p:spPr>
            <a:xfrm>
              <a:off x="692151" y="1934370"/>
              <a:ext cx="185738" cy="61913"/>
            </a:xfrm>
            <a:prstGeom prst="rect">
              <a:avLst/>
            </a:prstGeom>
            <a:solidFill>
              <a:srgbClr val="00206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868" name="Google Shape;868;g610d08ff81_7_131"/>
            <p:cNvSpPr/>
            <p:nvPr/>
          </p:nvSpPr>
          <p:spPr>
            <a:xfrm>
              <a:off x="192088" y="1132682"/>
              <a:ext cx="168275" cy="168275"/>
            </a:xfrm>
            <a:custGeom>
              <a:rect b="b" l="l" r="r" t="t"/>
              <a:pathLst>
                <a:path extrusionOk="0" h="49" w="49">
                  <a:moveTo>
                    <a:pt x="49" y="0"/>
                  </a:moveTo>
                  <a:cubicBezTo>
                    <a:pt x="0" y="49"/>
                    <a:pt x="0" y="49"/>
                    <a:pt x="0" y="49"/>
                  </a:cubicBezTo>
                  <a:cubicBezTo>
                    <a:pt x="44" y="49"/>
                    <a:pt x="44" y="49"/>
                    <a:pt x="44" y="49"/>
                  </a:cubicBezTo>
                  <a:cubicBezTo>
                    <a:pt x="46" y="49"/>
                    <a:pt x="49" y="47"/>
                    <a:pt x="49" y="44"/>
                  </a:cubicBezTo>
                  <a:lnTo>
                    <a:pt x="49"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grpSp>
      <p:sp>
        <p:nvSpPr>
          <p:cNvPr id="869" name="Google Shape;869;g610d08ff81_7_131"/>
          <p:cNvSpPr/>
          <p:nvPr/>
        </p:nvSpPr>
        <p:spPr>
          <a:xfrm>
            <a:off x="1116937" y="3154645"/>
            <a:ext cx="989336" cy="1294026"/>
          </a:xfrm>
          <a:prstGeom prst="mathMultiply">
            <a:avLst>
              <a:gd fmla="val 23520" name="adj1"/>
            </a:avLst>
          </a:prstGeom>
          <a:solidFill>
            <a:schemeClr val="lt1"/>
          </a:solidFill>
          <a:ln cap="flat" cmpd="sng" w="9525">
            <a:solidFill>
              <a:srgbClr val="001D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Libre Franklin"/>
              <a:ea typeface="Libre Franklin"/>
              <a:cs typeface="Libre Franklin"/>
              <a:sym typeface="Libre Frankl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500"/>
                                        <p:tgtEl>
                                          <p:spTgt spid="8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4" name="Shape 874"/>
        <p:cNvGrpSpPr/>
        <p:nvPr/>
      </p:nvGrpSpPr>
      <p:grpSpPr>
        <a:xfrm>
          <a:off x="0" y="0"/>
          <a:ext cx="0" cy="0"/>
          <a:chOff x="0" y="0"/>
          <a:chExt cx="0" cy="0"/>
        </a:xfrm>
      </p:grpSpPr>
      <p:sp>
        <p:nvSpPr>
          <p:cNvPr id="875" name="Google Shape;875;g610d08ff81_7_151"/>
          <p:cNvSpPr txBox="1"/>
          <p:nvPr>
            <p:ph type="title"/>
          </p:nvPr>
        </p:nvSpPr>
        <p:spPr>
          <a:xfrm>
            <a:off x="0" y="0"/>
            <a:ext cx="91440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alibri"/>
              <a:buNone/>
            </a:pPr>
            <a:r>
              <a:rPr lang="en-US"/>
              <a:t>Exercise 2: Deleting a Receipt</a:t>
            </a:r>
            <a:endParaRPr/>
          </a:p>
        </p:txBody>
      </p:sp>
      <p:sp>
        <p:nvSpPr>
          <p:cNvPr id="876" name="Google Shape;876;g610d08ff81_7_151"/>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877" name="Google Shape;877;g610d08ff81_7_151"/>
          <p:cNvSpPr/>
          <p:nvPr/>
        </p:nvSpPr>
        <p:spPr>
          <a:xfrm>
            <a:off x="1295401" y="3124200"/>
            <a:ext cx="6507026" cy="2308009"/>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Now it is your turn to practice this task.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Reference the steps of the activity guide and data sheet to delete a receipt.</a:t>
            </a:r>
            <a:endParaRPr b="0" i="0" sz="1400" u="none" cap="none" strike="noStrike">
              <a:solidFill>
                <a:srgbClr val="000000"/>
              </a:solidFill>
              <a:latin typeface="Arial"/>
              <a:ea typeface="Arial"/>
              <a:cs typeface="Arial"/>
              <a:sym typeface="Arial"/>
            </a:endParaRPr>
          </a:p>
        </p:txBody>
      </p:sp>
      <p:pic>
        <p:nvPicPr>
          <p:cNvPr id="878" name="Google Shape;878;g610d08ff81_7_151"/>
          <p:cNvPicPr preferRelativeResize="0"/>
          <p:nvPr/>
        </p:nvPicPr>
        <p:blipFill rotWithShape="1">
          <a:blip r:embed="rId3">
            <a:alphaModFix/>
          </a:blip>
          <a:srcRect b="0" l="0" r="0" t="0"/>
          <a:stretch/>
        </p:blipFill>
        <p:spPr>
          <a:xfrm>
            <a:off x="2667000" y="1752600"/>
            <a:ext cx="3813925" cy="1058879"/>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3" name="Shape 883"/>
        <p:cNvGrpSpPr/>
        <p:nvPr/>
      </p:nvGrpSpPr>
      <p:grpSpPr>
        <a:xfrm>
          <a:off x="0" y="0"/>
          <a:ext cx="0" cy="0"/>
          <a:chOff x="0" y="0"/>
          <a:chExt cx="0" cy="0"/>
        </a:xfrm>
      </p:grpSpPr>
      <p:pic>
        <p:nvPicPr>
          <p:cNvPr id="884" name="Google Shape;884;g610d08ff81_7_231"/>
          <p:cNvPicPr preferRelativeResize="0"/>
          <p:nvPr/>
        </p:nvPicPr>
        <p:blipFill rotWithShape="1">
          <a:blip r:embed="rId3">
            <a:alphaModFix/>
          </a:blip>
          <a:srcRect b="0" l="0" r="11110" t="0"/>
          <a:stretch/>
        </p:blipFill>
        <p:spPr>
          <a:xfrm>
            <a:off x="0" y="0"/>
            <a:ext cx="9144000" cy="6858000"/>
          </a:xfrm>
          <a:prstGeom prst="rect">
            <a:avLst/>
          </a:prstGeom>
          <a:noFill/>
          <a:ln>
            <a:noFill/>
          </a:ln>
        </p:spPr>
      </p:pic>
      <p:sp>
        <p:nvSpPr>
          <p:cNvPr id="885" name="Google Shape;885;g610d08ff81_7_231"/>
          <p:cNvSpPr/>
          <p:nvPr/>
        </p:nvSpPr>
        <p:spPr>
          <a:xfrm>
            <a:off x="647700" y="2628900"/>
            <a:ext cx="7848600" cy="1600200"/>
          </a:xfrm>
          <a:prstGeom prst="roundRect">
            <a:avLst>
              <a:gd fmla="val 6337" name="adj"/>
            </a:avLst>
          </a:prstGeom>
          <a:solidFill>
            <a:srgbClr val="FFFFFF"/>
          </a:solidFill>
          <a:ln cap="flat" cmpd="sng" w="57150">
            <a:solidFill>
              <a:srgbClr val="0028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69676D"/>
              </a:buClr>
              <a:buSzPts val="3200"/>
              <a:buFont typeface="Arial"/>
              <a:buNone/>
            </a:pPr>
            <a:r>
              <a:rPr b="1" i="0" lang="en-US" sz="3200" u="none" cap="none" strike="noStrike">
                <a:solidFill>
                  <a:srgbClr val="69676D"/>
                </a:solidFill>
                <a:latin typeface="Calibri"/>
                <a:ea typeface="Calibri"/>
                <a:cs typeface="Calibri"/>
                <a:sym typeface="Calibri"/>
              </a:rPr>
              <a:t>LESSON 4: CREATING A RETURN</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0" name="Shape 890"/>
        <p:cNvGrpSpPr/>
        <p:nvPr/>
      </p:nvGrpSpPr>
      <p:grpSpPr>
        <a:xfrm>
          <a:off x="0" y="0"/>
          <a:ext cx="0" cy="0"/>
          <a:chOff x="0" y="0"/>
          <a:chExt cx="0" cy="0"/>
        </a:xfrm>
      </p:grpSpPr>
      <p:sp>
        <p:nvSpPr>
          <p:cNvPr id="891" name="Google Shape;891;g610d08ff81_7_237"/>
          <p:cNvSpPr txBox="1"/>
          <p:nvPr>
            <p:ph type="title"/>
          </p:nvPr>
        </p:nvSpPr>
        <p:spPr>
          <a:xfrm>
            <a:off x="0" y="0"/>
            <a:ext cx="91440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alibri"/>
              <a:buNone/>
            </a:pPr>
            <a:r>
              <a:rPr lang="en-US"/>
              <a:t>Creating a Return</a:t>
            </a:r>
            <a:endParaRPr/>
          </a:p>
        </p:txBody>
      </p:sp>
      <p:sp>
        <p:nvSpPr>
          <p:cNvPr id="892" name="Google Shape;892;g610d08ff81_7_237"/>
          <p:cNvSpPr txBox="1"/>
          <p:nvPr>
            <p:ph idx="12" type="sldNum"/>
          </p:nvPr>
        </p:nvSpPr>
        <p:spPr>
          <a:xfrm>
            <a:off x="6553201" y="6294437"/>
            <a:ext cx="2362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893" name="Google Shape;893;g610d08ff81_7_237"/>
          <p:cNvSpPr/>
          <p:nvPr/>
        </p:nvSpPr>
        <p:spPr>
          <a:xfrm>
            <a:off x="3048000" y="1254034"/>
            <a:ext cx="5715000" cy="5294812"/>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After an order is received, a user might have to create a return for multiple reasons: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150000"/>
              </a:lnSpc>
              <a:spcBef>
                <a:spcPts val="0"/>
              </a:spcBef>
              <a:spcAft>
                <a:spcPts val="0"/>
              </a:spcAft>
              <a:buClr>
                <a:srgbClr val="000000"/>
              </a:buClr>
              <a:buSzPts val="1800"/>
              <a:buFont typeface="Arial"/>
              <a:buChar char="•"/>
            </a:pPr>
            <a:r>
              <a:rPr b="0" i="1" lang="en-US" sz="1800" u="none" cap="none" strike="noStrike">
                <a:solidFill>
                  <a:srgbClr val="000000"/>
                </a:solidFill>
                <a:latin typeface="Calibri"/>
                <a:ea typeface="Calibri"/>
                <a:cs typeface="Calibri"/>
                <a:sym typeface="Calibri"/>
              </a:rPr>
              <a:t>If items are defective or damaged. </a:t>
            </a:r>
            <a:endParaRPr b="0" i="1" sz="1800" u="none" cap="none" strike="noStrike">
              <a:solidFill>
                <a:srgbClr val="000000"/>
              </a:solidFill>
              <a:latin typeface="Calibri"/>
              <a:ea typeface="Calibri"/>
              <a:cs typeface="Calibri"/>
              <a:sym typeface="Calibri"/>
            </a:endParaRPr>
          </a:p>
          <a:p>
            <a:pPr indent="-285750" lvl="0" marL="285750" marR="0" rtl="0" algn="l">
              <a:lnSpc>
                <a:spcPct val="150000"/>
              </a:lnSpc>
              <a:spcBef>
                <a:spcPts val="0"/>
              </a:spcBef>
              <a:spcAft>
                <a:spcPts val="0"/>
              </a:spcAft>
              <a:buClr>
                <a:srgbClr val="000000"/>
              </a:buClr>
              <a:buSzPts val="1800"/>
              <a:buFont typeface="Arial"/>
              <a:buChar char="•"/>
            </a:pPr>
            <a:r>
              <a:rPr b="0" i="1" lang="en-US" sz="1800" u="none" cap="none" strike="noStrike">
                <a:solidFill>
                  <a:srgbClr val="000000"/>
                </a:solidFill>
                <a:latin typeface="Calibri"/>
                <a:ea typeface="Calibri"/>
                <a:cs typeface="Calibri"/>
                <a:sym typeface="Calibri"/>
              </a:rPr>
              <a:t>If a receipt is tied to an invoice by mistake. </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000000"/>
              </a:buClr>
              <a:buSzPts val="1800"/>
              <a:buFont typeface="Arial"/>
              <a:buChar char="•"/>
            </a:pPr>
            <a:r>
              <a:rPr b="0" i="1" lang="en-US" sz="1800" u="none" cap="none" strike="noStrike">
                <a:solidFill>
                  <a:srgbClr val="000000"/>
                </a:solidFill>
                <a:latin typeface="Calibri"/>
                <a:ea typeface="Calibri"/>
                <a:cs typeface="Calibri"/>
                <a:sym typeface="Calibri"/>
              </a:rPr>
              <a:t>If an invoice was paid but full balance wasn’t utilized.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In order to file a return, users must have the following information: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800"/>
              <a:buFont typeface="Arial"/>
              <a:buChar char="•"/>
            </a:pPr>
            <a:r>
              <a:rPr b="0" i="1" lang="en-US" sz="1800" u="none" cap="none" strike="noStrike">
                <a:solidFill>
                  <a:srgbClr val="000000"/>
                </a:solidFill>
                <a:latin typeface="Calibri"/>
                <a:ea typeface="Calibri"/>
                <a:cs typeface="Calibri"/>
                <a:sym typeface="Calibri"/>
              </a:rPr>
              <a:t>Return Header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800"/>
              <a:buFont typeface="Arial"/>
              <a:buChar char="•"/>
            </a:pPr>
            <a:r>
              <a:rPr b="0" i="1" lang="en-US" sz="1800" u="none" cap="none" strike="noStrike">
                <a:solidFill>
                  <a:srgbClr val="000000"/>
                </a:solidFill>
                <a:latin typeface="Calibri"/>
                <a:ea typeface="Calibri"/>
                <a:cs typeface="Calibri"/>
                <a:sym typeface="Calibri"/>
              </a:rPr>
              <a:t>Linked Order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800"/>
              <a:buFont typeface="Arial"/>
              <a:buChar char="•"/>
            </a:pPr>
            <a:r>
              <a:rPr b="0" i="1" lang="en-US" sz="1800" u="none" cap="none" strike="noStrike">
                <a:solidFill>
                  <a:srgbClr val="000000"/>
                </a:solidFill>
                <a:latin typeface="Calibri"/>
                <a:ea typeface="Calibri"/>
                <a:cs typeface="Calibri"/>
                <a:sym typeface="Calibri"/>
              </a:rPr>
              <a:t>Return Line Item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800"/>
              <a:buFont typeface="Arial"/>
              <a:buChar char="•"/>
            </a:pPr>
            <a:r>
              <a:rPr b="0" i="1" lang="en-US" sz="1800" u="none" cap="none" strike="noStrike">
                <a:solidFill>
                  <a:srgbClr val="000000"/>
                </a:solidFill>
                <a:latin typeface="Calibri"/>
                <a:ea typeface="Calibri"/>
                <a:cs typeface="Calibri"/>
                <a:sym typeface="Calibri"/>
              </a:rPr>
              <a:t>Return Line Item Detail</a:t>
            </a:r>
            <a:endParaRPr b="0" i="0" sz="1400" u="none" cap="none" strike="noStrike">
              <a:solidFill>
                <a:srgbClr val="000000"/>
              </a:solidFill>
              <a:latin typeface="Arial"/>
              <a:ea typeface="Arial"/>
              <a:cs typeface="Arial"/>
              <a:sym typeface="Arial"/>
            </a:endParaRPr>
          </a:p>
        </p:txBody>
      </p:sp>
      <p:sp>
        <p:nvSpPr>
          <p:cNvPr id="894" name="Google Shape;894;g610d08ff81_7_237"/>
          <p:cNvSpPr/>
          <p:nvPr/>
        </p:nvSpPr>
        <p:spPr>
          <a:xfrm>
            <a:off x="381000" y="2411255"/>
            <a:ext cx="2470524" cy="2472401"/>
          </a:xfrm>
          <a:custGeom>
            <a:rect b="b" l="l" r="r" t="t"/>
            <a:pathLst>
              <a:path extrusionOk="0" h="742" w="742">
                <a:moveTo>
                  <a:pt x="370" y="0"/>
                </a:moveTo>
                <a:lnTo>
                  <a:pt x="310" y="5"/>
                </a:lnTo>
                <a:lnTo>
                  <a:pt x="226" y="29"/>
                </a:lnTo>
                <a:lnTo>
                  <a:pt x="152" y="71"/>
                </a:lnTo>
                <a:lnTo>
                  <a:pt x="89" y="129"/>
                </a:lnTo>
                <a:lnTo>
                  <a:pt x="41" y="200"/>
                </a:lnTo>
                <a:lnTo>
                  <a:pt x="11" y="281"/>
                </a:lnTo>
                <a:lnTo>
                  <a:pt x="0" y="370"/>
                </a:lnTo>
                <a:lnTo>
                  <a:pt x="1" y="401"/>
                </a:lnTo>
                <a:lnTo>
                  <a:pt x="19" y="488"/>
                </a:lnTo>
                <a:lnTo>
                  <a:pt x="55" y="566"/>
                </a:lnTo>
                <a:lnTo>
                  <a:pt x="108" y="633"/>
                </a:lnTo>
                <a:lnTo>
                  <a:pt x="175" y="686"/>
                </a:lnTo>
                <a:lnTo>
                  <a:pt x="253" y="722"/>
                </a:lnTo>
                <a:lnTo>
                  <a:pt x="340" y="740"/>
                </a:lnTo>
                <a:lnTo>
                  <a:pt x="370" y="741"/>
                </a:lnTo>
                <a:lnTo>
                  <a:pt x="401" y="740"/>
                </a:lnTo>
                <a:lnTo>
                  <a:pt x="488" y="722"/>
                </a:lnTo>
                <a:lnTo>
                  <a:pt x="566" y="686"/>
                </a:lnTo>
                <a:lnTo>
                  <a:pt x="633" y="633"/>
                </a:lnTo>
                <a:lnTo>
                  <a:pt x="686" y="566"/>
                </a:lnTo>
                <a:lnTo>
                  <a:pt x="722" y="488"/>
                </a:lnTo>
                <a:lnTo>
                  <a:pt x="740" y="401"/>
                </a:lnTo>
                <a:lnTo>
                  <a:pt x="741" y="370"/>
                </a:lnTo>
                <a:lnTo>
                  <a:pt x="740" y="340"/>
                </a:lnTo>
                <a:lnTo>
                  <a:pt x="722" y="253"/>
                </a:lnTo>
                <a:lnTo>
                  <a:pt x="686" y="175"/>
                </a:lnTo>
                <a:lnTo>
                  <a:pt x="633" y="108"/>
                </a:lnTo>
                <a:lnTo>
                  <a:pt x="566" y="55"/>
                </a:lnTo>
                <a:lnTo>
                  <a:pt x="488" y="19"/>
                </a:lnTo>
                <a:lnTo>
                  <a:pt x="401" y="1"/>
                </a:lnTo>
                <a:lnTo>
                  <a:pt x="37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Libre Franklin"/>
              <a:ea typeface="Libre Franklin"/>
              <a:cs typeface="Libre Franklin"/>
              <a:sym typeface="Libre Franklin"/>
            </a:endParaRPr>
          </a:p>
        </p:txBody>
      </p:sp>
      <p:grpSp>
        <p:nvGrpSpPr>
          <p:cNvPr id="895" name="Google Shape;895;g610d08ff81_7_237"/>
          <p:cNvGrpSpPr/>
          <p:nvPr/>
        </p:nvGrpSpPr>
        <p:grpSpPr>
          <a:xfrm>
            <a:off x="914400" y="3048000"/>
            <a:ext cx="1366509" cy="1282793"/>
            <a:chOff x="7818721" y="2834682"/>
            <a:chExt cx="936342" cy="868895"/>
          </a:xfrm>
        </p:grpSpPr>
        <p:sp>
          <p:nvSpPr>
            <p:cNvPr id="896" name="Google Shape;896;g610d08ff81_7_237"/>
            <p:cNvSpPr/>
            <p:nvPr/>
          </p:nvSpPr>
          <p:spPr>
            <a:xfrm>
              <a:off x="7838558" y="2935194"/>
              <a:ext cx="916505" cy="768383"/>
            </a:xfrm>
            <a:custGeom>
              <a:rect b="b" l="l" r="r" t="t"/>
              <a:pathLst>
                <a:path extrusionOk="0" h="266" w="318">
                  <a:moveTo>
                    <a:pt x="234" y="260"/>
                  </a:moveTo>
                  <a:cubicBezTo>
                    <a:pt x="233" y="263"/>
                    <a:pt x="228" y="266"/>
                    <a:pt x="223" y="266"/>
                  </a:cubicBezTo>
                  <a:cubicBezTo>
                    <a:pt x="7" y="265"/>
                    <a:pt x="7" y="265"/>
                    <a:pt x="7" y="265"/>
                  </a:cubicBezTo>
                  <a:cubicBezTo>
                    <a:pt x="3" y="265"/>
                    <a:pt x="0" y="262"/>
                    <a:pt x="1" y="258"/>
                  </a:cubicBezTo>
                  <a:cubicBezTo>
                    <a:pt x="84" y="7"/>
                    <a:pt x="84" y="7"/>
                    <a:pt x="84" y="7"/>
                  </a:cubicBezTo>
                  <a:cubicBezTo>
                    <a:pt x="85" y="3"/>
                    <a:pt x="90" y="0"/>
                    <a:pt x="95" y="1"/>
                  </a:cubicBezTo>
                  <a:cubicBezTo>
                    <a:pt x="311" y="2"/>
                    <a:pt x="311" y="2"/>
                    <a:pt x="311" y="2"/>
                  </a:cubicBezTo>
                  <a:cubicBezTo>
                    <a:pt x="315" y="2"/>
                    <a:pt x="318" y="5"/>
                    <a:pt x="317" y="8"/>
                  </a:cubicBezTo>
                  <a:lnTo>
                    <a:pt x="234" y="260"/>
                  </a:lnTo>
                  <a:close/>
                </a:path>
              </a:pathLst>
            </a:custGeom>
            <a:noFill/>
            <a:ln cap="flat" cmpd="sng" w="26975">
              <a:solidFill>
                <a:schemeClr val="l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cxnSp>
          <p:nvCxnSpPr>
            <p:cNvPr id="897" name="Google Shape;897;g610d08ff81_7_237"/>
            <p:cNvCxnSpPr/>
            <p:nvPr/>
          </p:nvCxnSpPr>
          <p:spPr>
            <a:xfrm>
              <a:off x="8132157" y="3030415"/>
              <a:ext cx="502557" cy="3968"/>
            </a:xfrm>
            <a:prstGeom prst="straightConnector1">
              <a:avLst/>
            </a:prstGeom>
            <a:noFill/>
            <a:ln cap="flat" cmpd="sng" w="11100">
              <a:solidFill>
                <a:schemeClr val="lt1"/>
              </a:solidFill>
              <a:prstDash val="solid"/>
              <a:miter lim="800000"/>
              <a:headEnd len="sm" w="sm" type="none"/>
              <a:tailEnd len="sm" w="sm" type="none"/>
            </a:ln>
          </p:spPr>
        </p:cxnSp>
        <p:cxnSp>
          <p:nvCxnSpPr>
            <p:cNvPr id="898" name="Google Shape;898;g610d08ff81_7_237"/>
            <p:cNvCxnSpPr/>
            <p:nvPr/>
          </p:nvCxnSpPr>
          <p:spPr>
            <a:xfrm>
              <a:off x="8109675" y="3093896"/>
              <a:ext cx="501235" cy="3968"/>
            </a:xfrm>
            <a:prstGeom prst="straightConnector1">
              <a:avLst/>
            </a:prstGeom>
            <a:noFill/>
            <a:ln cap="flat" cmpd="sng" w="11100">
              <a:solidFill>
                <a:schemeClr val="lt1"/>
              </a:solidFill>
              <a:prstDash val="solid"/>
              <a:miter lim="800000"/>
              <a:headEnd len="sm" w="sm" type="none"/>
              <a:tailEnd len="sm" w="sm" type="none"/>
            </a:ln>
          </p:spPr>
        </p:cxnSp>
        <p:cxnSp>
          <p:nvCxnSpPr>
            <p:cNvPr id="899" name="Google Shape;899;g610d08ff81_7_237"/>
            <p:cNvCxnSpPr/>
            <p:nvPr/>
          </p:nvCxnSpPr>
          <p:spPr>
            <a:xfrm>
              <a:off x="8066031" y="3178537"/>
              <a:ext cx="502557" cy="2645"/>
            </a:xfrm>
            <a:prstGeom prst="straightConnector1">
              <a:avLst/>
            </a:prstGeom>
            <a:noFill/>
            <a:ln cap="flat" cmpd="sng" w="11100">
              <a:solidFill>
                <a:schemeClr val="lt1"/>
              </a:solidFill>
              <a:prstDash val="solid"/>
              <a:miter lim="800000"/>
              <a:headEnd len="sm" w="sm" type="none"/>
              <a:tailEnd len="sm" w="sm" type="none"/>
            </a:ln>
          </p:spPr>
        </p:cxnSp>
        <p:cxnSp>
          <p:nvCxnSpPr>
            <p:cNvPr id="900" name="Google Shape;900;g610d08ff81_7_237"/>
            <p:cNvCxnSpPr/>
            <p:nvPr/>
          </p:nvCxnSpPr>
          <p:spPr>
            <a:xfrm>
              <a:off x="8066031" y="3218212"/>
              <a:ext cx="502557" cy="2645"/>
            </a:xfrm>
            <a:prstGeom prst="straightConnector1">
              <a:avLst/>
            </a:prstGeom>
            <a:noFill/>
            <a:ln cap="flat" cmpd="sng" w="11100">
              <a:solidFill>
                <a:schemeClr val="lt1"/>
              </a:solidFill>
              <a:prstDash val="solid"/>
              <a:miter lim="800000"/>
              <a:headEnd len="sm" w="sm" type="none"/>
              <a:tailEnd len="sm" w="sm" type="none"/>
            </a:ln>
          </p:spPr>
        </p:cxnSp>
        <p:cxnSp>
          <p:nvCxnSpPr>
            <p:cNvPr id="901" name="Google Shape;901;g610d08ff81_7_237"/>
            <p:cNvCxnSpPr/>
            <p:nvPr/>
          </p:nvCxnSpPr>
          <p:spPr>
            <a:xfrm>
              <a:off x="8046194" y="3281693"/>
              <a:ext cx="501235" cy="2645"/>
            </a:xfrm>
            <a:prstGeom prst="straightConnector1">
              <a:avLst/>
            </a:prstGeom>
            <a:noFill/>
            <a:ln cap="flat" cmpd="sng" w="11100">
              <a:solidFill>
                <a:schemeClr val="lt1"/>
              </a:solidFill>
              <a:prstDash val="solid"/>
              <a:miter lim="800000"/>
              <a:headEnd len="sm" w="sm" type="none"/>
              <a:tailEnd len="sm" w="sm" type="none"/>
            </a:ln>
          </p:spPr>
        </p:cxnSp>
        <p:cxnSp>
          <p:nvCxnSpPr>
            <p:cNvPr id="902" name="Google Shape;902;g610d08ff81_7_237"/>
            <p:cNvCxnSpPr/>
            <p:nvPr/>
          </p:nvCxnSpPr>
          <p:spPr>
            <a:xfrm>
              <a:off x="8022389" y="3345174"/>
              <a:ext cx="505202" cy="2645"/>
            </a:xfrm>
            <a:prstGeom prst="straightConnector1">
              <a:avLst/>
            </a:prstGeom>
            <a:noFill/>
            <a:ln cap="flat" cmpd="sng" w="11100">
              <a:solidFill>
                <a:schemeClr val="lt1"/>
              </a:solidFill>
              <a:prstDash val="solid"/>
              <a:miter lim="800000"/>
              <a:headEnd len="sm" w="sm" type="none"/>
              <a:tailEnd len="sm" w="sm" type="none"/>
            </a:ln>
          </p:spPr>
        </p:cxnSp>
        <p:cxnSp>
          <p:nvCxnSpPr>
            <p:cNvPr id="903" name="Google Shape;903;g610d08ff81_7_237"/>
            <p:cNvCxnSpPr/>
            <p:nvPr/>
          </p:nvCxnSpPr>
          <p:spPr>
            <a:xfrm>
              <a:off x="8002551" y="3408655"/>
              <a:ext cx="502557" cy="2645"/>
            </a:xfrm>
            <a:prstGeom prst="straightConnector1">
              <a:avLst/>
            </a:prstGeom>
            <a:noFill/>
            <a:ln cap="flat" cmpd="sng" w="11100">
              <a:solidFill>
                <a:schemeClr val="lt1"/>
              </a:solidFill>
              <a:prstDash val="solid"/>
              <a:miter lim="800000"/>
              <a:headEnd len="sm" w="sm" type="none"/>
              <a:tailEnd len="sm" w="sm" type="none"/>
            </a:ln>
          </p:spPr>
        </p:cxnSp>
        <p:cxnSp>
          <p:nvCxnSpPr>
            <p:cNvPr id="904" name="Google Shape;904;g610d08ff81_7_237"/>
            <p:cNvCxnSpPr/>
            <p:nvPr/>
          </p:nvCxnSpPr>
          <p:spPr>
            <a:xfrm>
              <a:off x="7980068" y="3472136"/>
              <a:ext cx="503880" cy="2645"/>
            </a:xfrm>
            <a:prstGeom prst="straightConnector1">
              <a:avLst/>
            </a:prstGeom>
            <a:noFill/>
            <a:ln cap="flat" cmpd="sng" w="11100">
              <a:solidFill>
                <a:schemeClr val="lt1"/>
              </a:solidFill>
              <a:prstDash val="solid"/>
              <a:miter lim="800000"/>
              <a:headEnd len="sm" w="sm" type="none"/>
              <a:tailEnd len="sm" w="sm" type="none"/>
            </a:ln>
          </p:spPr>
        </p:cxnSp>
        <p:cxnSp>
          <p:nvCxnSpPr>
            <p:cNvPr id="905" name="Google Shape;905;g610d08ff81_7_237"/>
            <p:cNvCxnSpPr/>
            <p:nvPr/>
          </p:nvCxnSpPr>
          <p:spPr>
            <a:xfrm>
              <a:off x="7958908" y="3535617"/>
              <a:ext cx="502557" cy="2645"/>
            </a:xfrm>
            <a:prstGeom prst="straightConnector1">
              <a:avLst/>
            </a:prstGeom>
            <a:noFill/>
            <a:ln cap="flat" cmpd="sng" w="11100">
              <a:solidFill>
                <a:schemeClr val="lt1"/>
              </a:solidFill>
              <a:prstDash val="solid"/>
              <a:miter lim="800000"/>
              <a:headEnd len="sm" w="sm" type="none"/>
              <a:tailEnd len="sm" w="sm" type="none"/>
            </a:ln>
          </p:spPr>
        </p:cxnSp>
        <p:cxnSp>
          <p:nvCxnSpPr>
            <p:cNvPr id="906" name="Google Shape;906;g610d08ff81_7_237"/>
            <p:cNvCxnSpPr/>
            <p:nvPr/>
          </p:nvCxnSpPr>
          <p:spPr>
            <a:xfrm>
              <a:off x="7939070" y="3599098"/>
              <a:ext cx="502557" cy="2645"/>
            </a:xfrm>
            <a:prstGeom prst="straightConnector1">
              <a:avLst/>
            </a:prstGeom>
            <a:noFill/>
            <a:ln cap="flat" cmpd="sng" w="11100">
              <a:solidFill>
                <a:schemeClr val="lt1"/>
              </a:solidFill>
              <a:prstDash val="solid"/>
              <a:miter lim="800000"/>
              <a:headEnd len="sm" w="sm" type="none"/>
              <a:tailEnd len="sm" w="sm" type="none"/>
            </a:ln>
          </p:spPr>
        </p:cxnSp>
        <p:sp>
          <p:nvSpPr>
            <p:cNvPr id="907" name="Google Shape;907;g610d08ff81_7_237"/>
            <p:cNvSpPr/>
            <p:nvPr/>
          </p:nvSpPr>
          <p:spPr>
            <a:xfrm>
              <a:off x="7818721" y="2834682"/>
              <a:ext cx="327984" cy="468171"/>
            </a:xfrm>
            <a:custGeom>
              <a:rect b="b" l="l" r="r" t="t"/>
              <a:pathLst>
                <a:path extrusionOk="0" h="162" w="114">
                  <a:moveTo>
                    <a:pt x="34" y="48"/>
                  </a:moveTo>
                  <a:cubicBezTo>
                    <a:pt x="28" y="63"/>
                    <a:pt x="28" y="63"/>
                    <a:pt x="28" y="63"/>
                  </a:cubicBezTo>
                  <a:cubicBezTo>
                    <a:pt x="1" y="146"/>
                    <a:pt x="1" y="146"/>
                    <a:pt x="1" y="146"/>
                  </a:cubicBezTo>
                  <a:cubicBezTo>
                    <a:pt x="0" y="147"/>
                    <a:pt x="0" y="148"/>
                    <a:pt x="0" y="149"/>
                  </a:cubicBezTo>
                  <a:cubicBezTo>
                    <a:pt x="10" y="146"/>
                    <a:pt x="16" y="145"/>
                    <a:pt x="27" y="147"/>
                  </a:cubicBezTo>
                  <a:cubicBezTo>
                    <a:pt x="37" y="150"/>
                    <a:pt x="42" y="154"/>
                    <a:pt x="49" y="162"/>
                  </a:cubicBezTo>
                  <a:cubicBezTo>
                    <a:pt x="50" y="161"/>
                    <a:pt x="50" y="159"/>
                    <a:pt x="51" y="158"/>
                  </a:cubicBezTo>
                  <a:cubicBezTo>
                    <a:pt x="69" y="117"/>
                    <a:pt x="69" y="117"/>
                    <a:pt x="69" y="117"/>
                  </a:cubicBezTo>
                  <a:cubicBezTo>
                    <a:pt x="74" y="118"/>
                    <a:pt x="74" y="118"/>
                    <a:pt x="74" y="118"/>
                  </a:cubicBezTo>
                  <a:cubicBezTo>
                    <a:pt x="74" y="118"/>
                    <a:pt x="74" y="118"/>
                    <a:pt x="74" y="118"/>
                  </a:cubicBezTo>
                  <a:cubicBezTo>
                    <a:pt x="78" y="119"/>
                    <a:pt x="82" y="117"/>
                    <a:pt x="84" y="113"/>
                  </a:cubicBezTo>
                  <a:cubicBezTo>
                    <a:pt x="113" y="41"/>
                    <a:pt x="113" y="41"/>
                    <a:pt x="113" y="41"/>
                  </a:cubicBezTo>
                  <a:cubicBezTo>
                    <a:pt x="113" y="41"/>
                    <a:pt x="113" y="41"/>
                    <a:pt x="113" y="41"/>
                  </a:cubicBezTo>
                  <a:cubicBezTo>
                    <a:pt x="114" y="37"/>
                    <a:pt x="112" y="34"/>
                    <a:pt x="108" y="33"/>
                  </a:cubicBezTo>
                  <a:cubicBezTo>
                    <a:pt x="101" y="31"/>
                    <a:pt x="101" y="31"/>
                    <a:pt x="101" y="31"/>
                  </a:cubicBezTo>
                  <a:cubicBezTo>
                    <a:pt x="101" y="31"/>
                    <a:pt x="101" y="31"/>
                    <a:pt x="101" y="31"/>
                  </a:cubicBezTo>
                  <a:cubicBezTo>
                    <a:pt x="101" y="31"/>
                    <a:pt x="101" y="31"/>
                    <a:pt x="101" y="31"/>
                  </a:cubicBezTo>
                  <a:cubicBezTo>
                    <a:pt x="103" y="20"/>
                    <a:pt x="103" y="11"/>
                    <a:pt x="101" y="11"/>
                  </a:cubicBezTo>
                  <a:cubicBezTo>
                    <a:pt x="65" y="2"/>
                    <a:pt x="65" y="2"/>
                    <a:pt x="65" y="2"/>
                  </a:cubicBezTo>
                  <a:cubicBezTo>
                    <a:pt x="59" y="0"/>
                    <a:pt x="36" y="42"/>
                    <a:pt x="34" y="48"/>
                  </a:cubicBezTo>
                  <a:close/>
                  <a:moveTo>
                    <a:pt x="103" y="33"/>
                  </a:moveTo>
                  <a:cubicBezTo>
                    <a:pt x="103" y="33"/>
                    <a:pt x="103" y="33"/>
                    <a:pt x="103" y="33"/>
                  </a:cubicBezTo>
                  <a:cubicBezTo>
                    <a:pt x="103" y="33"/>
                    <a:pt x="103" y="33"/>
                    <a:pt x="103" y="33"/>
                  </a:cubicBezTo>
                  <a:close/>
                  <a:moveTo>
                    <a:pt x="103" y="34"/>
                  </a:moveTo>
                  <a:cubicBezTo>
                    <a:pt x="103" y="33"/>
                    <a:pt x="103" y="33"/>
                    <a:pt x="103" y="33"/>
                  </a:cubicBezTo>
                  <a:lnTo>
                    <a:pt x="103" y="34"/>
                  </a:lnTo>
                  <a:close/>
                  <a:moveTo>
                    <a:pt x="72" y="111"/>
                  </a:moveTo>
                  <a:cubicBezTo>
                    <a:pt x="87" y="78"/>
                    <a:pt x="87" y="78"/>
                    <a:pt x="87" y="78"/>
                  </a:cubicBezTo>
                  <a:cubicBezTo>
                    <a:pt x="93" y="62"/>
                    <a:pt x="93" y="62"/>
                    <a:pt x="93" y="62"/>
                  </a:cubicBezTo>
                  <a:cubicBezTo>
                    <a:pt x="94" y="59"/>
                    <a:pt x="97" y="48"/>
                    <a:pt x="99" y="37"/>
                  </a:cubicBezTo>
                  <a:cubicBezTo>
                    <a:pt x="106" y="38"/>
                    <a:pt x="106" y="38"/>
                    <a:pt x="106" y="38"/>
                  </a:cubicBezTo>
                  <a:cubicBezTo>
                    <a:pt x="107" y="40"/>
                    <a:pt x="107" y="40"/>
                    <a:pt x="107" y="40"/>
                  </a:cubicBezTo>
                  <a:cubicBezTo>
                    <a:pt x="107" y="40"/>
                    <a:pt x="107" y="40"/>
                    <a:pt x="107" y="40"/>
                  </a:cubicBezTo>
                  <a:cubicBezTo>
                    <a:pt x="78" y="112"/>
                    <a:pt x="78" y="112"/>
                    <a:pt x="78" y="112"/>
                  </a:cubicBezTo>
                  <a:cubicBezTo>
                    <a:pt x="76" y="113"/>
                    <a:pt x="76" y="113"/>
                    <a:pt x="76" y="113"/>
                  </a:cubicBezTo>
                  <a:cubicBezTo>
                    <a:pt x="76" y="113"/>
                    <a:pt x="76" y="113"/>
                    <a:pt x="76" y="113"/>
                  </a:cubicBezTo>
                  <a:lnTo>
                    <a:pt x="72" y="111"/>
                  </a:lnTo>
                  <a:close/>
                  <a:moveTo>
                    <a:pt x="32" y="75"/>
                  </a:moveTo>
                  <a:cubicBezTo>
                    <a:pt x="35" y="76"/>
                    <a:pt x="35" y="76"/>
                    <a:pt x="35" y="76"/>
                  </a:cubicBezTo>
                  <a:cubicBezTo>
                    <a:pt x="36" y="76"/>
                    <a:pt x="36" y="78"/>
                    <a:pt x="36" y="80"/>
                  </a:cubicBezTo>
                  <a:cubicBezTo>
                    <a:pt x="18" y="133"/>
                    <a:pt x="18" y="133"/>
                    <a:pt x="18" y="133"/>
                  </a:cubicBezTo>
                  <a:cubicBezTo>
                    <a:pt x="18" y="135"/>
                    <a:pt x="17" y="136"/>
                    <a:pt x="16" y="136"/>
                  </a:cubicBezTo>
                  <a:cubicBezTo>
                    <a:pt x="12" y="136"/>
                    <a:pt x="12" y="136"/>
                    <a:pt x="12" y="136"/>
                  </a:cubicBezTo>
                  <a:cubicBezTo>
                    <a:pt x="11" y="135"/>
                    <a:pt x="11" y="134"/>
                    <a:pt x="12" y="131"/>
                  </a:cubicBezTo>
                  <a:cubicBezTo>
                    <a:pt x="29" y="78"/>
                    <a:pt x="29" y="78"/>
                    <a:pt x="29" y="78"/>
                  </a:cubicBezTo>
                  <a:cubicBezTo>
                    <a:pt x="30" y="76"/>
                    <a:pt x="31" y="75"/>
                    <a:pt x="32" y="75"/>
                  </a:cubicBezTo>
                  <a:close/>
                </a:path>
              </a:pathLst>
            </a:custGeom>
            <a:solidFill>
              <a:srgbClr val="97989A"/>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sp>
          <p:nvSpPr>
            <p:cNvPr id="908" name="Google Shape;908;g610d08ff81_7_237"/>
            <p:cNvSpPr/>
            <p:nvPr/>
          </p:nvSpPr>
          <p:spPr>
            <a:xfrm>
              <a:off x="7821366" y="3264501"/>
              <a:ext cx="120350" cy="115059"/>
            </a:xfrm>
            <a:custGeom>
              <a:rect b="b" l="l" r="r" t="t"/>
              <a:pathLst>
                <a:path extrusionOk="0" h="40" w="42">
                  <a:moveTo>
                    <a:pt x="0" y="4"/>
                  </a:moveTo>
                  <a:cubicBezTo>
                    <a:pt x="0" y="6"/>
                    <a:pt x="0" y="6"/>
                    <a:pt x="0" y="6"/>
                  </a:cubicBezTo>
                  <a:cubicBezTo>
                    <a:pt x="1" y="8"/>
                    <a:pt x="1" y="8"/>
                    <a:pt x="1" y="8"/>
                  </a:cubicBezTo>
                  <a:cubicBezTo>
                    <a:pt x="4" y="32"/>
                    <a:pt x="4" y="32"/>
                    <a:pt x="4" y="32"/>
                  </a:cubicBezTo>
                  <a:cubicBezTo>
                    <a:pt x="6" y="39"/>
                    <a:pt x="13" y="40"/>
                    <a:pt x="20" y="34"/>
                  </a:cubicBezTo>
                  <a:cubicBezTo>
                    <a:pt x="40" y="16"/>
                    <a:pt x="40" y="16"/>
                    <a:pt x="40" y="16"/>
                  </a:cubicBezTo>
                  <a:cubicBezTo>
                    <a:pt x="41" y="15"/>
                    <a:pt x="41" y="15"/>
                    <a:pt x="41" y="15"/>
                  </a:cubicBezTo>
                  <a:cubicBezTo>
                    <a:pt x="42" y="14"/>
                    <a:pt x="42" y="14"/>
                    <a:pt x="42" y="14"/>
                  </a:cubicBezTo>
                  <a:cubicBezTo>
                    <a:pt x="36" y="8"/>
                    <a:pt x="32" y="4"/>
                    <a:pt x="23" y="2"/>
                  </a:cubicBezTo>
                  <a:cubicBezTo>
                    <a:pt x="14" y="0"/>
                    <a:pt x="9" y="1"/>
                    <a:pt x="0" y="4"/>
                  </a:cubicBezTo>
                  <a:close/>
                  <a:moveTo>
                    <a:pt x="8" y="9"/>
                  </a:moveTo>
                  <a:cubicBezTo>
                    <a:pt x="9" y="8"/>
                    <a:pt x="9" y="8"/>
                    <a:pt x="9" y="8"/>
                  </a:cubicBezTo>
                  <a:cubicBezTo>
                    <a:pt x="9" y="10"/>
                    <a:pt x="9" y="10"/>
                    <a:pt x="9" y="10"/>
                  </a:cubicBezTo>
                  <a:cubicBezTo>
                    <a:pt x="10" y="27"/>
                    <a:pt x="10" y="27"/>
                    <a:pt x="10" y="27"/>
                  </a:cubicBezTo>
                  <a:cubicBezTo>
                    <a:pt x="10" y="28"/>
                    <a:pt x="10" y="28"/>
                    <a:pt x="10" y="28"/>
                  </a:cubicBezTo>
                  <a:cubicBezTo>
                    <a:pt x="8" y="28"/>
                    <a:pt x="8" y="28"/>
                    <a:pt x="8" y="28"/>
                  </a:cubicBezTo>
                  <a:cubicBezTo>
                    <a:pt x="8" y="27"/>
                    <a:pt x="8" y="27"/>
                    <a:pt x="8" y="27"/>
                  </a:cubicBezTo>
                  <a:cubicBezTo>
                    <a:pt x="7" y="10"/>
                    <a:pt x="7" y="10"/>
                    <a:pt x="7" y="10"/>
                  </a:cubicBezTo>
                  <a:lnTo>
                    <a:pt x="8" y="9"/>
                  </a:lnTo>
                  <a:close/>
                </a:path>
              </a:pathLst>
            </a:custGeom>
            <a:solidFill>
              <a:srgbClr val="002060"/>
            </a:solidFill>
            <a:ln cap="flat" cmpd="sng" w="9525">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Libre Franklin"/>
                <a:ea typeface="Libre Franklin"/>
                <a:cs typeface="Libre Franklin"/>
                <a:sym typeface="Libre Franklin"/>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3" name="Shape 913"/>
        <p:cNvGrpSpPr/>
        <p:nvPr/>
      </p:nvGrpSpPr>
      <p:grpSpPr>
        <a:xfrm>
          <a:off x="0" y="0"/>
          <a:ext cx="0" cy="0"/>
          <a:chOff x="0" y="0"/>
          <a:chExt cx="0" cy="0"/>
        </a:xfrm>
      </p:grpSpPr>
      <p:sp>
        <p:nvSpPr>
          <p:cNvPr id="914" name="Google Shape;914;g610d08ff81_7_259"/>
          <p:cNvSpPr txBox="1"/>
          <p:nvPr>
            <p:ph type="title"/>
          </p:nvPr>
        </p:nvSpPr>
        <p:spPr>
          <a:xfrm>
            <a:off x="0" y="0"/>
            <a:ext cx="91440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alibri"/>
              <a:buNone/>
            </a:pPr>
            <a:r>
              <a:rPr lang="en-US"/>
              <a:t>Exercise 4: Creating a Return</a:t>
            </a:r>
            <a:endParaRPr/>
          </a:p>
        </p:txBody>
      </p:sp>
      <p:sp>
        <p:nvSpPr>
          <p:cNvPr id="915" name="Google Shape;915;g610d08ff81_7_259"/>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916" name="Google Shape;916;g610d08ff81_7_259"/>
          <p:cNvSpPr/>
          <p:nvPr/>
        </p:nvSpPr>
        <p:spPr>
          <a:xfrm>
            <a:off x="1523998" y="3125276"/>
            <a:ext cx="6460853" cy="2308009"/>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Now it is your turn to practice this task.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Reference the steps of the activity guide and data sheet to create a return.</a:t>
            </a:r>
            <a:endParaRPr b="0" i="0" sz="1400" u="none" cap="none" strike="noStrike">
              <a:solidFill>
                <a:srgbClr val="000000"/>
              </a:solidFill>
              <a:latin typeface="Arial"/>
              <a:ea typeface="Arial"/>
              <a:cs typeface="Arial"/>
              <a:sym typeface="Arial"/>
            </a:endParaRPr>
          </a:p>
        </p:txBody>
      </p:sp>
      <p:pic>
        <p:nvPicPr>
          <p:cNvPr id="917" name="Google Shape;917;g610d08ff81_7_259"/>
          <p:cNvPicPr preferRelativeResize="0"/>
          <p:nvPr/>
        </p:nvPicPr>
        <p:blipFill rotWithShape="1">
          <a:blip r:embed="rId3">
            <a:alphaModFix/>
          </a:blip>
          <a:srcRect b="0" l="0" r="0" t="0"/>
          <a:stretch/>
        </p:blipFill>
        <p:spPr>
          <a:xfrm>
            <a:off x="3105721" y="1524000"/>
            <a:ext cx="3297409" cy="915476"/>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2" name="Shape 922"/>
        <p:cNvGrpSpPr/>
        <p:nvPr/>
      </p:nvGrpSpPr>
      <p:grpSpPr>
        <a:xfrm>
          <a:off x="0" y="0"/>
          <a:ext cx="0" cy="0"/>
          <a:chOff x="0" y="0"/>
          <a:chExt cx="0" cy="0"/>
        </a:xfrm>
      </p:grpSpPr>
      <p:sp>
        <p:nvSpPr>
          <p:cNvPr id="923" name="Google Shape;923;g610d08ff81_7_267"/>
          <p:cNvSpPr txBox="1"/>
          <p:nvPr>
            <p:ph type="title"/>
          </p:nvPr>
        </p:nvSpPr>
        <p:spPr>
          <a:xfrm>
            <a:off x="0" y="0"/>
            <a:ext cx="9144000" cy="838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alibri"/>
              <a:buNone/>
            </a:pPr>
            <a:r>
              <a:rPr lang="en-US"/>
              <a:t>Knowledge Check: Multiple Choice</a:t>
            </a:r>
            <a:endParaRPr/>
          </a:p>
        </p:txBody>
      </p:sp>
      <p:sp>
        <p:nvSpPr>
          <p:cNvPr id="924" name="Google Shape;924;g610d08ff81_7_267"/>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925" name="Google Shape;925;g610d08ff81_7_267"/>
          <p:cNvSpPr txBox="1"/>
          <p:nvPr/>
        </p:nvSpPr>
        <p:spPr>
          <a:xfrm>
            <a:off x="228600" y="1066800"/>
            <a:ext cx="8686800" cy="912813"/>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1600"/>
              <a:buFont typeface="Arial"/>
              <a:buNone/>
            </a:pPr>
            <a:r>
              <a:rPr b="0" i="0" lang="en-US" sz="1600" u="none" cap="none" strike="noStrike">
                <a:solidFill>
                  <a:srgbClr val="FFFFFF"/>
                </a:solidFill>
                <a:latin typeface="Calibri"/>
                <a:ea typeface="Calibri"/>
                <a:cs typeface="Calibri"/>
                <a:sym typeface="Calibri"/>
              </a:rPr>
              <a:t>How do you create a return?</a:t>
            </a:r>
            <a:endParaRPr b="0" i="0" sz="1400" u="none" cap="none" strike="noStrike">
              <a:solidFill>
                <a:srgbClr val="000000"/>
              </a:solidFill>
              <a:latin typeface="Arial"/>
              <a:ea typeface="Arial"/>
              <a:cs typeface="Arial"/>
              <a:sym typeface="Arial"/>
            </a:endParaRPr>
          </a:p>
        </p:txBody>
      </p:sp>
      <p:sp>
        <p:nvSpPr>
          <p:cNvPr id="926" name="Google Shape;926;g610d08ff81_7_267"/>
          <p:cNvSpPr txBox="1"/>
          <p:nvPr/>
        </p:nvSpPr>
        <p:spPr>
          <a:xfrm>
            <a:off x="228600" y="2455067"/>
            <a:ext cx="381000" cy="45640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A</a:t>
            </a:r>
            <a:endParaRPr b="0" i="0" sz="1400" u="none" cap="none" strike="noStrike">
              <a:solidFill>
                <a:srgbClr val="000000"/>
              </a:solidFill>
              <a:latin typeface="Arial"/>
              <a:ea typeface="Arial"/>
              <a:cs typeface="Arial"/>
              <a:sym typeface="Arial"/>
            </a:endParaRPr>
          </a:p>
        </p:txBody>
      </p:sp>
      <p:sp>
        <p:nvSpPr>
          <p:cNvPr id="927" name="Google Shape;927;g610d08ff81_7_267"/>
          <p:cNvSpPr txBox="1"/>
          <p:nvPr/>
        </p:nvSpPr>
        <p:spPr>
          <a:xfrm>
            <a:off x="228600" y="3277393"/>
            <a:ext cx="381000" cy="456407"/>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B</a:t>
            </a:r>
            <a:endParaRPr b="0" i="0" sz="1400" u="none" cap="none" strike="noStrike">
              <a:solidFill>
                <a:srgbClr val="000000"/>
              </a:solidFill>
              <a:latin typeface="Arial"/>
              <a:ea typeface="Arial"/>
              <a:cs typeface="Arial"/>
              <a:sym typeface="Arial"/>
            </a:endParaRPr>
          </a:p>
        </p:txBody>
      </p:sp>
      <p:sp>
        <p:nvSpPr>
          <p:cNvPr id="928" name="Google Shape;928;g610d08ff81_7_267"/>
          <p:cNvSpPr txBox="1"/>
          <p:nvPr/>
        </p:nvSpPr>
        <p:spPr>
          <a:xfrm>
            <a:off x="228600" y="4099719"/>
            <a:ext cx="381000" cy="456407"/>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C</a:t>
            </a:r>
            <a:endParaRPr b="0" i="0" sz="1400" u="none" cap="none" strike="noStrike">
              <a:solidFill>
                <a:srgbClr val="000000"/>
              </a:solidFill>
              <a:latin typeface="Arial"/>
              <a:ea typeface="Arial"/>
              <a:cs typeface="Arial"/>
              <a:sym typeface="Arial"/>
            </a:endParaRPr>
          </a:p>
        </p:txBody>
      </p:sp>
      <p:sp>
        <p:nvSpPr>
          <p:cNvPr id="929" name="Google Shape;929;g610d08ff81_7_267"/>
          <p:cNvSpPr txBox="1"/>
          <p:nvPr/>
        </p:nvSpPr>
        <p:spPr>
          <a:xfrm>
            <a:off x="228600" y="4922045"/>
            <a:ext cx="381000" cy="456407"/>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D</a:t>
            </a:r>
            <a:endParaRPr b="0" i="0" sz="1400" u="none" cap="none" strike="noStrike">
              <a:solidFill>
                <a:srgbClr val="000000"/>
              </a:solidFill>
              <a:latin typeface="Arial"/>
              <a:ea typeface="Arial"/>
              <a:cs typeface="Arial"/>
              <a:sym typeface="Arial"/>
            </a:endParaRPr>
          </a:p>
        </p:txBody>
      </p:sp>
      <p:sp>
        <p:nvSpPr>
          <p:cNvPr id="930" name="Google Shape;930;g610d08ff81_7_267"/>
          <p:cNvSpPr/>
          <p:nvPr/>
        </p:nvSpPr>
        <p:spPr>
          <a:xfrm>
            <a:off x="609600" y="2331729"/>
            <a:ext cx="7619999" cy="698474"/>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After getting approval to create a return.</a:t>
            </a:r>
            <a:endParaRPr b="0" i="0" sz="1400" u="none" cap="none" strike="noStrike">
              <a:solidFill>
                <a:srgbClr val="000000"/>
              </a:solidFill>
              <a:latin typeface="Arial"/>
              <a:ea typeface="Arial"/>
              <a:cs typeface="Arial"/>
              <a:sym typeface="Arial"/>
            </a:endParaRPr>
          </a:p>
        </p:txBody>
      </p:sp>
      <p:sp>
        <p:nvSpPr>
          <p:cNvPr id="931" name="Google Shape;931;g610d08ff81_7_267"/>
          <p:cNvSpPr/>
          <p:nvPr/>
        </p:nvSpPr>
        <p:spPr>
          <a:xfrm>
            <a:off x="609600" y="3156359"/>
            <a:ext cx="7619999" cy="698474"/>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Email the supplier. </a:t>
            </a:r>
            <a:endParaRPr b="0" i="0" sz="1400" u="none" cap="none" strike="noStrike">
              <a:solidFill>
                <a:srgbClr val="000000"/>
              </a:solidFill>
              <a:latin typeface="Arial"/>
              <a:ea typeface="Arial"/>
              <a:cs typeface="Arial"/>
              <a:sym typeface="Arial"/>
            </a:endParaRPr>
          </a:p>
        </p:txBody>
      </p:sp>
      <p:sp>
        <p:nvSpPr>
          <p:cNvPr id="932" name="Google Shape;932;g610d08ff81_7_267"/>
          <p:cNvSpPr/>
          <p:nvPr/>
        </p:nvSpPr>
        <p:spPr>
          <a:xfrm>
            <a:off x="609600" y="3982101"/>
            <a:ext cx="7619999" cy="698474"/>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From the original purchase requisition. </a:t>
            </a:r>
            <a:endParaRPr b="0" i="0" sz="1400" u="none" cap="none" strike="noStrike">
              <a:solidFill>
                <a:srgbClr val="000000"/>
              </a:solidFill>
              <a:latin typeface="Arial"/>
              <a:ea typeface="Arial"/>
              <a:cs typeface="Arial"/>
              <a:sym typeface="Arial"/>
            </a:endParaRPr>
          </a:p>
        </p:txBody>
      </p:sp>
      <p:sp>
        <p:nvSpPr>
          <p:cNvPr id="933" name="Google Shape;933;g610d08ff81_7_267"/>
          <p:cNvSpPr/>
          <p:nvPr/>
        </p:nvSpPr>
        <p:spPr>
          <a:xfrm>
            <a:off x="609600" y="4798193"/>
            <a:ext cx="7619999" cy="698474"/>
          </a:xfrm>
          <a:prstGeom prst="rect">
            <a:avLst/>
          </a:prstGeom>
          <a:solidFill>
            <a:schemeClr val="accent5"/>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From within the receipt. </a:t>
            </a:r>
            <a:endParaRPr b="0" i="0" sz="1400" u="none" cap="none" strike="noStrike">
              <a:solidFill>
                <a:srgbClr val="000000"/>
              </a:solidFill>
              <a:latin typeface="Arial"/>
              <a:ea typeface="Arial"/>
              <a:cs typeface="Arial"/>
              <a:sym typeface="Arial"/>
            </a:endParaRPr>
          </a:p>
        </p:txBody>
      </p:sp>
      <p:sp>
        <p:nvSpPr>
          <p:cNvPr id="934" name="Google Shape;934;g610d08ff81_7_267"/>
          <p:cNvSpPr/>
          <p:nvPr/>
        </p:nvSpPr>
        <p:spPr>
          <a:xfrm>
            <a:off x="228600" y="4724400"/>
            <a:ext cx="8000999" cy="848084"/>
          </a:xfrm>
          <a:prstGeom prst="roundRect">
            <a:avLst>
              <a:gd fmla="val 16667" name="adj"/>
            </a:avLst>
          </a:prstGeom>
          <a:noFill/>
          <a:ln cap="flat" cmpd="sng" w="571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Calibri"/>
              <a:ea typeface="Calibri"/>
              <a:cs typeface="Calibri"/>
              <a:sym typeface="Calibri"/>
            </a:endParaRPr>
          </a:p>
        </p:txBody>
      </p:sp>
      <p:sp>
        <p:nvSpPr>
          <p:cNvPr id="935" name="Google Shape;935;g610d08ff81_7_267"/>
          <p:cNvSpPr/>
          <p:nvPr/>
        </p:nvSpPr>
        <p:spPr>
          <a:xfrm>
            <a:off x="6096000" y="5654447"/>
            <a:ext cx="2514599" cy="952022"/>
          </a:xfrm>
          <a:prstGeom prst="wedgeRoundRectCallout">
            <a:avLst>
              <a:gd fmla="val -59446" name="adj1"/>
              <a:gd fmla="val -56013" name="adj2"/>
              <a:gd fmla="val 16667" name="adj3"/>
            </a:avLst>
          </a:prstGeom>
          <a:solidFill>
            <a:schemeClr val="lt1"/>
          </a:solidFill>
          <a:ln cap="flat"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Yes, that is correct. Returns are created from the associated receipt.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0" name="Shape 940"/>
        <p:cNvGrpSpPr/>
        <p:nvPr/>
      </p:nvGrpSpPr>
      <p:grpSpPr>
        <a:xfrm>
          <a:off x="0" y="0"/>
          <a:ext cx="0" cy="0"/>
          <a:chOff x="0" y="0"/>
          <a:chExt cx="0" cy="0"/>
        </a:xfrm>
      </p:grpSpPr>
      <p:pic>
        <p:nvPicPr>
          <p:cNvPr id="941" name="Google Shape;941;g610d08ff81_7_284"/>
          <p:cNvPicPr preferRelativeResize="0"/>
          <p:nvPr/>
        </p:nvPicPr>
        <p:blipFill rotWithShape="1">
          <a:blip r:embed="rId3">
            <a:alphaModFix/>
          </a:blip>
          <a:srcRect b="0" l="0" r="11110" t="0"/>
          <a:stretch/>
        </p:blipFill>
        <p:spPr>
          <a:xfrm>
            <a:off x="0" y="0"/>
            <a:ext cx="9144000" cy="6858000"/>
          </a:xfrm>
          <a:prstGeom prst="rect">
            <a:avLst/>
          </a:prstGeom>
          <a:noFill/>
          <a:ln>
            <a:noFill/>
          </a:ln>
        </p:spPr>
      </p:pic>
      <p:sp>
        <p:nvSpPr>
          <p:cNvPr id="942" name="Google Shape;942;g610d08ff81_7_284"/>
          <p:cNvSpPr/>
          <p:nvPr/>
        </p:nvSpPr>
        <p:spPr>
          <a:xfrm>
            <a:off x="647700" y="2628900"/>
            <a:ext cx="7848600" cy="1600200"/>
          </a:xfrm>
          <a:prstGeom prst="roundRect">
            <a:avLst>
              <a:gd fmla="val 6337" name="adj"/>
            </a:avLst>
          </a:prstGeom>
          <a:solidFill>
            <a:srgbClr val="FFFFFF"/>
          </a:solidFill>
          <a:ln cap="flat" cmpd="sng" w="57150">
            <a:solidFill>
              <a:srgbClr val="0028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69676D"/>
              </a:buClr>
              <a:buSzPts val="3200"/>
              <a:buFont typeface="Arial"/>
              <a:buNone/>
            </a:pPr>
            <a:r>
              <a:rPr b="1" i="0" lang="en-US" sz="3200" u="none" cap="none" strike="noStrike">
                <a:solidFill>
                  <a:srgbClr val="69676D"/>
                </a:solidFill>
                <a:latin typeface="Calibri"/>
                <a:ea typeface="Calibri"/>
                <a:cs typeface="Calibri"/>
                <a:sym typeface="Calibri"/>
              </a:rPr>
              <a:t>COURSE SUMMARY</a:t>
            </a:r>
            <a:endParaRPr b="1" i="0" sz="1600" u="none" cap="none" strike="noStrike">
              <a:solidFill>
                <a:srgbClr val="FFFFFF"/>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7" name="Shape 947"/>
        <p:cNvGrpSpPr/>
        <p:nvPr/>
      </p:nvGrpSpPr>
      <p:grpSpPr>
        <a:xfrm>
          <a:off x="0" y="0"/>
          <a:ext cx="0" cy="0"/>
          <a:chOff x="0" y="0"/>
          <a:chExt cx="0" cy="0"/>
        </a:xfrm>
      </p:grpSpPr>
      <p:sp>
        <p:nvSpPr>
          <p:cNvPr id="948" name="Google Shape;948;p41"/>
          <p:cNvSpPr txBox="1"/>
          <p:nvPr>
            <p:ph type="title"/>
          </p:nvPr>
        </p:nvSpPr>
        <p:spPr>
          <a:xfrm>
            <a:off x="722313" y="3886200"/>
            <a:ext cx="7772400" cy="75247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2"/>
              </a:buClr>
              <a:buSzPts val="4000"/>
              <a:buFont typeface="Calibri"/>
              <a:buNone/>
            </a:pPr>
            <a:r>
              <a:rPr lang="en-US"/>
              <a:t>THANK YOU</a:t>
            </a:r>
            <a:endParaRPr/>
          </a:p>
        </p:txBody>
      </p:sp>
      <p:sp>
        <p:nvSpPr>
          <p:cNvPr id="949" name="Google Shape;949;p41"/>
          <p:cNvSpPr txBox="1"/>
          <p:nvPr>
            <p:ph idx="4294967295" type="sldNum"/>
          </p:nvPr>
        </p:nvSpPr>
        <p:spPr>
          <a:xfrm>
            <a:off x="6781800" y="6356350"/>
            <a:ext cx="2362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10"/>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Creating a Requisition from a Hosted Catalog</a:t>
            </a:r>
            <a:endParaRPr/>
          </a:p>
        </p:txBody>
      </p:sp>
      <p:sp>
        <p:nvSpPr>
          <p:cNvPr id="221" name="Google Shape;221;p10"/>
          <p:cNvSpPr txBox="1"/>
          <p:nvPr>
            <p:ph idx="12" type="sldNum"/>
          </p:nvPr>
        </p:nvSpPr>
        <p:spPr>
          <a:xfrm>
            <a:off x="6553201" y="6294437"/>
            <a:ext cx="2362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222" name="Google Shape;222;p10"/>
          <p:cNvSpPr/>
          <p:nvPr/>
        </p:nvSpPr>
        <p:spPr>
          <a:xfrm>
            <a:off x="3048000" y="1981200"/>
            <a:ext cx="5715000" cy="3526468"/>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On-contract purchases can be made from either a hosted catalog or a punch-out catalog.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 hosted catalog is an </a:t>
            </a:r>
            <a:r>
              <a:rPr b="1" i="0" lang="en-US" sz="1800" u="none" cap="none" strike="noStrike">
                <a:solidFill>
                  <a:srgbClr val="000000"/>
                </a:solidFill>
                <a:latin typeface="Calibri"/>
                <a:ea typeface="Calibri"/>
                <a:cs typeface="Calibri"/>
                <a:sym typeface="Calibri"/>
              </a:rPr>
              <a:t>internal catalog </a:t>
            </a:r>
            <a:r>
              <a:rPr b="0" i="0" lang="en-US" sz="1800" u="none" cap="none" strike="noStrike">
                <a:solidFill>
                  <a:srgbClr val="000000"/>
                </a:solidFill>
                <a:latin typeface="Calibri"/>
                <a:ea typeface="Calibri"/>
                <a:cs typeface="Calibri"/>
                <a:sym typeface="Calibri"/>
              </a:rPr>
              <a:t>maintained by the State and its agencies. Hosted catalog items are accessible through the top menu bar under </a:t>
            </a:r>
            <a:r>
              <a:rPr lang="en-US" sz="1800">
                <a:latin typeface="Calibri"/>
                <a:ea typeface="Calibri"/>
                <a:cs typeface="Calibri"/>
                <a:sym typeface="Calibri"/>
              </a:rPr>
              <a:t>Shop</a:t>
            </a:r>
            <a:r>
              <a:rPr b="0" i="0" lang="en-US" sz="18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Once a requisition is submitted, it will flow through the submitting user’s agency defined approval path.</a:t>
            </a:r>
            <a:endParaRPr b="0" i="0" sz="900" u="none" cap="none" strike="noStrike">
              <a:solidFill>
                <a:srgbClr val="000000"/>
              </a:solidFill>
              <a:latin typeface="Helvetica Neue"/>
              <a:ea typeface="Helvetica Neue"/>
              <a:cs typeface="Helvetica Neue"/>
              <a:sym typeface="Helvetica Neue"/>
            </a:endParaRPr>
          </a:p>
        </p:txBody>
      </p:sp>
      <p:sp>
        <p:nvSpPr>
          <p:cNvPr id="223" name="Google Shape;223;p10"/>
          <p:cNvSpPr/>
          <p:nvPr/>
        </p:nvSpPr>
        <p:spPr>
          <a:xfrm>
            <a:off x="381000" y="2411255"/>
            <a:ext cx="2470524" cy="2472401"/>
          </a:xfrm>
          <a:custGeom>
            <a:rect b="b" l="l" r="r" t="t"/>
            <a:pathLst>
              <a:path extrusionOk="0" h="742" w="742">
                <a:moveTo>
                  <a:pt x="370" y="0"/>
                </a:moveTo>
                <a:lnTo>
                  <a:pt x="310" y="5"/>
                </a:lnTo>
                <a:lnTo>
                  <a:pt x="226" y="29"/>
                </a:lnTo>
                <a:lnTo>
                  <a:pt x="152" y="71"/>
                </a:lnTo>
                <a:lnTo>
                  <a:pt x="89" y="129"/>
                </a:lnTo>
                <a:lnTo>
                  <a:pt x="41" y="200"/>
                </a:lnTo>
                <a:lnTo>
                  <a:pt x="11" y="281"/>
                </a:lnTo>
                <a:lnTo>
                  <a:pt x="0" y="370"/>
                </a:lnTo>
                <a:lnTo>
                  <a:pt x="1" y="401"/>
                </a:lnTo>
                <a:lnTo>
                  <a:pt x="19" y="488"/>
                </a:lnTo>
                <a:lnTo>
                  <a:pt x="55" y="566"/>
                </a:lnTo>
                <a:lnTo>
                  <a:pt x="108" y="633"/>
                </a:lnTo>
                <a:lnTo>
                  <a:pt x="175" y="686"/>
                </a:lnTo>
                <a:lnTo>
                  <a:pt x="253" y="722"/>
                </a:lnTo>
                <a:lnTo>
                  <a:pt x="340" y="740"/>
                </a:lnTo>
                <a:lnTo>
                  <a:pt x="370" y="741"/>
                </a:lnTo>
                <a:lnTo>
                  <a:pt x="401" y="740"/>
                </a:lnTo>
                <a:lnTo>
                  <a:pt x="488" y="722"/>
                </a:lnTo>
                <a:lnTo>
                  <a:pt x="566" y="686"/>
                </a:lnTo>
                <a:lnTo>
                  <a:pt x="633" y="633"/>
                </a:lnTo>
                <a:lnTo>
                  <a:pt x="686" y="566"/>
                </a:lnTo>
                <a:lnTo>
                  <a:pt x="722" y="488"/>
                </a:lnTo>
                <a:lnTo>
                  <a:pt x="740" y="401"/>
                </a:lnTo>
                <a:lnTo>
                  <a:pt x="741" y="370"/>
                </a:lnTo>
                <a:lnTo>
                  <a:pt x="740" y="340"/>
                </a:lnTo>
                <a:lnTo>
                  <a:pt x="722" y="253"/>
                </a:lnTo>
                <a:lnTo>
                  <a:pt x="686" y="175"/>
                </a:lnTo>
                <a:lnTo>
                  <a:pt x="633" y="108"/>
                </a:lnTo>
                <a:lnTo>
                  <a:pt x="566" y="55"/>
                </a:lnTo>
                <a:lnTo>
                  <a:pt x="488" y="19"/>
                </a:lnTo>
                <a:lnTo>
                  <a:pt x="401" y="1"/>
                </a:lnTo>
                <a:lnTo>
                  <a:pt x="37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224" name="Google Shape;224;p10"/>
          <p:cNvSpPr/>
          <p:nvPr/>
        </p:nvSpPr>
        <p:spPr>
          <a:xfrm>
            <a:off x="798300" y="2902727"/>
            <a:ext cx="1635924" cy="1683414"/>
          </a:xfrm>
          <a:custGeom>
            <a:rect b="b" l="l" r="r" t="t"/>
            <a:pathLst>
              <a:path extrusionOk="0" h="74" w="72">
                <a:moveTo>
                  <a:pt x="45" y="26"/>
                </a:moveTo>
                <a:cubicBezTo>
                  <a:pt x="20" y="33"/>
                  <a:pt x="20" y="33"/>
                  <a:pt x="20" y="33"/>
                </a:cubicBezTo>
                <a:cubicBezTo>
                  <a:pt x="20" y="33"/>
                  <a:pt x="20" y="33"/>
                  <a:pt x="20" y="33"/>
                </a:cubicBezTo>
                <a:cubicBezTo>
                  <a:pt x="19" y="33"/>
                  <a:pt x="19" y="33"/>
                  <a:pt x="19" y="32"/>
                </a:cubicBezTo>
                <a:cubicBezTo>
                  <a:pt x="19" y="32"/>
                  <a:pt x="19" y="31"/>
                  <a:pt x="19" y="31"/>
                </a:cubicBezTo>
                <a:cubicBezTo>
                  <a:pt x="45" y="24"/>
                  <a:pt x="45" y="24"/>
                  <a:pt x="45" y="24"/>
                </a:cubicBezTo>
                <a:cubicBezTo>
                  <a:pt x="45" y="24"/>
                  <a:pt x="46" y="24"/>
                  <a:pt x="46" y="25"/>
                </a:cubicBezTo>
                <a:cubicBezTo>
                  <a:pt x="46" y="25"/>
                  <a:pt x="46" y="26"/>
                  <a:pt x="45" y="26"/>
                </a:cubicBezTo>
                <a:close/>
                <a:moveTo>
                  <a:pt x="37" y="20"/>
                </a:moveTo>
                <a:cubicBezTo>
                  <a:pt x="37" y="20"/>
                  <a:pt x="36" y="20"/>
                  <a:pt x="35" y="20"/>
                </a:cubicBezTo>
                <a:cubicBezTo>
                  <a:pt x="17" y="24"/>
                  <a:pt x="17" y="24"/>
                  <a:pt x="17" y="24"/>
                </a:cubicBezTo>
                <a:cubicBezTo>
                  <a:pt x="17" y="25"/>
                  <a:pt x="16" y="25"/>
                  <a:pt x="16" y="26"/>
                </a:cubicBezTo>
                <a:cubicBezTo>
                  <a:pt x="17" y="26"/>
                  <a:pt x="17" y="26"/>
                  <a:pt x="17" y="26"/>
                </a:cubicBezTo>
                <a:cubicBezTo>
                  <a:pt x="18" y="26"/>
                  <a:pt x="18" y="26"/>
                  <a:pt x="18" y="26"/>
                </a:cubicBezTo>
                <a:cubicBezTo>
                  <a:pt x="36" y="22"/>
                  <a:pt x="36" y="22"/>
                  <a:pt x="36" y="22"/>
                </a:cubicBezTo>
                <a:cubicBezTo>
                  <a:pt x="36" y="21"/>
                  <a:pt x="37" y="21"/>
                  <a:pt x="37" y="20"/>
                </a:cubicBezTo>
                <a:close/>
                <a:moveTo>
                  <a:pt x="48" y="31"/>
                </a:moveTo>
                <a:cubicBezTo>
                  <a:pt x="48" y="31"/>
                  <a:pt x="47" y="30"/>
                  <a:pt x="47" y="31"/>
                </a:cubicBezTo>
                <a:cubicBezTo>
                  <a:pt x="22" y="37"/>
                  <a:pt x="22" y="37"/>
                  <a:pt x="22" y="37"/>
                </a:cubicBezTo>
                <a:cubicBezTo>
                  <a:pt x="21" y="37"/>
                  <a:pt x="21" y="38"/>
                  <a:pt x="21" y="38"/>
                </a:cubicBezTo>
                <a:cubicBezTo>
                  <a:pt x="21" y="39"/>
                  <a:pt x="21" y="39"/>
                  <a:pt x="22" y="39"/>
                </a:cubicBezTo>
                <a:cubicBezTo>
                  <a:pt x="22" y="39"/>
                  <a:pt x="22" y="39"/>
                  <a:pt x="22" y="39"/>
                </a:cubicBezTo>
                <a:cubicBezTo>
                  <a:pt x="47" y="33"/>
                  <a:pt x="47" y="33"/>
                  <a:pt x="47" y="33"/>
                </a:cubicBezTo>
                <a:cubicBezTo>
                  <a:pt x="48" y="32"/>
                  <a:pt x="48" y="32"/>
                  <a:pt x="48" y="31"/>
                </a:cubicBezTo>
                <a:close/>
                <a:moveTo>
                  <a:pt x="24" y="44"/>
                </a:moveTo>
                <a:cubicBezTo>
                  <a:pt x="23" y="44"/>
                  <a:pt x="23" y="44"/>
                  <a:pt x="23" y="45"/>
                </a:cubicBezTo>
                <a:cubicBezTo>
                  <a:pt x="23" y="45"/>
                  <a:pt x="24" y="46"/>
                  <a:pt x="24" y="46"/>
                </a:cubicBezTo>
                <a:cubicBezTo>
                  <a:pt x="24" y="46"/>
                  <a:pt x="24" y="46"/>
                  <a:pt x="24" y="46"/>
                </a:cubicBezTo>
                <a:cubicBezTo>
                  <a:pt x="44" y="40"/>
                  <a:pt x="44" y="40"/>
                  <a:pt x="44" y="40"/>
                </a:cubicBezTo>
                <a:cubicBezTo>
                  <a:pt x="44" y="40"/>
                  <a:pt x="44" y="40"/>
                  <a:pt x="44" y="40"/>
                </a:cubicBezTo>
                <a:cubicBezTo>
                  <a:pt x="45" y="38"/>
                  <a:pt x="45" y="38"/>
                  <a:pt x="45" y="38"/>
                </a:cubicBezTo>
                <a:lnTo>
                  <a:pt x="24" y="44"/>
                </a:lnTo>
                <a:close/>
                <a:moveTo>
                  <a:pt x="71" y="21"/>
                </a:moveTo>
                <a:cubicBezTo>
                  <a:pt x="62" y="36"/>
                  <a:pt x="62" y="36"/>
                  <a:pt x="62" y="36"/>
                </a:cubicBezTo>
                <a:cubicBezTo>
                  <a:pt x="68" y="55"/>
                  <a:pt x="68" y="55"/>
                  <a:pt x="68" y="55"/>
                </a:cubicBezTo>
                <a:cubicBezTo>
                  <a:pt x="69" y="57"/>
                  <a:pt x="69" y="59"/>
                  <a:pt x="68" y="61"/>
                </a:cubicBezTo>
                <a:cubicBezTo>
                  <a:pt x="67" y="62"/>
                  <a:pt x="66" y="64"/>
                  <a:pt x="64" y="64"/>
                </a:cubicBezTo>
                <a:cubicBezTo>
                  <a:pt x="28" y="74"/>
                  <a:pt x="28" y="74"/>
                  <a:pt x="28" y="74"/>
                </a:cubicBezTo>
                <a:cubicBezTo>
                  <a:pt x="27" y="74"/>
                  <a:pt x="27" y="74"/>
                  <a:pt x="26" y="74"/>
                </a:cubicBezTo>
                <a:cubicBezTo>
                  <a:pt x="23" y="74"/>
                  <a:pt x="19" y="72"/>
                  <a:pt x="18" y="68"/>
                </a:cubicBezTo>
                <a:cubicBezTo>
                  <a:pt x="1" y="19"/>
                  <a:pt x="1" y="19"/>
                  <a:pt x="1" y="19"/>
                </a:cubicBezTo>
                <a:cubicBezTo>
                  <a:pt x="0" y="17"/>
                  <a:pt x="0" y="15"/>
                  <a:pt x="1" y="13"/>
                </a:cubicBezTo>
                <a:cubicBezTo>
                  <a:pt x="2" y="12"/>
                  <a:pt x="4" y="10"/>
                  <a:pt x="6" y="10"/>
                </a:cubicBezTo>
                <a:cubicBezTo>
                  <a:pt x="13" y="8"/>
                  <a:pt x="13" y="8"/>
                  <a:pt x="13" y="8"/>
                </a:cubicBezTo>
                <a:cubicBezTo>
                  <a:pt x="13" y="7"/>
                  <a:pt x="13" y="7"/>
                  <a:pt x="14" y="7"/>
                </a:cubicBezTo>
                <a:cubicBezTo>
                  <a:pt x="14" y="6"/>
                  <a:pt x="15" y="6"/>
                  <a:pt x="15" y="5"/>
                </a:cubicBezTo>
                <a:cubicBezTo>
                  <a:pt x="31" y="1"/>
                  <a:pt x="31" y="1"/>
                  <a:pt x="31" y="1"/>
                </a:cubicBezTo>
                <a:cubicBezTo>
                  <a:pt x="32" y="1"/>
                  <a:pt x="33" y="1"/>
                  <a:pt x="34" y="2"/>
                </a:cubicBezTo>
                <a:cubicBezTo>
                  <a:pt x="42" y="0"/>
                  <a:pt x="42" y="0"/>
                  <a:pt x="42" y="0"/>
                </a:cubicBezTo>
                <a:cubicBezTo>
                  <a:pt x="42" y="0"/>
                  <a:pt x="43" y="0"/>
                  <a:pt x="44" y="0"/>
                </a:cubicBezTo>
                <a:cubicBezTo>
                  <a:pt x="47" y="0"/>
                  <a:pt x="50" y="2"/>
                  <a:pt x="51" y="6"/>
                </a:cubicBezTo>
                <a:cubicBezTo>
                  <a:pt x="56" y="19"/>
                  <a:pt x="56" y="19"/>
                  <a:pt x="56" y="19"/>
                </a:cubicBezTo>
                <a:cubicBezTo>
                  <a:pt x="59" y="14"/>
                  <a:pt x="59" y="14"/>
                  <a:pt x="59" y="14"/>
                </a:cubicBezTo>
                <a:cubicBezTo>
                  <a:pt x="60" y="13"/>
                  <a:pt x="62" y="11"/>
                  <a:pt x="64" y="11"/>
                </a:cubicBezTo>
                <a:cubicBezTo>
                  <a:pt x="65" y="11"/>
                  <a:pt x="66" y="12"/>
                  <a:pt x="67" y="12"/>
                </a:cubicBezTo>
                <a:cubicBezTo>
                  <a:pt x="69" y="14"/>
                  <a:pt x="69" y="14"/>
                  <a:pt x="69" y="14"/>
                </a:cubicBezTo>
                <a:cubicBezTo>
                  <a:pt x="70" y="14"/>
                  <a:pt x="71" y="15"/>
                  <a:pt x="71" y="17"/>
                </a:cubicBezTo>
                <a:cubicBezTo>
                  <a:pt x="72" y="18"/>
                  <a:pt x="72" y="20"/>
                  <a:pt x="71" y="21"/>
                </a:cubicBezTo>
                <a:close/>
                <a:moveTo>
                  <a:pt x="58" y="22"/>
                </a:moveTo>
                <a:cubicBezTo>
                  <a:pt x="47" y="42"/>
                  <a:pt x="47" y="42"/>
                  <a:pt x="47" y="42"/>
                </a:cubicBezTo>
                <a:cubicBezTo>
                  <a:pt x="47" y="42"/>
                  <a:pt x="46" y="42"/>
                  <a:pt x="46" y="43"/>
                </a:cubicBezTo>
                <a:cubicBezTo>
                  <a:pt x="47" y="43"/>
                  <a:pt x="47" y="43"/>
                  <a:pt x="47" y="43"/>
                </a:cubicBezTo>
                <a:cubicBezTo>
                  <a:pt x="59" y="22"/>
                  <a:pt x="59" y="22"/>
                  <a:pt x="59" y="22"/>
                </a:cubicBezTo>
                <a:lnTo>
                  <a:pt x="58" y="22"/>
                </a:lnTo>
                <a:close/>
                <a:moveTo>
                  <a:pt x="51" y="52"/>
                </a:moveTo>
                <a:cubicBezTo>
                  <a:pt x="51" y="52"/>
                  <a:pt x="51" y="52"/>
                  <a:pt x="51" y="52"/>
                </a:cubicBezTo>
                <a:cubicBezTo>
                  <a:pt x="51" y="52"/>
                  <a:pt x="51" y="52"/>
                  <a:pt x="51" y="52"/>
                </a:cubicBezTo>
                <a:cubicBezTo>
                  <a:pt x="48" y="54"/>
                  <a:pt x="48" y="54"/>
                  <a:pt x="48" y="54"/>
                </a:cubicBezTo>
                <a:cubicBezTo>
                  <a:pt x="47" y="55"/>
                  <a:pt x="46" y="55"/>
                  <a:pt x="45" y="55"/>
                </a:cubicBezTo>
                <a:cubicBezTo>
                  <a:pt x="44" y="55"/>
                  <a:pt x="43" y="55"/>
                  <a:pt x="43" y="54"/>
                </a:cubicBezTo>
                <a:cubicBezTo>
                  <a:pt x="43" y="54"/>
                  <a:pt x="43" y="54"/>
                  <a:pt x="43" y="54"/>
                </a:cubicBezTo>
                <a:cubicBezTo>
                  <a:pt x="29" y="58"/>
                  <a:pt x="29" y="58"/>
                  <a:pt x="29" y="58"/>
                </a:cubicBezTo>
                <a:cubicBezTo>
                  <a:pt x="29" y="58"/>
                  <a:pt x="29" y="58"/>
                  <a:pt x="28" y="58"/>
                </a:cubicBezTo>
                <a:cubicBezTo>
                  <a:pt x="28" y="58"/>
                  <a:pt x="28" y="58"/>
                  <a:pt x="27" y="57"/>
                </a:cubicBezTo>
                <a:cubicBezTo>
                  <a:pt x="27" y="57"/>
                  <a:pt x="28" y="56"/>
                  <a:pt x="28" y="56"/>
                </a:cubicBezTo>
                <a:cubicBezTo>
                  <a:pt x="42" y="52"/>
                  <a:pt x="42" y="52"/>
                  <a:pt x="42" y="52"/>
                </a:cubicBezTo>
                <a:cubicBezTo>
                  <a:pt x="42" y="52"/>
                  <a:pt x="42" y="52"/>
                  <a:pt x="42" y="51"/>
                </a:cubicBezTo>
                <a:cubicBezTo>
                  <a:pt x="42" y="47"/>
                  <a:pt x="42" y="47"/>
                  <a:pt x="42" y="47"/>
                </a:cubicBezTo>
                <a:cubicBezTo>
                  <a:pt x="42" y="48"/>
                  <a:pt x="42" y="48"/>
                  <a:pt x="42" y="48"/>
                </a:cubicBezTo>
                <a:cubicBezTo>
                  <a:pt x="27" y="52"/>
                  <a:pt x="27" y="52"/>
                  <a:pt x="27" y="52"/>
                </a:cubicBezTo>
                <a:cubicBezTo>
                  <a:pt x="27" y="52"/>
                  <a:pt x="26" y="52"/>
                  <a:pt x="26" y="52"/>
                </a:cubicBezTo>
                <a:cubicBezTo>
                  <a:pt x="26" y="52"/>
                  <a:pt x="26" y="52"/>
                  <a:pt x="25" y="51"/>
                </a:cubicBezTo>
                <a:cubicBezTo>
                  <a:pt x="25" y="51"/>
                  <a:pt x="26" y="50"/>
                  <a:pt x="26" y="50"/>
                </a:cubicBezTo>
                <a:cubicBezTo>
                  <a:pt x="42" y="46"/>
                  <a:pt x="42" y="46"/>
                  <a:pt x="42" y="46"/>
                </a:cubicBezTo>
                <a:cubicBezTo>
                  <a:pt x="43" y="44"/>
                  <a:pt x="43" y="42"/>
                  <a:pt x="44" y="40"/>
                </a:cubicBezTo>
                <a:cubicBezTo>
                  <a:pt x="51" y="29"/>
                  <a:pt x="51" y="29"/>
                  <a:pt x="51" y="29"/>
                </a:cubicBezTo>
                <a:cubicBezTo>
                  <a:pt x="44" y="11"/>
                  <a:pt x="44" y="11"/>
                  <a:pt x="44" y="11"/>
                </a:cubicBezTo>
                <a:cubicBezTo>
                  <a:pt x="10" y="20"/>
                  <a:pt x="10" y="20"/>
                  <a:pt x="10" y="20"/>
                </a:cubicBezTo>
                <a:cubicBezTo>
                  <a:pt x="26" y="66"/>
                  <a:pt x="26" y="66"/>
                  <a:pt x="26" y="66"/>
                </a:cubicBezTo>
                <a:cubicBezTo>
                  <a:pt x="60" y="57"/>
                  <a:pt x="60" y="57"/>
                  <a:pt x="60" y="57"/>
                </a:cubicBezTo>
                <a:cubicBezTo>
                  <a:pt x="57" y="46"/>
                  <a:pt x="57" y="46"/>
                  <a:pt x="57" y="46"/>
                </a:cubicBezTo>
                <a:cubicBezTo>
                  <a:pt x="57" y="46"/>
                  <a:pt x="57" y="46"/>
                  <a:pt x="57" y="46"/>
                </a:cubicBezTo>
                <a:cubicBezTo>
                  <a:pt x="56" y="47"/>
                  <a:pt x="56" y="47"/>
                  <a:pt x="56" y="47"/>
                </a:cubicBezTo>
                <a:cubicBezTo>
                  <a:pt x="55" y="48"/>
                  <a:pt x="55" y="49"/>
                  <a:pt x="54" y="49"/>
                </a:cubicBezTo>
                <a:cubicBezTo>
                  <a:pt x="54" y="49"/>
                  <a:pt x="54" y="49"/>
                  <a:pt x="54" y="49"/>
                </a:cubicBezTo>
                <a:cubicBezTo>
                  <a:pt x="54" y="50"/>
                  <a:pt x="54" y="50"/>
                  <a:pt x="55" y="50"/>
                </a:cubicBezTo>
                <a:cubicBezTo>
                  <a:pt x="55" y="51"/>
                  <a:pt x="54" y="51"/>
                  <a:pt x="54" y="51"/>
                </a:cubicBezTo>
                <a:lnTo>
                  <a:pt x="51" y="52"/>
                </a:lnTo>
                <a:close/>
                <a:moveTo>
                  <a:pt x="53" y="51"/>
                </a:moveTo>
                <a:cubicBezTo>
                  <a:pt x="53" y="51"/>
                  <a:pt x="53" y="51"/>
                  <a:pt x="53" y="51"/>
                </a:cubicBezTo>
                <a:cubicBezTo>
                  <a:pt x="53" y="51"/>
                  <a:pt x="53" y="51"/>
                  <a:pt x="53" y="51"/>
                </a:cubicBezTo>
                <a:close/>
                <a:moveTo>
                  <a:pt x="42" y="53"/>
                </a:moveTo>
                <a:cubicBezTo>
                  <a:pt x="42" y="53"/>
                  <a:pt x="42" y="54"/>
                  <a:pt x="42" y="54"/>
                </a:cubicBezTo>
                <a:cubicBezTo>
                  <a:pt x="42" y="54"/>
                  <a:pt x="42" y="53"/>
                  <a:pt x="42" y="53"/>
                </a:cubicBezTo>
                <a:close/>
                <a:moveTo>
                  <a:pt x="51" y="48"/>
                </a:moveTo>
                <a:cubicBezTo>
                  <a:pt x="46" y="45"/>
                  <a:pt x="46" y="45"/>
                  <a:pt x="46" y="45"/>
                </a:cubicBezTo>
                <a:cubicBezTo>
                  <a:pt x="45" y="46"/>
                  <a:pt x="45" y="47"/>
                  <a:pt x="45" y="48"/>
                </a:cubicBezTo>
                <a:cubicBezTo>
                  <a:pt x="45" y="50"/>
                  <a:pt x="45" y="50"/>
                  <a:pt x="45" y="50"/>
                </a:cubicBezTo>
                <a:cubicBezTo>
                  <a:pt x="47" y="51"/>
                  <a:pt x="47" y="51"/>
                  <a:pt x="47" y="51"/>
                </a:cubicBezTo>
                <a:cubicBezTo>
                  <a:pt x="49" y="50"/>
                  <a:pt x="49" y="50"/>
                  <a:pt x="49" y="50"/>
                </a:cubicBezTo>
                <a:cubicBezTo>
                  <a:pt x="50" y="49"/>
                  <a:pt x="51" y="49"/>
                  <a:pt x="51" y="48"/>
                </a:cubicBezTo>
                <a:close/>
                <a:moveTo>
                  <a:pt x="62" y="24"/>
                </a:moveTo>
                <a:cubicBezTo>
                  <a:pt x="61" y="23"/>
                  <a:pt x="61" y="23"/>
                  <a:pt x="61" y="23"/>
                </a:cubicBezTo>
                <a:cubicBezTo>
                  <a:pt x="49" y="44"/>
                  <a:pt x="49" y="44"/>
                  <a:pt x="49" y="44"/>
                </a:cubicBezTo>
                <a:cubicBezTo>
                  <a:pt x="50" y="45"/>
                  <a:pt x="50" y="45"/>
                  <a:pt x="50" y="45"/>
                </a:cubicBezTo>
                <a:lnTo>
                  <a:pt x="62" y="24"/>
                </a:lnTo>
                <a:close/>
                <a:moveTo>
                  <a:pt x="16" y="10"/>
                </a:moveTo>
                <a:cubicBezTo>
                  <a:pt x="16" y="11"/>
                  <a:pt x="16" y="11"/>
                  <a:pt x="16" y="11"/>
                </a:cubicBezTo>
                <a:cubicBezTo>
                  <a:pt x="16" y="12"/>
                  <a:pt x="17" y="12"/>
                  <a:pt x="18" y="12"/>
                </a:cubicBezTo>
                <a:cubicBezTo>
                  <a:pt x="33" y="8"/>
                  <a:pt x="33" y="8"/>
                  <a:pt x="33" y="8"/>
                </a:cubicBezTo>
                <a:cubicBezTo>
                  <a:pt x="33" y="8"/>
                  <a:pt x="34" y="8"/>
                  <a:pt x="34" y="7"/>
                </a:cubicBezTo>
                <a:cubicBezTo>
                  <a:pt x="34" y="7"/>
                  <a:pt x="34" y="7"/>
                  <a:pt x="34" y="7"/>
                </a:cubicBezTo>
                <a:cubicBezTo>
                  <a:pt x="33" y="6"/>
                  <a:pt x="33" y="6"/>
                  <a:pt x="33" y="6"/>
                </a:cubicBezTo>
                <a:lnTo>
                  <a:pt x="16" y="10"/>
                </a:lnTo>
                <a:close/>
                <a:moveTo>
                  <a:pt x="60" y="40"/>
                </a:moveTo>
                <a:cubicBezTo>
                  <a:pt x="58" y="43"/>
                  <a:pt x="58" y="43"/>
                  <a:pt x="58" y="43"/>
                </a:cubicBezTo>
                <a:cubicBezTo>
                  <a:pt x="63" y="57"/>
                  <a:pt x="63" y="57"/>
                  <a:pt x="63" y="57"/>
                </a:cubicBezTo>
                <a:cubicBezTo>
                  <a:pt x="63" y="57"/>
                  <a:pt x="63" y="58"/>
                  <a:pt x="63" y="58"/>
                </a:cubicBezTo>
                <a:cubicBezTo>
                  <a:pt x="62" y="58"/>
                  <a:pt x="62" y="58"/>
                  <a:pt x="62" y="59"/>
                </a:cubicBezTo>
                <a:cubicBezTo>
                  <a:pt x="26" y="68"/>
                  <a:pt x="26" y="68"/>
                  <a:pt x="26" y="68"/>
                </a:cubicBezTo>
                <a:cubicBezTo>
                  <a:pt x="26" y="68"/>
                  <a:pt x="26" y="68"/>
                  <a:pt x="26" y="68"/>
                </a:cubicBezTo>
                <a:cubicBezTo>
                  <a:pt x="25" y="68"/>
                  <a:pt x="25" y="68"/>
                  <a:pt x="25" y="67"/>
                </a:cubicBezTo>
                <a:cubicBezTo>
                  <a:pt x="8" y="20"/>
                  <a:pt x="8" y="20"/>
                  <a:pt x="8" y="20"/>
                </a:cubicBezTo>
                <a:cubicBezTo>
                  <a:pt x="8" y="20"/>
                  <a:pt x="8" y="19"/>
                  <a:pt x="8" y="19"/>
                </a:cubicBezTo>
                <a:cubicBezTo>
                  <a:pt x="8" y="19"/>
                  <a:pt x="8" y="19"/>
                  <a:pt x="9" y="18"/>
                </a:cubicBezTo>
                <a:cubicBezTo>
                  <a:pt x="45" y="9"/>
                  <a:pt x="45" y="9"/>
                  <a:pt x="45" y="9"/>
                </a:cubicBezTo>
                <a:cubicBezTo>
                  <a:pt x="45" y="9"/>
                  <a:pt x="46" y="9"/>
                  <a:pt x="46" y="10"/>
                </a:cubicBezTo>
                <a:cubicBezTo>
                  <a:pt x="52" y="27"/>
                  <a:pt x="52" y="27"/>
                  <a:pt x="52" y="27"/>
                </a:cubicBezTo>
                <a:cubicBezTo>
                  <a:pt x="51" y="28"/>
                  <a:pt x="51" y="28"/>
                  <a:pt x="51" y="28"/>
                </a:cubicBezTo>
                <a:cubicBezTo>
                  <a:pt x="54" y="23"/>
                  <a:pt x="54" y="23"/>
                  <a:pt x="54" y="23"/>
                </a:cubicBezTo>
                <a:cubicBezTo>
                  <a:pt x="48" y="7"/>
                  <a:pt x="48" y="7"/>
                  <a:pt x="48" y="7"/>
                </a:cubicBezTo>
                <a:cubicBezTo>
                  <a:pt x="48" y="5"/>
                  <a:pt x="46" y="3"/>
                  <a:pt x="44" y="3"/>
                </a:cubicBezTo>
                <a:cubicBezTo>
                  <a:pt x="43" y="3"/>
                  <a:pt x="43" y="3"/>
                  <a:pt x="42" y="3"/>
                </a:cubicBezTo>
                <a:cubicBezTo>
                  <a:pt x="35" y="5"/>
                  <a:pt x="35" y="5"/>
                  <a:pt x="35" y="5"/>
                </a:cubicBezTo>
                <a:cubicBezTo>
                  <a:pt x="36" y="6"/>
                  <a:pt x="36" y="6"/>
                  <a:pt x="36" y="6"/>
                </a:cubicBezTo>
                <a:cubicBezTo>
                  <a:pt x="36" y="7"/>
                  <a:pt x="36" y="8"/>
                  <a:pt x="35" y="8"/>
                </a:cubicBezTo>
                <a:cubicBezTo>
                  <a:pt x="35" y="9"/>
                  <a:pt x="34" y="10"/>
                  <a:pt x="33" y="10"/>
                </a:cubicBezTo>
                <a:cubicBezTo>
                  <a:pt x="18" y="14"/>
                  <a:pt x="18" y="14"/>
                  <a:pt x="18" y="14"/>
                </a:cubicBezTo>
                <a:cubicBezTo>
                  <a:pt x="18" y="14"/>
                  <a:pt x="18" y="14"/>
                  <a:pt x="17" y="14"/>
                </a:cubicBezTo>
                <a:cubicBezTo>
                  <a:pt x="16" y="14"/>
                  <a:pt x="15" y="13"/>
                  <a:pt x="14" y="12"/>
                </a:cubicBezTo>
                <a:cubicBezTo>
                  <a:pt x="14" y="11"/>
                  <a:pt x="14" y="11"/>
                  <a:pt x="14" y="11"/>
                </a:cubicBezTo>
                <a:cubicBezTo>
                  <a:pt x="7" y="13"/>
                  <a:pt x="7" y="13"/>
                  <a:pt x="7" y="13"/>
                </a:cubicBezTo>
                <a:cubicBezTo>
                  <a:pt x="6" y="13"/>
                  <a:pt x="5" y="14"/>
                  <a:pt x="4" y="15"/>
                </a:cubicBezTo>
                <a:cubicBezTo>
                  <a:pt x="4" y="16"/>
                  <a:pt x="3" y="17"/>
                  <a:pt x="4" y="18"/>
                </a:cubicBezTo>
                <a:cubicBezTo>
                  <a:pt x="21" y="67"/>
                  <a:pt x="21" y="67"/>
                  <a:pt x="21" y="67"/>
                </a:cubicBezTo>
                <a:cubicBezTo>
                  <a:pt x="22" y="70"/>
                  <a:pt x="25" y="71"/>
                  <a:pt x="27" y="71"/>
                </a:cubicBezTo>
                <a:cubicBezTo>
                  <a:pt x="63" y="61"/>
                  <a:pt x="63" y="61"/>
                  <a:pt x="63" y="61"/>
                </a:cubicBezTo>
                <a:cubicBezTo>
                  <a:pt x="64" y="61"/>
                  <a:pt x="65" y="60"/>
                  <a:pt x="65" y="59"/>
                </a:cubicBezTo>
                <a:cubicBezTo>
                  <a:pt x="66" y="58"/>
                  <a:pt x="66" y="57"/>
                  <a:pt x="66" y="56"/>
                </a:cubicBezTo>
                <a:lnTo>
                  <a:pt x="60" y="40"/>
                </a:lnTo>
                <a:close/>
                <a:moveTo>
                  <a:pt x="65" y="25"/>
                </a:moveTo>
                <a:cubicBezTo>
                  <a:pt x="64" y="25"/>
                  <a:pt x="64" y="25"/>
                  <a:pt x="64" y="25"/>
                </a:cubicBezTo>
                <a:cubicBezTo>
                  <a:pt x="52" y="46"/>
                  <a:pt x="52" y="46"/>
                  <a:pt x="52" y="46"/>
                </a:cubicBezTo>
                <a:cubicBezTo>
                  <a:pt x="53" y="46"/>
                  <a:pt x="53" y="46"/>
                  <a:pt x="53" y="46"/>
                </a:cubicBezTo>
                <a:cubicBezTo>
                  <a:pt x="53" y="46"/>
                  <a:pt x="53" y="46"/>
                  <a:pt x="53" y="45"/>
                </a:cubicBezTo>
                <a:lnTo>
                  <a:pt x="65" y="25"/>
                </a:lnTo>
                <a:close/>
                <a:moveTo>
                  <a:pt x="67" y="21"/>
                </a:moveTo>
                <a:cubicBezTo>
                  <a:pt x="61" y="18"/>
                  <a:pt x="61" y="18"/>
                  <a:pt x="61" y="18"/>
                </a:cubicBezTo>
                <a:cubicBezTo>
                  <a:pt x="59" y="20"/>
                  <a:pt x="59" y="20"/>
                  <a:pt x="59" y="20"/>
                </a:cubicBezTo>
                <a:cubicBezTo>
                  <a:pt x="66" y="24"/>
                  <a:pt x="66" y="24"/>
                  <a:pt x="66" y="24"/>
                </a:cubicBezTo>
                <a:lnTo>
                  <a:pt x="67" y="21"/>
                </a:lnTo>
                <a:close/>
                <a:moveTo>
                  <a:pt x="67" y="16"/>
                </a:moveTo>
                <a:cubicBezTo>
                  <a:pt x="65" y="15"/>
                  <a:pt x="65" y="15"/>
                  <a:pt x="65" y="15"/>
                </a:cubicBezTo>
                <a:cubicBezTo>
                  <a:pt x="65" y="15"/>
                  <a:pt x="64" y="15"/>
                  <a:pt x="64" y="15"/>
                </a:cubicBezTo>
                <a:cubicBezTo>
                  <a:pt x="63" y="15"/>
                  <a:pt x="62" y="15"/>
                  <a:pt x="62" y="16"/>
                </a:cubicBezTo>
                <a:cubicBezTo>
                  <a:pt x="62" y="16"/>
                  <a:pt x="62" y="16"/>
                  <a:pt x="62" y="16"/>
                </a:cubicBezTo>
                <a:cubicBezTo>
                  <a:pt x="68" y="20"/>
                  <a:pt x="68" y="20"/>
                  <a:pt x="68" y="20"/>
                </a:cubicBezTo>
                <a:cubicBezTo>
                  <a:pt x="68" y="19"/>
                  <a:pt x="68" y="19"/>
                  <a:pt x="68" y="19"/>
                </a:cubicBezTo>
                <a:cubicBezTo>
                  <a:pt x="69" y="18"/>
                  <a:pt x="69" y="17"/>
                  <a:pt x="67" y="16"/>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351"/>
              <a:buFont typeface="Arial"/>
              <a:buNone/>
            </a:pPr>
            <a:r>
              <a:t/>
            </a:r>
            <a:endParaRPr b="0" i="0" sz="1351"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12"/>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240"/>
              <a:buFont typeface="Calibri"/>
              <a:buNone/>
            </a:pPr>
            <a:r>
              <a:rPr lang="en-US" sz="3240"/>
              <a:t>Creating a Requisition from a Punch-Out Catalog</a:t>
            </a:r>
            <a:endParaRPr/>
          </a:p>
        </p:txBody>
      </p:sp>
      <p:sp>
        <p:nvSpPr>
          <p:cNvPr id="231" name="Google Shape;231;p12"/>
          <p:cNvSpPr txBox="1"/>
          <p:nvPr>
            <p:ph idx="12" type="sldNum"/>
          </p:nvPr>
        </p:nvSpPr>
        <p:spPr>
          <a:xfrm>
            <a:off x="6553200" y="6356350"/>
            <a:ext cx="2362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232" name="Google Shape;232;p12"/>
          <p:cNvSpPr/>
          <p:nvPr/>
        </p:nvSpPr>
        <p:spPr>
          <a:xfrm>
            <a:off x="3200400" y="1568450"/>
            <a:ext cx="5715000" cy="4451350"/>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Now, we will cover how to create a requisition from a punch-out catalog.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 punch-out catalog is an </a:t>
            </a:r>
            <a:r>
              <a:rPr b="1" i="0" lang="en-US" sz="1800" u="none" cap="none" strike="noStrike">
                <a:solidFill>
                  <a:srgbClr val="000000"/>
                </a:solidFill>
                <a:latin typeface="Calibri"/>
                <a:ea typeface="Calibri"/>
                <a:cs typeface="Calibri"/>
                <a:sym typeface="Calibri"/>
              </a:rPr>
              <a:t>external catalog </a:t>
            </a:r>
            <a:r>
              <a:rPr b="0" i="0" lang="en-US" sz="1800" u="none" cap="none" strike="noStrike">
                <a:solidFill>
                  <a:srgbClr val="000000"/>
                </a:solidFill>
                <a:latin typeface="Calibri"/>
                <a:ea typeface="Calibri"/>
                <a:cs typeface="Calibri"/>
                <a:sym typeface="Calibri"/>
              </a:rPr>
              <a:t>that is maintained and controlled by the supplier.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When creating a requisition from a punch-out catalog, Requisitioners will complete the following:</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800"/>
              <a:buFont typeface="Calibri"/>
              <a:buAutoNum type="arabicPeriod"/>
            </a:pPr>
            <a:r>
              <a:rPr b="0" i="1" lang="en-US" sz="1800" u="none" cap="none" strike="noStrike">
                <a:solidFill>
                  <a:srgbClr val="000000"/>
                </a:solidFill>
                <a:latin typeface="Calibri"/>
                <a:ea typeface="Calibri"/>
                <a:cs typeface="Calibri"/>
                <a:sym typeface="Calibri"/>
              </a:rPr>
              <a:t>Select supplier’s punch out icon and be redirected to a supplier’s website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800"/>
              <a:buFont typeface="Calibri"/>
              <a:buAutoNum type="arabicPeriod"/>
            </a:pPr>
            <a:r>
              <a:rPr b="0" i="1" lang="en-US" sz="1800" u="none" cap="none" strike="noStrike">
                <a:solidFill>
                  <a:srgbClr val="000000"/>
                </a:solidFill>
                <a:latin typeface="Calibri"/>
                <a:ea typeface="Calibri"/>
                <a:cs typeface="Calibri"/>
                <a:sym typeface="Calibri"/>
              </a:rPr>
              <a:t>Add desired items to shopping cart.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00"/>
              </a:spcBef>
              <a:spcAft>
                <a:spcPts val="0"/>
              </a:spcAft>
              <a:buClr>
                <a:srgbClr val="000000"/>
              </a:buClr>
              <a:buSzPts val="1800"/>
              <a:buFont typeface="Calibri"/>
              <a:buAutoNum type="arabicPeriod"/>
            </a:pPr>
            <a:r>
              <a:rPr b="0" i="1" lang="en-US" sz="1800" u="none" cap="none" strike="noStrike">
                <a:solidFill>
                  <a:srgbClr val="000000"/>
                </a:solidFill>
                <a:latin typeface="Calibri"/>
                <a:ea typeface="Calibri"/>
                <a:cs typeface="Calibri"/>
                <a:sym typeface="Calibri"/>
              </a:rPr>
              <a:t>Check out from website back into APP and complete the requisition process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800"/>
              <a:buFont typeface="Arial"/>
              <a:buNone/>
            </a:pPr>
            <a:r>
              <a:t/>
            </a:r>
            <a:endParaRPr b="0" i="1" sz="1800" u="none" cap="none" strike="noStrike">
              <a:solidFill>
                <a:srgbClr val="000000"/>
              </a:solidFill>
              <a:latin typeface="Calibri"/>
              <a:ea typeface="Calibri"/>
              <a:cs typeface="Calibri"/>
              <a:sym typeface="Calibri"/>
            </a:endParaRPr>
          </a:p>
        </p:txBody>
      </p:sp>
      <p:sp>
        <p:nvSpPr>
          <p:cNvPr id="233" name="Google Shape;233;p12"/>
          <p:cNvSpPr/>
          <p:nvPr/>
        </p:nvSpPr>
        <p:spPr>
          <a:xfrm>
            <a:off x="348876" y="2411254"/>
            <a:ext cx="2470524" cy="2472401"/>
          </a:xfrm>
          <a:custGeom>
            <a:rect b="b" l="l" r="r" t="t"/>
            <a:pathLst>
              <a:path extrusionOk="0" h="742" w="742">
                <a:moveTo>
                  <a:pt x="370" y="0"/>
                </a:moveTo>
                <a:lnTo>
                  <a:pt x="310" y="5"/>
                </a:lnTo>
                <a:lnTo>
                  <a:pt x="226" y="29"/>
                </a:lnTo>
                <a:lnTo>
                  <a:pt x="152" y="71"/>
                </a:lnTo>
                <a:lnTo>
                  <a:pt x="89" y="129"/>
                </a:lnTo>
                <a:lnTo>
                  <a:pt x="41" y="200"/>
                </a:lnTo>
                <a:lnTo>
                  <a:pt x="11" y="281"/>
                </a:lnTo>
                <a:lnTo>
                  <a:pt x="0" y="370"/>
                </a:lnTo>
                <a:lnTo>
                  <a:pt x="1" y="401"/>
                </a:lnTo>
                <a:lnTo>
                  <a:pt x="19" y="488"/>
                </a:lnTo>
                <a:lnTo>
                  <a:pt x="55" y="566"/>
                </a:lnTo>
                <a:lnTo>
                  <a:pt x="108" y="633"/>
                </a:lnTo>
                <a:lnTo>
                  <a:pt x="175" y="686"/>
                </a:lnTo>
                <a:lnTo>
                  <a:pt x="253" y="722"/>
                </a:lnTo>
                <a:lnTo>
                  <a:pt x="340" y="740"/>
                </a:lnTo>
                <a:lnTo>
                  <a:pt x="370" y="741"/>
                </a:lnTo>
                <a:lnTo>
                  <a:pt x="401" y="740"/>
                </a:lnTo>
                <a:lnTo>
                  <a:pt x="488" y="722"/>
                </a:lnTo>
                <a:lnTo>
                  <a:pt x="566" y="686"/>
                </a:lnTo>
                <a:lnTo>
                  <a:pt x="633" y="633"/>
                </a:lnTo>
                <a:lnTo>
                  <a:pt x="686" y="566"/>
                </a:lnTo>
                <a:lnTo>
                  <a:pt x="722" y="488"/>
                </a:lnTo>
                <a:lnTo>
                  <a:pt x="740" y="401"/>
                </a:lnTo>
                <a:lnTo>
                  <a:pt x="741" y="370"/>
                </a:lnTo>
                <a:lnTo>
                  <a:pt x="740" y="340"/>
                </a:lnTo>
                <a:lnTo>
                  <a:pt x="722" y="253"/>
                </a:lnTo>
                <a:lnTo>
                  <a:pt x="686" y="175"/>
                </a:lnTo>
                <a:lnTo>
                  <a:pt x="633" y="108"/>
                </a:lnTo>
                <a:lnTo>
                  <a:pt x="566" y="55"/>
                </a:lnTo>
                <a:lnTo>
                  <a:pt x="488" y="19"/>
                </a:lnTo>
                <a:lnTo>
                  <a:pt x="401" y="1"/>
                </a:lnTo>
                <a:lnTo>
                  <a:pt x="370" y="0"/>
                </a:lnTo>
                <a:close/>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libri"/>
              <a:ea typeface="Calibri"/>
              <a:cs typeface="Calibri"/>
              <a:sym typeface="Calibri"/>
            </a:endParaRPr>
          </a:p>
        </p:txBody>
      </p:sp>
      <p:sp>
        <p:nvSpPr>
          <p:cNvPr id="234" name="Google Shape;234;p12"/>
          <p:cNvSpPr/>
          <p:nvPr/>
        </p:nvSpPr>
        <p:spPr>
          <a:xfrm>
            <a:off x="835582" y="2863854"/>
            <a:ext cx="1602818" cy="1567202"/>
          </a:xfrm>
          <a:custGeom>
            <a:rect b="b" l="l" r="r" t="t"/>
            <a:pathLst>
              <a:path extrusionOk="0" h="72" w="76">
                <a:moveTo>
                  <a:pt x="74" y="62"/>
                </a:moveTo>
                <a:cubicBezTo>
                  <a:pt x="64" y="52"/>
                  <a:pt x="64" y="52"/>
                  <a:pt x="64" y="52"/>
                </a:cubicBezTo>
                <a:cubicBezTo>
                  <a:pt x="63" y="51"/>
                  <a:pt x="61" y="50"/>
                  <a:pt x="60" y="50"/>
                </a:cubicBezTo>
                <a:cubicBezTo>
                  <a:pt x="59" y="50"/>
                  <a:pt x="59" y="50"/>
                  <a:pt x="59" y="50"/>
                </a:cubicBezTo>
                <a:cubicBezTo>
                  <a:pt x="57" y="49"/>
                  <a:pt x="57" y="49"/>
                  <a:pt x="57" y="49"/>
                </a:cubicBezTo>
                <a:cubicBezTo>
                  <a:pt x="59" y="46"/>
                  <a:pt x="60" y="43"/>
                  <a:pt x="60" y="40"/>
                </a:cubicBezTo>
                <a:cubicBezTo>
                  <a:pt x="60" y="35"/>
                  <a:pt x="58" y="31"/>
                  <a:pt x="55" y="28"/>
                </a:cubicBezTo>
                <a:cubicBezTo>
                  <a:pt x="52" y="25"/>
                  <a:pt x="48" y="23"/>
                  <a:pt x="43" y="23"/>
                </a:cubicBezTo>
                <a:cubicBezTo>
                  <a:pt x="39" y="23"/>
                  <a:pt x="35" y="25"/>
                  <a:pt x="32" y="28"/>
                </a:cubicBezTo>
                <a:cubicBezTo>
                  <a:pt x="25" y="34"/>
                  <a:pt x="25" y="45"/>
                  <a:pt x="32" y="51"/>
                </a:cubicBezTo>
                <a:cubicBezTo>
                  <a:pt x="35" y="54"/>
                  <a:pt x="39" y="56"/>
                  <a:pt x="43" y="56"/>
                </a:cubicBezTo>
                <a:cubicBezTo>
                  <a:pt x="46" y="56"/>
                  <a:pt x="50" y="55"/>
                  <a:pt x="52" y="53"/>
                </a:cubicBezTo>
                <a:cubicBezTo>
                  <a:pt x="54" y="55"/>
                  <a:pt x="54" y="55"/>
                  <a:pt x="54" y="55"/>
                </a:cubicBezTo>
                <a:cubicBezTo>
                  <a:pt x="54" y="55"/>
                  <a:pt x="54" y="56"/>
                  <a:pt x="54" y="56"/>
                </a:cubicBezTo>
                <a:cubicBezTo>
                  <a:pt x="54" y="58"/>
                  <a:pt x="55" y="59"/>
                  <a:pt x="56" y="61"/>
                </a:cubicBezTo>
                <a:cubicBezTo>
                  <a:pt x="65" y="70"/>
                  <a:pt x="65" y="70"/>
                  <a:pt x="65" y="70"/>
                </a:cubicBezTo>
                <a:cubicBezTo>
                  <a:pt x="67" y="71"/>
                  <a:pt x="68" y="72"/>
                  <a:pt x="70" y="72"/>
                </a:cubicBezTo>
                <a:cubicBezTo>
                  <a:pt x="71" y="72"/>
                  <a:pt x="73" y="71"/>
                  <a:pt x="74" y="70"/>
                </a:cubicBezTo>
                <a:cubicBezTo>
                  <a:pt x="76" y="68"/>
                  <a:pt x="76" y="64"/>
                  <a:pt x="74" y="62"/>
                </a:cubicBezTo>
                <a:close/>
                <a:moveTo>
                  <a:pt x="43" y="53"/>
                </a:moveTo>
                <a:cubicBezTo>
                  <a:pt x="40" y="53"/>
                  <a:pt x="36" y="52"/>
                  <a:pt x="34" y="49"/>
                </a:cubicBezTo>
                <a:cubicBezTo>
                  <a:pt x="31" y="46"/>
                  <a:pt x="30" y="43"/>
                  <a:pt x="30" y="40"/>
                </a:cubicBezTo>
                <a:cubicBezTo>
                  <a:pt x="30" y="36"/>
                  <a:pt x="31" y="33"/>
                  <a:pt x="34" y="30"/>
                </a:cubicBezTo>
                <a:cubicBezTo>
                  <a:pt x="36" y="28"/>
                  <a:pt x="40" y="26"/>
                  <a:pt x="43" y="26"/>
                </a:cubicBezTo>
                <a:cubicBezTo>
                  <a:pt x="47" y="26"/>
                  <a:pt x="50" y="28"/>
                  <a:pt x="53" y="30"/>
                </a:cubicBezTo>
                <a:cubicBezTo>
                  <a:pt x="55" y="33"/>
                  <a:pt x="57" y="36"/>
                  <a:pt x="57" y="40"/>
                </a:cubicBezTo>
                <a:cubicBezTo>
                  <a:pt x="57" y="43"/>
                  <a:pt x="55" y="46"/>
                  <a:pt x="53" y="49"/>
                </a:cubicBezTo>
                <a:cubicBezTo>
                  <a:pt x="50" y="52"/>
                  <a:pt x="47" y="53"/>
                  <a:pt x="43" y="53"/>
                </a:cubicBezTo>
                <a:close/>
                <a:moveTo>
                  <a:pt x="56" y="52"/>
                </a:moveTo>
                <a:cubicBezTo>
                  <a:pt x="55" y="52"/>
                  <a:pt x="55" y="53"/>
                  <a:pt x="55" y="53"/>
                </a:cubicBezTo>
                <a:cubicBezTo>
                  <a:pt x="54" y="52"/>
                  <a:pt x="54" y="52"/>
                  <a:pt x="54" y="52"/>
                </a:cubicBezTo>
                <a:cubicBezTo>
                  <a:pt x="54" y="52"/>
                  <a:pt x="54" y="51"/>
                  <a:pt x="55" y="51"/>
                </a:cubicBezTo>
                <a:cubicBezTo>
                  <a:pt x="55" y="51"/>
                  <a:pt x="55" y="50"/>
                  <a:pt x="56" y="50"/>
                </a:cubicBezTo>
                <a:cubicBezTo>
                  <a:pt x="57" y="51"/>
                  <a:pt x="57" y="51"/>
                  <a:pt x="57" y="51"/>
                </a:cubicBezTo>
                <a:cubicBezTo>
                  <a:pt x="56" y="52"/>
                  <a:pt x="56" y="52"/>
                  <a:pt x="56" y="52"/>
                </a:cubicBezTo>
                <a:close/>
                <a:moveTo>
                  <a:pt x="72" y="68"/>
                </a:moveTo>
                <a:cubicBezTo>
                  <a:pt x="71" y="69"/>
                  <a:pt x="69" y="69"/>
                  <a:pt x="68" y="68"/>
                </a:cubicBezTo>
                <a:cubicBezTo>
                  <a:pt x="58" y="58"/>
                  <a:pt x="58" y="58"/>
                  <a:pt x="58" y="58"/>
                </a:cubicBezTo>
                <a:cubicBezTo>
                  <a:pt x="57" y="58"/>
                  <a:pt x="57" y="56"/>
                  <a:pt x="57" y="55"/>
                </a:cubicBezTo>
                <a:cubicBezTo>
                  <a:pt x="57" y="55"/>
                  <a:pt x="57" y="55"/>
                  <a:pt x="57" y="55"/>
                </a:cubicBezTo>
                <a:cubicBezTo>
                  <a:pt x="57" y="55"/>
                  <a:pt x="58" y="54"/>
                  <a:pt x="58" y="54"/>
                </a:cubicBezTo>
                <a:cubicBezTo>
                  <a:pt x="58" y="54"/>
                  <a:pt x="58" y="54"/>
                  <a:pt x="59" y="54"/>
                </a:cubicBezTo>
                <a:cubicBezTo>
                  <a:pt x="59" y="54"/>
                  <a:pt x="59" y="53"/>
                  <a:pt x="59" y="53"/>
                </a:cubicBezTo>
                <a:cubicBezTo>
                  <a:pt x="59" y="53"/>
                  <a:pt x="59" y="53"/>
                  <a:pt x="60" y="53"/>
                </a:cubicBezTo>
                <a:cubicBezTo>
                  <a:pt x="61" y="53"/>
                  <a:pt x="61" y="54"/>
                  <a:pt x="62" y="54"/>
                </a:cubicBezTo>
                <a:cubicBezTo>
                  <a:pt x="72" y="64"/>
                  <a:pt x="72" y="64"/>
                  <a:pt x="72" y="64"/>
                </a:cubicBezTo>
                <a:cubicBezTo>
                  <a:pt x="73" y="65"/>
                  <a:pt x="73" y="67"/>
                  <a:pt x="72" y="68"/>
                </a:cubicBezTo>
                <a:close/>
                <a:moveTo>
                  <a:pt x="36" y="33"/>
                </a:moveTo>
                <a:cubicBezTo>
                  <a:pt x="33" y="37"/>
                  <a:pt x="33" y="43"/>
                  <a:pt x="36" y="46"/>
                </a:cubicBezTo>
                <a:cubicBezTo>
                  <a:pt x="37" y="47"/>
                  <a:pt x="37" y="47"/>
                  <a:pt x="36" y="48"/>
                </a:cubicBezTo>
                <a:cubicBezTo>
                  <a:pt x="36" y="48"/>
                  <a:pt x="36" y="48"/>
                  <a:pt x="36" y="48"/>
                </a:cubicBezTo>
                <a:cubicBezTo>
                  <a:pt x="35" y="48"/>
                  <a:pt x="35" y="48"/>
                  <a:pt x="35" y="48"/>
                </a:cubicBezTo>
                <a:cubicBezTo>
                  <a:pt x="30" y="43"/>
                  <a:pt x="30" y="36"/>
                  <a:pt x="35" y="31"/>
                </a:cubicBezTo>
                <a:cubicBezTo>
                  <a:pt x="35" y="31"/>
                  <a:pt x="36" y="31"/>
                  <a:pt x="36" y="31"/>
                </a:cubicBezTo>
                <a:cubicBezTo>
                  <a:pt x="37" y="32"/>
                  <a:pt x="37" y="32"/>
                  <a:pt x="36" y="33"/>
                </a:cubicBezTo>
                <a:close/>
                <a:moveTo>
                  <a:pt x="54" y="61"/>
                </a:moveTo>
                <a:cubicBezTo>
                  <a:pt x="50" y="64"/>
                  <a:pt x="46" y="65"/>
                  <a:pt x="42" y="66"/>
                </a:cubicBezTo>
                <a:cubicBezTo>
                  <a:pt x="45" y="64"/>
                  <a:pt x="47" y="61"/>
                  <a:pt x="49" y="57"/>
                </a:cubicBezTo>
                <a:cubicBezTo>
                  <a:pt x="48" y="57"/>
                  <a:pt x="47" y="57"/>
                  <a:pt x="46" y="58"/>
                </a:cubicBezTo>
                <a:cubicBezTo>
                  <a:pt x="44" y="63"/>
                  <a:pt x="40" y="67"/>
                  <a:pt x="36" y="67"/>
                </a:cubicBezTo>
                <a:cubicBezTo>
                  <a:pt x="36" y="56"/>
                  <a:pt x="36" y="56"/>
                  <a:pt x="36" y="56"/>
                </a:cubicBezTo>
                <a:cubicBezTo>
                  <a:pt x="35" y="56"/>
                  <a:pt x="34" y="56"/>
                  <a:pt x="34" y="55"/>
                </a:cubicBezTo>
                <a:cubicBezTo>
                  <a:pt x="34" y="67"/>
                  <a:pt x="34" y="67"/>
                  <a:pt x="34" y="67"/>
                </a:cubicBezTo>
                <a:cubicBezTo>
                  <a:pt x="28" y="67"/>
                  <a:pt x="24" y="61"/>
                  <a:pt x="21" y="52"/>
                </a:cubicBezTo>
                <a:cubicBezTo>
                  <a:pt x="24" y="53"/>
                  <a:pt x="28" y="53"/>
                  <a:pt x="31" y="53"/>
                </a:cubicBezTo>
                <a:cubicBezTo>
                  <a:pt x="31" y="53"/>
                  <a:pt x="31" y="53"/>
                  <a:pt x="30" y="53"/>
                </a:cubicBezTo>
                <a:cubicBezTo>
                  <a:pt x="30" y="52"/>
                  <a:pt x="29" y="52"/>
                  <a:pt x="29" y="51"/>
                </a:cubicBezTo>
                <a:cubicBezTo>
                  <a:pt x="26" y="51"/>
                  <a:pt x="23" y="50"/>
                  <a:pt x="20" y="50"/>
                </a:cubicBezTo>
                <a:cubicBezTo>
                  <a:pt x="19" y="46"/>
                  <a:pt x="19" y="41"/>
                  <a:pt x="19" y="36"/>
                </a:cubicBezTo>
                <a:cubicBezTo>
                  <a:pt x="25" y="36"/>
                  <a:pt x="25" y="36"/>
                  <a:pt x="25" y="36"/>
                </a:cubicBezTo>
                <a:cubicBezTo>
                  <a:pt x="25" y="36"/>
                  <a:pt x="26" y="35"/>
                  <a:pt x="26" y="34"/>
                </a:cubicBezTo>
                <a:cubicBezTo>
                  <a:pt x="19" y="34"/>
                  <a:pt x="19" y="34"/>
                  <a:pt x="19" y="34"/>
                </a:cubicBezTo>
                <a:cubicBezTo>
                  <a:pt x="19" y="29"/>
                  <a:pt x="19" y="25"/>
                  <a:pt x="20" y="21"/>
                </a:cubicBezTo>
                <a:cubicBezTo>
                  <a:pt x="24" y="20"/>
                  <a:pt x="29" y="19"/>
                  <a:pt x="34" y="19"/>
                </a:cubicBezTo>
                <a:cubicBezTo>
                  <a:pt x="34" y="24"/>
                  <a:pt x="34" y="24"/>
                  <a:pt x="34" y="24"/>
                </a:cubicBezTo>
                <a:cubicBezTo>
                  <a:pt x="34" y="24"/>
                  <a:pt x="35" y="23"/>
                  <a:pt x="36" y="23"/>
                </a:cubicBezTo>
                <a:cubicBezTo>
                  <a:pt x="36" y="19"/>
                  <a:pt x="36" y="19"/>
                  <a:pt x="36" y="19"/>
                </a:cubicBezTo>
                <a:cubicBezTo>
                  <a:pt x="41" y="19"/>
                  <a:pt x="45" y="20"/>
                  <a:pt x="49" y="21"/>
                </a:cubicBezTo>
                <a:cubicBezTo>
                  <a:pt x="49" y="21"/>
                  <a:pt x="49" y="22"/>
                  <a:pt x="50" y="22"/>
                </a:cubicBezTo>
                <a:cubicBezTo>
                  <a:pt x="50" y="23"/>
                  <a:pt x="51" y="23"/>
                  <a:pt x="52" y="23"/>
                </a:cubicBezTo>
                <a:cubicBezTo>
                  <a:pt x="52" y="23"/>
                  <a:pt x="52" y="22"/>
                  <a:pt x="51" y="21"/>
                </a:cubicBezTo>
                <a:cubicBezTo>
                  <a:pt x="60" y="24"/>
                  <a:pt x="66" y="29"/>
                  <a:pt x="67" y="34"/>
                </a:cubicBezTo>
                <a:cubicBezTo>
                  <a:pt x="61" y="34"/>
                  <a:pt x="61" y="34"/>
                  <a:pt x="61" y="34"/>
                </a:cubicBezTo>
                <a:cubicBezTo>
                  <a:pt x="61" y="35"/>
                  <a:pt x="61" y="36"/>
                  <a:pt x="61" y="36"/>
                </a:cubicBezTo>
                <a:cubicBezTo>
                  <a:pt x="67" y="36"/>
                  <a:pt x="67" y="36"/>
                  <a:pt x="67" y="36"/>
                </a:cubicBezTo>
                <a:cubicBezTo>
                  <a:pt x="66" y="39"/>
                  <a:pt x="64" y="42"/>
                  <a:pt x="61" y="45"/>
                </a:cubicBezTo>
                <a:cubicBezTo>
                  <a:pt x="61" y="46"/>
                  <a:pt x="60" y="47"/>
                  <a:pt x="60" y="48"/>
                </a:cubicBezTo>
                <a:cubicBezTo>
                  <a:pt x="62" y="46"/>
                  <a:pt x="65" y="44"/>
                  <a:pt x="66" y="42"/>
                </a:cubicBezTo>
                <a:cubicBezTo>
                  <a:pt x="66" y="45"/>
                  <a:pt x="65" y="47"/>
                  <a:pt x="64" y="49"/>
                </a:cubicBezTo>
                <a:cubicBezTo>
                  <a:pt x="64" y="50"/>
                  <a:pt x="65" y="50"/>
                  <a:pt x="66" y="51"/>
                </a:cubicBezTo>
                <a:cubicBezTo>
                  <a:pt x="66" y="51"/>
                  <a:pt x="66" y="51"/>
                  <a:pt x="66" y="51"/>
                </a:cubicBezTo>
                <a:cubicBezTo>
                  <a:pt x="69" y="46"/>
                  <a:pt x="70" y="41"/>
                  <a:pt x="70" y="35"/>
                </a:cubicBezTo>
                <a:cubicBezTo>
                  <a:pt x="70" y="16"/>
                  <a:pt x="54" y="0"/>
                  <a:pt x="35" y="0"/>
                </a:cubicBezTo>
                <a:cubicBezTo>
                  <a:pt x="15" y="0"/>
                  <a:pt x="0" y="16"/>
                  <a:pt x="0" y="35"/>
                </a:cubicBezTo>
                <a:cubicBezTo>
                  <a:pt x="0" y="55"/>
                  <a:pt x="15" y="70"/>
                  <a:pt x="35" y="70"/>
                </a:cubicBezTo>
                <a:cubicBezTo>
                  <a:pt x="43" y="70"/>
                  <a:pt x="50" y="68"/>
                  <a:pt x="56" y="63"/>
                </a:cubicBezTo>
                <a:cubicBezTo>
                  <a:pt x="54" y="62"/>
                  <a:pt x="54" y="62"/>
                  <a:pt x="54" y="62"/>
                </a:cubicBezTo>
                <a:cubicBezTo>
                  <a:pt x="54" y="62"/>
                  <a:pt x="54" y="61"/>
                  <a:pt x="54" y="61"/>
                </a:cubicBezTo>
                <a:close/>
                <a:moveTo>
                  <a:pt x="66" y="28"/>
                </a:moveTo>
                <a:cubicBezTo>
                  <a:pt x="63" y="24"/>
                  <a:pt x="58" y="21"/>
                  <a:pt x="51" y="19"/>
                </a:cubicBezTo>
                <a:cubicBezTo>
                  <a:pt x="49" y="12"/>
                  <a:pt x="46" y="7"/>
                  <a:pt x="42" y="4"/>
                </a:cubicBezTo>
                <a:cubicBezTo>
                  <a:pt x="54" y="7"/>
                  <a:pt x="63" y="16"/>
                  <a:pt x="66" y="28"/>
                </a:cubicBezTo>
                <a:close/>
                <a:moveTo>
                  <a:pt x="36" y="3"/>
                </a:moveTo>
                <a:cubicBezTo>
                  <a:pt x="41" y="4"/>
                  <a:pt x="46" y="10"/>
                  <a:pt x="49" y="19"/>
                </a:cubicBezTo>
                <a:cubicBezTo>
                  <a:pt x="45" y="18"/>
                  <a:pt x="40" y="17"/>
                  <a:pt x="36" y="17"/>
                </a:cubicBezTo>
                <a:lnTo>
                  <a:pt x="36" y="3"/>
                </a:lnTo>
                <a:close/>
                <a:moveTo>
                  <a:pt x="34" y="3"/>
                </a:moveTo>
                <a:cubicBezTo>
                  <a:pt x="34" y="17"/>
                  <a:pt x="34" y="17"/>
                  <a:pt x="34" y="17"/>
                </a:cubicBezTo>
                <a:cubicBezTo>
                  <a:pt x="29" y="17"/>
                  <a:pt x="25" y="18"/>
                  <a:pt x="21" y="19"/>
                </a:cubicBezTo>
                <a:cubicBezTo>
                  <a:pt x="24" y="10"/>
                  <a:pt x="28" y="4"/>
                  <a:pt x="34" y="3"/>
                </a:cubicBezTo>
                <a:close/>
                <a:moveTo>
                  <a:pt x="28" y="4"/>
                </a:moveTo>
                <a:cubicBezTo>
                  <a:pt x="24" y="7"/>
                  <a:pt x="21" y="12"/>
                  <a:pt x="19" y="19"/>
                </a:cubicBezTo>
                <a:cubicBezTo>
                  <a:pt x="12" y="21"/>
                  <a:pt x="7" y="24"/>
                  <a:pt x="4" y="28"/>
                </a:cubicBezTo>
                <a:cubicBezTo>
                  <a:pt x="6" y="16"/>
                  <a:pt x="16" y="7"/>
                  <a:pt x="28" y="4"/>
                </a:cubicBezTo>
                <a:close/>
                <a:moveTo>
                  <a:pt x="18" y="21"/>
                </a:moveTo>
                <a:cubicBezTo>
                  <a:pt x="17" y="25"/>
                  <a:pt x="17" y="30"/>
                  <a:pt x="17" y="34"/>
                </a:cubicBezTo>
                <a:cubicBezTo>
                  <a:pt x="3" y="34"/>
                  <a:pt x="3" y="34"/>
                  <a:pt x="3" y="34"/>
                </a:cubicBezTo>
                <a:cubicBezTo>
                  <a:pt x="3" y="29"/>
                  <a:pt x="9" y="24"/>
                  <a:pt x="18" y="21"/>
                </a:cubicBezTo>
                <a:close/>
                <a:moveTo>
                  <a:pt x="17" y="36"/>
                </a:moveTo>
                <a:cubicBezTo>
                  <a:pt x="17" y="41"/>
                  <a:pt x="17" y="45"/>
                  <a:pt x="18" y="49"/>
                </a:cubicBezTo>
                <a:cubicBezTo>
                  <a:pt x="9" y="46"/>
                  <a:pt x="3" y="42"/>
                  <a:pt x="3" y="36"/>
                </a:cubicBezTo>
                <a:lnTo>
                  <a:pt x="17" y="36"/>
                </a:lnTo>
                <a:close/>
                <a:moveTo>
                  <a:pt x="4" y="42"/>
                </a:moveTo>
                <a:cubicBezTo>
                  <a:pt x="7" y="46"/>
                  <a:pt x="12" y="49"/>
                  <a:pt x="19" y="51"/>
                </a:cubicBezTo>
                <a:cubicBezTo>
                  <a:pt x="21" y="58"/>
                  <a:pt x="24" y="63"/>
                  <a:pt x="28" y="67"/>
                </a:cubicBezTo>
                <a:cubicBezTo>
                  <a:pt x="16" y="64"/>
                  <a:pt x="6" y="54"/>
                  <a:pt x="4" y="42"/>
                </a:cubicBezTo>
                <a:close/>
              </a:path>
            </a:pathLst>
          </a:custGeom>
          <a:solidFill>
            <a:schemeClr val="l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013"/>
              <a:buFont typeface="Arial"/>
              <a:buNone/>
            </a:pPr>
            <a:r>
              <a:t/>
            </a:r>
            <a:endParaRPr b="0" i="0" sz="1013"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11"/>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Exercise 1: Hosted Catalog Requisition</a:t>
            </a:r>
            <a:endParaRPr/>
          </a:p>
        </p:txBody>
      </p:sp>
      <p:sp>
        <p:nvSpPr>
          <p:cNvPr id="241" name="Google Shape;241;p11"/>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242" name="Google Shape;242;p11"/>
          <p:cNvSpPr/>
          <p:nvPr/>
        </p:nvSpPr>
        <p:spPr>
          <a:xfrm>
            <a:off x="1341573" y="2895600"/>
            <a:ext cx="6460853" cy="2819400"/>
          </a:xfrm>
          <a:prstGeom prst="roundRect">
            <a:avLst>
              <a:gd fmla="val 6337" name="adj"/>
            </a:avLst>
          </a:prstGeom>
          <a:noFill/>
          <a:ln cap="flat" cmpd="sng" w="571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Calibri"/>
                <a:ea typeface="Calibri"/>
                <a:cs typeface="Calibri"/>
                <a:sym typeface="Calibri"/>
              </a:rPr>
              <a:t>Now it is your turn to practice this task!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Reference the steps of the activity guide and data sheet to create a requisition from a hosted catalog.</a:t>
            </a:r>
            <a:endParaRPr b="0" i="0" sz="1400" u="none" cap="none" strike="noStrike">
              <a:solidFill>
                <a:srgbClr val="000000"/>
              </a:solidFill>
              <a:latin typeface="Arial"/>
              <a:ea typeface="Arial"/>
              <a:cs typeface="Arial"/>
              <a:sym typeface="Arial"/>
            </a:endParaRPr>
          </a:p>
        </p:txBody>
      </p:sp>
      <p:pic>
        <p:nvPicPr>
          <p:cNvPr id="243" name="Google Shape;243;p11"/>
          <p:cNvPicPr preferRelativeResize="0"/>
          <p:nvPr/>
        </p:nvPicPr>
        <p:blipFill rotWithShape="1">
          <a:blip r:embed="rId3">
            <a:alphaModFix/>
          </a:blip>
          <a:srcRect b="0" l="0" r="0" t="0"/>
          <a:stretch/>
        </p:blipFill>
        <p:spPr>
          <a:xfrm>
            <a:off x="3188875" y="1525268"/>
            <a:ext cx="2766247" cy="7680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14"/>
          <p:cNvSpPr txBox="1"/>
          <p:nvPr>
            <p:ph type="title"/>
          </p:nvPr>
        </p:nvSpPr>
        <p:spPr>
          <a:xfrm>
            <a:off x="0" y="0"/>
            <a:ext cx="9144000" cy="8382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lang="en-US"/>
              <a:t>Knowledge Check: Multiple Choice</a:t>
            </a:r>
            <a:endParaRPr/>
          </a:p>
        </p:txBody>
      </p:sp>
      <p:sp>
        <p:nvSpPr>
          <p:cNvPr id="250" name="Google Shape;250;p14"/>
          <p:cNvSpPr txBox="1"/>
          <p:nvPr>
            <p:ph idx="12" type="sldNum"/>
          </p:nvPr>
        </p:nvSpPr>
        <p:spPr>
          <a:xfrm>
            <a:off x="7391400" y="6356350"/>
            <a:ext cx="15240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solidFill>
                  <a:srgbClr val="888888"/>
                </a:solidFill>
              </a:rPr>
              <a:t>‹#›</a:t>
            </a:fld>
            <a:endParaRPr>
              <a:solidFill>
                <a:srgbClr val="888888"/>
              </a:solidFill>
            </a:endParaRPr>
          </a:p>
        </p:txBody>
      </p:sp>
      <p:sp>
        <p:nvSpPr>
          <p:cNvPr id="251" name="Google Shape;251;p14"/>
          <p:cNvSpPr txBox="1"/>
          <p:nvPr/>
        </p:nvSpPr>
        <p:spPr>
          <a:xfrm>
            <a:off x="228600" y="1066800"/>
            <a:ext cx="8686800" cy="912813"/>
          </a:xfrm>
          <a:prstGeom prst="rect">
            <a:avLst/>
          </a:prstGeom>
          <a:solidFill>
            <a:schemeClr val="dk2"/>
          </a:solidFill>
          <a:ln>
            <a:noFill/>
          </a:ln>
        </p:spPr>
        <p:txBody>
          <a:bodyPr anchorCtr="0" anchor="ctr" bIns="45700" lIns="91425" spcFirstLastPara="1" rIns="91425" wrap="square" tIns="45700">
            <a:normAutofit/>
          </a:bodyPr>
          <a:lstStyle/>
          <a:p>
            <a:pPr indent="0" lvl="0" marL="0" marR="0" rtl="0" algn="l">
              <a:lnSpc>
                <a:spcPct val="100000"/>
              </a:lnSpc>
              <a:spcBef>
                <a:spcPts val="0"/>
              </a:spcBef>
              <a:spcAft>
                <a:spcPts val="0"/>
              </a:spcAft>
              <a:buClr>
                <a:srgbClr val="FFFFFF"/>
              </a:buClr>
              <a:buSzPts val="1600"/>
              <a:buFont typeface="Arial"/>
              <a:buNone/>
            </a:pPr>
            <a:r>
              <a:rPr b="0" i="0" lang="en-US" sz="1600" u="none" cap="none" strike="noStrike">
                <a:solidFill>
                  <a:srgbClr val="FFFFFF"/>
                </a:solidFill>
                <a:latin typeface="Calibri"/>
                <a:ea typeface="Calibri"/>
                <a:cs typeface="Calibri"/>
                <a:sym typeface="Calibri"/>
              </a:rPr>
              <a:t>What types of catalogs can be used to create an on-contract purchase?</a:t>
            </a:r>
            <a:endParaRPr b="0" i="0" sz="1400" u="none" cap="none" strike="noStrike">
              <a:solidFill>
                <a:srgbClr val="000000"/>
              </a:solidFill>
              <a:latin typeface="Arial"/>
              <a:ea typeface="Arial"/>
              <a:cs typeface="Arial"/>
              <a:sym typeface="Arial"/>
            </a:endParaRPr>
          </a:p>
        </p:txBody>
      </p:sp>
      <p:sp>
        <p:nvSpPr>
          <p:cNvPr id="252" name="Google Shape;252;p14"/>
          <p:cNvSpPr txBox="1"/>
          <p:nvPr/>
        </p:nvSpPr>
        <p:spPr>
          <a:xfrm>
            <a:off x="228600" y="2455067"/>
            <a:ext cx="381000" cy="456407"/>
          </a:xfrm>
          <a:prstGeom prst="rect">
            <a:avLst/>
          </a:prstGeom>
          <a:solidFill>
            <a:schemeClr val="accent1"/>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A</a:t>
            </a:r>
            <a:endParaRPr b="0" i="0" sz="1400" u="none" cap="none" strike="noStrike">
              <a:solidFill>
                <a:srgbClr val="000000"/>
              </a:solidFill>
              <a:latin typeface="Arial"/>
              <a:ea typeface="Arial"/>
              <a:cs typeface="Arial"/>
              <a:sym typeface="Arial"/>
            </a:endParaRPr>
          </a:p>
        </p:txBody>
      </p:sp>
      <p:sp>
        <p:nvSpPr>
          <p:cNvPr id="253" name="Google Shape;253;p14"/>
          <p:cNvSpPr txBox="1"/>
          <p:nvPr/>
        </p:nvSpPr>
        <p:spPr>
          <a:xfrm>
            <a:off x="228600" y="3277393"/>
            <a:ext cx="381000" cy="456407"/>
          </a:xfrm>
          <a:prstGeom prst="rect">
            <a:avLst/>
          </a:prstGeom>
          <a:solidFill>
            <a:schemeClr val="accent2"/>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B</a:t>
            </a:r>
            <a:endParaRPr b="0" i="0" sz="1400" u="none" cap="none" strike="noStrike">
              <a:solidFill>
                <a:srgbClr val="000000"/>
              </a:solidFill>
              <a:latin typeface="Arial"/>
              <a:ea typeface="Arial"/>
              <a:cs typeface="Arial"/>
              <a:sym typeface="Arial"/>
            </a:endParaRPr>
          </a:p>
        </p:txBody>
      </p:sp>
      <p:sp>
        <p:nvSpPr>
          <p:cNvPr id="254" name="Google Shape;254;p14"/>
          <p:cNvSpPr txBox="1"/>
          <p:nvPr/>
        </p:nvSpPr>
        <p:spPr>
          <a:xfrm>
            <a:off x="228600" y="4099719"/>
            <a:ext cx="381000" cy="456407"/>
          </a:xfrm>
          <a:prstGeom prst="rect">
            <a:avLst/>
          </a:prstGeom>
          <a:solidFill>
            <a:schemeClr val="accent3"/>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C</a:t>
            </a:r>
            <a:endParaRPr b="0" i="0" sz="1400" u="none" cap="none" strike="noStrike">
              <a:solidFill>
                <a:srgbClr val="000000"/>
              </a:solidFill>
              <a:latin typeface="Arial"/>
              <a:ea typeface="Arial"/>
              <a:cs typeface="Arial"/>
              <a:sym typeface="Arial"/>
            </a:endParaRPr>
          </a:p>
        </p:txBody>
      </p:sp>
      <p:sp>
        <p:nvSpPr>
          <p:cNvPr id="255" name="Google Shape;255;p14"/>
          <p:cNvSpPr txBox="1"/>
          <p:nvPr/>
        </p:nvSpPr>
        <p:spPr>
          <a:xfrm>
            <a:off x="228600" y="4922045"/>
            <a:ext cx="381000" cy="456407"/>
          </a:xfrm>
          <a:prstGeom prst="rect">
            <a:avLst/>
          </a:prstGeom>
          <a:solidFill>
            <a:schemeClr val="accent5"/>
          </a:solid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D</a:t>
            </a:r>
            <a:endParaRPr b="0" i="0" sz="1400" u="none" cap="none" strike="noStrike">
              <a:solidFill>
                <a:srgbClr val="000000"/>
              </a:solidFill>
              <a:latin typeface="Arial"/>
              <a:ea typeface="Arial"/>
              <a:cs typeface="Arial"/>
              <a:sym typeface="Arial"/>
            </a:endParaRPr>
          </a:p>
        </p:txBody>
      </p:sp>
      <p:sp>
        <p:nvSpPr>
          <p:cNvPr id="256" name="Google Shape;256;p14"/>
          <p:cNvSpPr/>
          <p:nvPr/>
        </p:nvSpPr>
        <p:spPr>
          <a:xfrm>
            <a:off x="609600" y="2331729"/>
            <a:ext cx="7619999" cy="698474"/>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Punch-out and Hosted</a:t>
            </a:r>
            <a:endParaRPr b="0" i="0" sz="1400" u="none" cap="none" strike="noStrike">
              <a:solidFill>
                <a:srgbClr val="000000"/>
              </a:solidFill>
              <a:latin typeface="Arial"/>
              <a:ea typeface="Arial"/>
              <a:cs typeface="Arial"/>
              <a:sym typeface="Arial"/>
            </a:endParaRPr>
          </a:p>
        </p:txBody>
      </p:sp>
      <p:sp>
        <p:nvSpPr>
          <p:cNvPr id="257" name="Google Shape;257;p14"/>
          <p:cNvSpPr/>
          <p:nvPr/>
        </p:nvSpPr>
        <p:spPr>
          <a:xfrm>
            <a:off x="609600" y="3156359"/>
            <a:ext cx="7619999" cy="698474"/>
          </a:xfrm>
          <a:prstGeom prst="rect">
            <a:avLst/>
          </a:prstGeom>
          <a:solidFill>
            <a:schemeClr val="accent2"/>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Punch-out and Market</a:t>
            </a:r>
            <a:endParaRPr b="0" i="0" sz="1400" u="none" cap="none" strike="noStrike">
              <a:solidFill>
                <a:srgbClr val="000000"/>
              </a:solidFill>
              <a:latin typeface="Arial"/>
              <a:ea typeface="Arial"/>
              <a:cs typeface="Arial"/>
              <a:sym typeface="Arial"/>
            </a:endParaRPr>
          </a:p>
        </p:txBody>
      </p:sp>
      <p:sp>
        <p:nvSpPr>
          <p:cNvPr id="258" name="Google Shape;258;p14"/>
          <p:cNvSpPr/>
          <p:nvPr/>
        </p:nvSpPr>
        <p:spPr>
          <a:xfrm>
            <a:off x="609600" y="3982101"/>
            <a:ext cx="7619999" cy="698474"/>
          </a:xfrm>
          <a:prstGeom prst="rect">
            <a:avLst/>
          </a:prstGeom>
          <a:solidFill>
            <a:schemeClr val="accent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Hosted and Direct</a:t>
            </a:r>
            <a:endParaRPr b="0" i="0" sz="1400" u="none" cap="none" strike="noStrike">
              <a:solidFill>
                <a:srgbClr val="000000"/>
              </a:solidFill>
              <a:latin typeface="Arial"/>
              <a:ea typeface="Arial"/>
              <a:cs typeface="Arial"/>
              <a:sym typeface="Arial"/>
            </a:endParaRPr>
          </a:p>
        </p:txBody>
      </p:sp>
      <p:sp>
        <p:nvSpPr>
          <p:cNvPr id="259" name="Google Shape;259;p14"/>
          <p:cNvSpPr/>
          <p:nvPr/>
        </p:nvSpPr>
        <p:spPr>
          <a:xfrm>
            <a:off x="609600" y="4798193"/>
            <a:ext cx="7619999" cy="698474"/>
          </a:xfrm>
          <a:prstGeom prst="rect">
            <a:avLst/>
          </a:prstGeom>
          <a:solidFill>
            <a:schemeClr val="accent5"/>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Calibri"/>
                <a:ea typeface="Calibri"/>
                <a:cs typeface="Calibri"/>
                <a:sym typeface="Calibri"/>
              </a:rPr>
              <a:t>Direct and Market</a:t>
            </a:r>
            <a:endParaRPr b="0" i="0" sz="1400" u="none" cap="none" strike="noStrike">
              <a:solidFill>
                <a:srgbClr val="000000"/>
              </a:solidFill>
              <a:latin typeface="Arial"/>
              <a:ea typeface="Arial"/>
              <a:cs typeface="Arial"/>
              <a:sym typeface="Arial"/>
            </a:endParaRPr>
          </a:p>
        </p:txBody>
      </p:sp>
      <p:sp>
        <p:nvSpPr>
          <p:cNvPr id="260" name="Google Shape;260;p14"/>
          <p:cNvSpPr/>
          <p:nvPr/>
        </p:nvSpPr>
        <p:spPr>
          <a:xfrm>
            <a:off x="228600" y="2232198"/>
            <a:ext cx="8000999" cy="848084"/>
          </a:xfrm>
          <a:prstGeom prst="roundRect">
            <a:avLst>
              <a:gd fmla="val 16667" name="adj"/>
            </a:avLst>
          </a:prstGeom>
          <a:noFill/>
          <a:ln cap="flat" cmpd="sng" w="5715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Calibri"/>
              <a:ea typeface="Calibri"/>
              <a:cs typeface="Calibri"/>
              <a:sym typeface="Calibri"/>
            </a:endParaRPr>
          </a:p>
        </p:txBody>
      </p:sp>
      <p:sp>
        <p:nvSpPr>
          <p:cNvPr id="261" name="Google Shape;261;p14"/>
          <p:cNvSpPr/>
          <p:nvPr/>
        </p:nvSpPr>
        <p:spPr>
          <a:xfrm>
            <a:off x="6096000" y="3162245"/>
            <a:ext cx="2514599" cy="952022"/>
          </a:xfrm>
          <a:prstGeom prst="wedgeRoundRectCallout">
            <a:avLst>
              <a:gd fmla="val -59446" name="adj1"/>
              <a:gd fmla="val -56013" name="adj2"/>
              <a:gd fmla="val 16667" name="adj3"/>
            </a:avLst>
          </a:prstGeom>
          <a:solidFill>
            <a:schemeClr val="lt1"/>
          </a:solidFill>
          <a:ln cap="flat" cmpd="sng" w="381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Yes, that is correct. On-contract purchases can be created from hosted and punch-out catalogs.</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MOCS_Presentation_Template_2">
  <a:themeElements>
    <a:clrScheme name="Custom 6">
      <a:dk1>
        <a:srgbClr val="000000"/>
      </a:dk1>
      <a:lt1>
        <a:srgbClr val="FFFFFF"/>
      </a:lt1>
      <a:dk2>
        <a:srgbClr val="69676D"/>
      </a:dk2>
      <a:lt2>
        <a:srgbClr val="C9C2D1"/>
      </a:lt2>
      <a:accent1>
        <a:srgbClr val="002857"/>
      </a:accent1>
      <a:accent2>
        <a:srgbClr val="E24307"/>
      </a:accent2>
      <a:accent3>
        <a:srgbClr val="6CBCCB"/>
      </a:accent3>
      <a:accent4>
        <a:srgbClr val="75A439"/>
      </a:accent4>
      <a:accent5>
        <a:srgbClr val="FAA636"/>
      </a:accent5>
      <a:accent6>
        <a:srgbClr val="FFA279"/>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CS_Presentation_Template_2">
  <a:themeElements>
    <a:clrScheme name="Custom 6">
      <a:dk1>
        <a:srgbClr val="000000"/>
      </a:dk1>
      <a:lt1>
        <a:srgbClr val="FFFFFF"/>
      </a:lt1>
      <a:dk2>
        <a:srgbClr val="69676D"/>
      </a:dk2>
      <a:lt2>
        <a:srgbClr val="C9C2D1"/>
      </a:lt2>
      <a:accent1>
        <a:srgbClr val="002857"/>
      </a:accent1>
      <a:accent2>
        <a:srgbClr val="E24307"/>
      </a:accent2>
      <a:accent3>
        <a:srgbClr val="6CBCCB"/>
      </a:accent3>
      <a:accent4>
        <a:srgbClr val="75A439"/>
      </a:accent4>
      <a:accent5>
        <a:srgbClr val="FAA636"/>
      </a:accent5>
      <a:accent6>
        <a:srgbClr val="FFA279"/>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OCS_Presentation_Template_2">
  <a:themeElements>
    <a:clrScheme name="Custom 6">
      <a:dk1>
        <a:srgbClr val="000000"/>
      </a:dk1>
      <a:lt1>
        <a:srgbClr val="FFFFFF"/>
      </a:lt1>
      <a:dk2>
        <a:srgbClr val="69676D"/>
      </a:dk2>
      <a:lt2>
        <a:srgbClr val="C9C2D1"/>
      </a:lt2>
      <a:accent1>
        <a:srgbClr val="002857"/>
      </a:accent1>
      <a:accent2>
        <a:srgbClr val="E24307"/>
      </a:accent2>
      <a:accent3>
        <a:srgbClr val="6CBCCB"/>
      </a:accent3>
      <a:accent4>
        <a:srgbClr val="75A439"/>
      </a:accent4>
      <a:accent5>
        <a:srgbClr val="FAA636"/>
      </a:accent5>
      <a:accent6>
        <a:srgbClr val="FFA279"/>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2016-07-22T13:01:54Z</dcterms:created>
  <dc:creator>alexanderprice@kpmg.com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5FB7F7C2-C532-46E4-B183-AC6D433E6B96</vt:lpwstr>
  </property>
  <property fmtid="{D5CDD505-2E9C-101B-9397-08002B2CF9AE}" pid="3" name="ArticulatePath">
    <vt:lpwstr>PASSPort PowerPoint Training Course Template</vt:lpwstr>
  </property>
</Properties>
</file>