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5"/>
  </p:notesMasterIdLst>
  <p:sldIdLst>
    <p:sldId id="256" r:id="rId2"/>
    <p:sldId id="257" r:id="rId3"/>
    <p:sldId id="258" r:id="rId4"/>
    <p:sldId id="370" r:id="rId5"/>
    <p:sldId id="340" r:id="rId6"/>
    <p:sldId id="371" r:id="rId7"/>
    <p:sldId id="389" r:id="rId8"/>
    <p:sldId id="372" r:id="rId9"/>
    <p:sldId id="345" r:id="rId10"/>
    <p:sldId id="390" r:id="rId11"/>
    <p:sldId id="391" r:id="rId12"/>
    <p:sldId id="347" r:id="rId13"/>
    <p:sldId id="362" r:id="rId14"/>
    <p:sldId id="350" r:id="rId15"/>
    <p:sldId id="392" r:id="rId16"/>
    <p:sldId id="352" r:id="rId17"/>
    <p:sldId id="373" r:id="rId18"/>
    <p:sldId id="353" r:id="rId19"/>
    <p:sldId id="393" r:id="rId20"/>
    <p:sldId id="394" r:id="rId21"/>
    <p:sldId id="395" r:id="rId22"/>
    <p:sldId id="374" r:id="rId23"/>
    <p:sldId id="377" r:id="rId24"/>
    <p:sldId id="396" r:id="rId25"/>
    <p:sldId id="398" r:id="rId26"/>
    <p:sldId id="397" r:id="rId27"/>
    <p:sldId id="375" r:id="rId28"/>
    <p:sldId id="378" r:id="rId29"/>
    <p:sldId id="399" r:id="rId30"/>
    <p:sldId id="400" r:id="rId31"/>
    <p:sldId id="401" r:id="rId32"/>
    <p:sldId id="354" r:id="rId33"/>
    <p:sldId id="355" r:id="rId34"/>
    <p:sldId id="356" r:id="rId35"/>
    <p:sldId id="379" r:id="rId36"/>
    <p:sldId id="380" r:id="rId37"/>
    <p:sldId id="381" r:id="rId38"/>
    <p:sldId id="382" r:id="rId39"/>
    <p:sldId id="385" r:id="rId40"/>
    <p:sldId id="383" r:id="rId41"/>
    <p:sldId id="384" r:id="rId42"/>
    <p:sldId id="386" r:id="rId43"/>
    <p:sldId id="402" r:id="rId44"/>
    <p:sldId id="387" r:id="rId45"/>
    <p:sldId id="388" r:id="rId46"/>
    <p:sldId id="404" r:id="rId47"/>
    <p:sldId id="359" r:id="rId48"/>
    <p:sldId id="334" r:id="rId49"/>
    <p:sldId id="336" r:id="rId50"/>
    <p:sldId id="337" r:id="rId51"/>
    <p:sldId id="343" r:id="rId52"/>
    <p:sldId id="338" r:id="rId53"/>
    <p:sldId id="3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63914" autoAdjust="0"/>
  </p:normalViewPr>
  <p:slideViewPr>
    <p:cSldViewPr snapToGrid="0">
      <p:cViewPr varScale="1">
        <p:scale>
          <a:sx n="44" d="100"/>
          <a:sy n="44" d="100"/>
        </p:scale>
        <p:origin x="1596" y="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3C02F-55EF-4BD1-B24E-4B96B4722DA1}" type="datetimeFigureOut">
              <a:rPr lang="en-US" smtClean="0"/>
              <a:t>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B5364-78D5-4631-B2E1-86BB1C83F699}" type="slidenum">
              <a:rPr lang="en-US" smtClean="0"/>
              <a:t>‹#›</a:t>
            </a:fld>
            <a:endParaRPr lang="en-US"/>
          </a:p>
        </p:txBody>
      </p:sp>
    </p:spTree>
    <p:extLst>
      <p:ext uri="{BB962C8B-B14F-4D97-AF65-F5344CB8AC3E}">
        <p14:creationId xmlns:p14="http://schemas.microsoft.com/office/powerpoint/2010/main" val="363779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p>
          <a:p>
            <a:r>
              <a:rPr lang="en-US" sz="1200" kern="1200" dirty="0" smtClean="0">
                <a:solidFill>
                  <a:schemeClr val="tx1"/>
                </a:solidFill>
                <a:effectLst/>
                <a:latin typeface="+mn-lt"/>
                <a:ea typeface="+mn-ea"/>
                <a:cs typeface="+mn-cs"/>
              </a:rPr>
              <a:t>Payments for goods and services received are recorded by Accounts Payable users in ProcureAZ using an Invoice document. After an Invoice has been created, submitted, and approved, the payment request is processed through an interface with AFIS to create a Payment Request document. Once the payment has been made, the result of that process is then interfaced back to ProcureAZ in order to record the payment. This lesson details the steps and new features involved in the creation, submission, and processing of an Invoice as well as the Invoice search methods and Credit Memo application process.</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a:t>
            </a:fld>
            <a:endParaRPr lang="en-US"/>
          </a:p>
        </p:txBody>
      </p:sp>
    </p:spTree>
    <p:extLst>
      <p:ext uri="{BB962C8B-B14F-4D97-AF65-F5344CB8AC3E}">
        <p14:creationId xmlns:p14="http://schemas.microsoft.com/office/powerpoint/2010/main" val="125677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Service From/To dates will be interfaced to AFIS</a:t>
            </a:r>
            <a:r>
              <a:rPr lang="en-US" sz="1200" kern="1200" baseline="0" dirty="0" smtClean="0">
                <a:solidFill>
                  <a:schemeClr val="tx1"/>
                </a:solidFill>
                <a:effectLst/>
                <a:latin typeface="+mn-lt"/>
                <a:ea typeface="+mn-ea"/>
                <a:cs typeface="+mn-cs"/>
              </a:rPr>
              <a:t>.  </a:t>
            </a:r>
          </a:p>
          <a:p>
            <a:endParaRPr lang="en-US" sz="120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If Service From/To Dates are not provided on invoice items, the AFIS fields will default to the current system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fields are also available/may’ve been completed when the receipt was created.  If you wish to review the Receipt, right click back to PO and open in a new tab to review the Receipt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dates may be used by your agency to influence the grant funds that are utilized to pay for the goods/services on this invoice.</a:t>
            </a:r>
            <a:endParaRPr lang="en-US" sz="120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More detailed information on the completion of the Service From/To Date fields can be found in Appendix B - Enhancements Overview within the ‘Allow Entry of Service From / To Dates’ topic</a:t>
            </a:r>
            <a:r>
              <a:rPr lang="en-US" sz="1200" i="0" u="sng"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11</a:t>
            </a:fld>
            <a:endParaRPr lang="en-US"/>
          </a:p>
        </p:txBody>
      </p:sp>
    </p:spTree>
    <p:extLst>
      <p:ext uri="{BB962C8B-B14F-4D97-AF65-F5344CB8AC3E}">
        <p14:creationId xmlns:p14="http://schemas.microsoft.com/office/powerpoint/2010/main" val="150381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Add</a:t>
            </a:r>
            <a:r>
              <a:rPr lang="en-US" sz="1200" b="1" i="0" kern="1200" baseline="0" dirty="0" smtClean="0">
                <a:solidFill>
                  <a:schemeClr val="tx1"/>
                </a:solidFill>
                <a:effectLst/>
                <a:latin typeface="+mn-lt"/>
                <a:ea typeface="+mn-ea"/>
                <a:cs typeface="+mn-cs"/>
              </a:rPr>
              <a:t> Credit memo: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Click the Plus next to the credit memo to display the COA and available amount.  Type a lower amount in the Amount to Take field if you do not wish to use the entire credit memo on this invoice.  Click Select box, Click Save &amp; Continue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The Credit Memo amount applied to an Invoice must be less than the Payment Amount on the Invoice. AFIS cannot issue a $0 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Delete Credit Memo</a:t>
            </a:r>
            <a:r>
              <a:rPr lang="en-US" sz="1200" b="1" i="0"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added tot his invoice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Click the Delete box on the desired item within the Credit Captured to Invoice section – click Save &amp; continue</a:t>
            </a:r>
            <a:endParaRPr lang="en-US" sz="1200" i="0" kern="1200" dirty="0" smtClean="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12</a:t>
            </a:fld>
            <a:endParaRPr lang="en-US"/>
          </a:p>
        </p:txBody>
      </p:sp>
    </p:spTree>
    <p:extLst>
      <p:ext uri="{BB962C8B-B14F-4D97-AF65-F5344CB8AC3E}">
        <p14:creationId xmlns:p14="http://schemas.microsoft.com/office/powerpoint/2010/main" val="405957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time this tab is just ‘reviewed’ vs. any data entry.</a:t>
            </a:r>
          </a:p>
          <a:p>
            <a:endParaRPr lang="en-US" dirty="0" smtClean="0"/>
          </a:p>
          <a:p>
            <a:r>
              <a:rPr lang="en-US" dirty="0" smtClean="0"/>
              <a:t>If you have answered YES to ‘Is</a:t>
            </a:r>
            <a:r>
              <a:rPr lang="en-US" baseline="0" dirty="0" smtClean="0"/>
              <a:t> use Tax required and not on PO’ then you just visit the accounts tab to identify the amount of the use tax and which items/account it belongs on.</a:t>
            </a:r>
          </a:p>
          <a:p>
            <a:pPr marL="171450" indent="-171450">
              <a:buFont typeface="Arial" panose="020B0604020202020204" pitchFamily="34" charset="0"/>
              <a:buChar char="•"/>
            </a:pPr>
            <a:r>
              <a:rPr lang="en-US" baseline="0" dirty="0" smtClean="0"/>
              <a:t>Click the + after Distribution information to display the item accounting and fields to enter use tax.  AP must calculate the amount of use tax and enter it on each desired item’s accounting lines.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the COA on the items needs to be changed, that </a:t>
            </a:r>
            <a:r>
              <a:rPr lang="en-US" baseline="0" dirty="0" err="1" smtClean="0"/>
              <a:t>cannont</a:t>
            </a:r>
            <a:r>
              <a:rPr lang="en-US" baseline="0" dirty="0" smtClean="0"/>
              <a:t> be done on this tab.  A change order would have to be processed in order to accomplish the item accounting changes.</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13</a:t>
            </a:fld>
            <a:endParaRPr lang="en-US"/>
          </a:p>
        </p:txBody>
      </p:sp>
    </p:spTree>
    <p:extLst>
      <p:ext uri="{BB962C8B-B14F-4D97-AF65-F5344CB8AC3E}">
        <p14:creationId xmlns:p14="http://schemas.microsoft.com/office/powerpoint/2010/main" val="261362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Agencies</a:t>
            </a:r>
            <a:r>
              <a:rPr lang="en-US" baseline="0" dirty="0" smtClean="0"/>
              <a:t> can scan hard copy invoices and attach them to the ProcureAZ invoice if the vendor sent a paper invoice.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14</a:t>
            </a:fld>
            <a:endParaRPr lang="en-US"/>
          </a:p>
        </p:txBody>
      </p:sp>
    </p:spTree>
    <p:extLst>
      <p:ext uri="{BB962C8B-B14F-4D97-AF65-F5344CB8AC3E}">
        <p14:creationId xmlns:p14="http://schemas.microsoft.com/office/powerpoint/2010/main" val="69753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Header &gt; Notes tab is used to add notes about the invoice document that are only visible to Organization users who access the document. Notes are entered in the Note field, which allows multiple lines of text to be entered. When one note is entered, clicking the Save &amp; Continue button will save the note and add a new blank Note field for another note. Any notes that are saved to the document are stamped with the date they were added. Checking the Delete check box and clicking the Save &amp; Continue button will remove the note from the document. The reset button will revert any changes made to the notes since the document was last saved. Like Attachments, the number of Notes added to the document will display in the tab name in the Header &gt; Notes tab.</a:t>
            </a:r>
          </a:p>
        </p:txBody>
      </p:sp>
      <p:sp>
        <p:nvSpPr>
          <p:cNvPr id="4" name="Slide Number Placeholder 3"/>
          <p:cNvSpPr>
            <a:spLocks noGrp="1"/>
          </p:cNvSpPr>
          <p:nvPr>
            <p:ph type="sldNum" sz="quarter" idx="10"/>
          </p:nvPr>
        </p:nvSpPr>
        <p:spPr/>
        <p:txBody>
          <a:bodyPr/>
          <a:lstStyle/>
          <a:p>
            <a:fld id="{6E7B5364-78D5-4631-B2E1-86BB1C83F699}" type="slidenum">
              <a:rPr lang="en-US" smtClean="0"/>
              <a:t>15</a:t>
            </a:fld>
            <a:endParaRPr lang="en-US"/>
          </a:p>
        </p:txBody>
      </p:sp>
    </p:spTree>
    <p:extLst>
      <p:ext uri="{BB962C8B-B14F-4D97-AF65-F5344CB8AC3E}">
        <p14:creationId xmlns:p14="http://schemas.microsoft.com/office/powerpoint/2010/main" val="61318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may be necessary to create reminders on the Invoice that will notify other users on a specified date that an action is required on their part. For example, if the Invoice cannot be completed because there is not yet a complete Receipt and an approved amount for payment, a reminder can be sent to the appropriate Department reminding them to complete the Receipt. More than one reminder can be added to an Invoice. Any reminders currently assigned to a user will be displayed on the My Reminders tab on the user’s Home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16</a:t>
            </a:fld>
            <a:endParaRPr lang="en-US"/>
          </a:p>
        </p:txBody>
      </p:sp>
    </p:spTree>
    <p:extLst>
      <p:ext uri="{BB962C8B-B14F-4D97-AF65-F5344CB8AC3E}">
        <p14:creationId xmlns:p14="http://schemas.microsoft.com/office/powerpoint/2010/main" val="1670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accounting information on the Purchase Order needs to be changed to make this payment, an Invoice Change Order can be created on the Change Order tab of the Invoice. Invoice Change Orders can only modify the account codes and distribution for the Items on the Purchase Order. Changes cannot be made to Invoices that have already been paid.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the item number to display the COA fields to</a:t>
            </a:r>
            <a:r>
              <a:rPr lang="en-US" sz="1200" kern="1200" baseline="0" dirty="0" smtClean="0">
                <a:solidFill>
                  <a:schemeClr val="tx1"/>
                </a:solidFill>
                <a:effectLst/>
                <a:latin typeface="+mn-lt"/>
                <a:ea typeface="+mn-ea"/>
                <a:cs typeface="+mn-cs"/>
              </a:rPr>
              <a:t> edit the accounting.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Submitting the Invoice will route the Change Order for approval. Once the Change Order has been approved, the Invoice can be processed. </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17</a:t>
            </a:fld>
            <a:endParaRPr lang="en-US"/>
          </a:p>
        </p:txBody>
      </p:sp>
    </p:spTree>
    <p:extLst>
      <p:ext uri="{BB962C8B-B14F-4D97-AF65-F5344CB8AC3E}">
        <p14:creationId xmlns:p14="http://schemas.microsoft.com/office/powerpoint/2010/main" val="90353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Reviewing</a:t>
            </a:r>
            <a:r>
              <a:rPr lang="en-US" sz="1200" b="1" i="0" kern="1200" baseline="0" dirty="0" smtClean="0">
                <a:solidFill>
                  <a:schemeClr val="tx1"/>
                </a:solidFill>
                <a:effectLst/>
                <a:latin typeface="+mn-lt"/>
                <a:ea typeface="+mn-ea"/>
                <a:cs typeface="+mn-cs"/>
              </a:rPr>
              <a:t> the Summary tab is your opportunity to catch mistakes that may’ve been made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Did you enter accounting for a </a:t>
            </a:r>
            <a:r>
              <a:rPr lang="en-US" sz="1200" b="0" i="0" kern="1200" baseline="0" dirty="0" err="1" smtClean="0">
                <a:solidFill>
                  <a:schemeClr val="tx1"/>
                </a:solidFill>
                <a:effectLst/>
                <a:latin typeface="+mn-lt"/>
                <a:ea typeface="+mn-ea"/>
                <a:cs typeface="+mn-cs"/>
              </a:rPr>
              <a:t>Misc</a:t>
            </a:r>
            <a:r>
              <a:rPr lang="en-US" sz="1200" b="0" i="0" kern="1200" baseline="0" dirty="0" smtClean="0">
                <a:solidFill>
                  <a:schemeClr val="tx1"/>
                </a:solidFill>
                <a:effectLst/>
                <a:latin typeface="+mn-lt"/>
                <a:ea typeface="+mn-ea"/>
                <a:cs typeface="+mn-cs"/>
              </a:rPr>
              <a:t>/Freight  but forget to place the amount on the far right end of the COA entry?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Have you entered the use tax amounts on the items in the Distribution section if you entered “YES’ to the use tax required question.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Did you enter the correct Service Dates (if applicable0</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If there are available Credit Memos that could be applied to the Invoice, a general validation warning message will be displayed at the top of the Summary tab.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18</a:t>
            </a:fld>
            <a:endParaRPr lang="en-US"/>
          </a:p>
        </p:txBody>
      </p:sp>
    </p:spTree>
    <p:extLst>
      <p:ext uri="{BB962C8B-B14F-4D97-AF65-F5344CB8AC3E}">
        <p14:creationId xmlns:p14="http://schemas.microsoft.com/office/powerpoint/2010/main" val="111895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Submit the Invoice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If the agency has implemented the recommended </a:t>
            </a:r>
            <a:r>
              <a:rPr lang="en-US" sz="1200" b="0" i="0" kern="1200" dirty="0" err="1" smtClean="0">
                <a:solidFill>
                  <a:schemeClr val="tx1"/>
                </a:solidFill>
                <a:effectLst/>
                <a:latin typeface="+mn-lt"/>
                <a:ea typeface="+mn-ea"/>
                <a:cs typeface="+mn-cs"/>
              </a:rPr>
              <a:t>Misc</a:t>
            </a:r>
            <a:r>
              <a:rPr lang="en-US" sz="1200" b="0" i="0" kern="1200" dirty="0" smtClean="0">
                <a:solidFill>
                  <a:schemeClr val="tx1"/>
                </a:solidFill>
                <a:effectLst/>
                <a:latin typeface="+mn-lt"/>
                <a:ea typeface="+mn-ea"/>
                <a:cs typeface="+mn-cs"/>
              </a:rPr>
              <a:t>/Freight</a:t>
            </a:r>
            <a:r>
              <a:rPr lang="en-US" sz="1200" b="0" i="0" kern="1200" baseline="0" dirty="0" smtClean="0">
                <a:solidFill>
                  <a:schemeClr val="tx1"/>
                </a:solidFill>
                <a:effectLst/>
                <a:latin typeface="+mn-lt"/>
                <a:ea typeface="+mn-ea"/>
                <a:cs typeface="+mn-cs"/>
              </a:rPr>
              <a:t> Approval path, and the amounts meet the threshold, ProcureAZ will display dialogue letting AP know the path has been triggered.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that path is triggered, the invoice must be approved on that path before it will be provided to the AP Supervisor for final approval</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19</a:t>
            </a:fld>
            <a:endParaRPr lang="en-US"/>
          </a:p>
        </p:txBody>
      </p:sp>
    </p:spTree>
    <p:extLst>
      <p:ext uri="{BB962C8B-B14F-4D97-AF65-F5344CB8AC3E}">
        <p14:creationId xmlns:p14="http://schemas.microsoft.com/office/powerpoint/2010/main" val="181628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Routing tab will list the approval paths that apply to the invoice after it has travelled the path.</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20</a:t>
            </a:fld>
            <a:endParaRPr lang="en-US"/>
          </a:p>
        </p:txBody>
      </p:sp>
    </p:spTree>
    <p:extLst>
      <p:ext uri="{BB962C8B-B14F-4D97-AF65-F5344CB8AC3E}">
        <p14:creationId xmlns:p14="http://schemas.microsoft.com/office/powerpoint/2010/main" val="344149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Invoices can be created by users with the Accounts Payable role to request payment for goods or services on a Purchase Order. Invoices can only be submitted for Purchase Orders that contain Items that have been partially or completely received and where the Permit to Pay amount is greater than or equal to the amount to be entered on the Invoice. The Invoice creation process can begin several ways, which include the following commonly used methods: </a:t>
            </a:r>
          </a:p>
          <a:p>
            <a:pPr lvl="0"/>
            <a:r>
              <a:rPr lang="en-US" sz="1200" kern="1200" dirty="0" smtClean="0">
                <a:solidFill>
                  <a:schemeClr val="tx1"/>
                </a:solidFill>
                <a:effectLst/>
                <a:latin typeface="+mn-lt"/>
                <a:ea typeface="+mn-ea"/>
                <a:cs typeface="+mn-cs"/>
              </a:rPr>
              <a:t>The Advanced Search feature can be used to locate Purchase Orders that have a status of Partial Receipt or Complete Receipt. </a:t>
            </a:r>
          </a:p>
          <a:p>
            <a:r>
              <a:rPr lang="en-US" sz="1200" kern="1200" dirty="0" smtClean="0">
                <a:solidFill>
                  <a:schemeClr val="tx1"/>
                </a:solidFill>
                <a:effectLst/>
                <a:latin typeface="+mn-lt"/>
                <a:ea typeface="+mn-ea"/>
                <a:cs typeface="+mn-cs"/>
              </a:rPr>
              <a:t>The Documents menu can be used to create a new Invoice by selecting Invoice &gt; New. This will display a search page that can be used to locate and select a Purchase Order for payment.</a:t>
            </a:r>
          </a:p>
        </p:txBody>
      </p:sp>
      <p:sp>
        <p:nvSpPr>
          <p:cNvPr id="4" name="Slide Number Placeholder 3"/>
          <p:cNvSpPr>
            <a:spLocks noGrp="1"/>
          </p:cNvSpPr>
          <p:nvPr>
            <p:ph type="sldNum" sz="quarter" idx="10"/>
          </p:nvPr>
        </p:nvSpPr>
        <p:spPr/>
        <p:txBody>
          <a:bodyPr/>
          <a:lstStyle/>
          <a:p>
            <a:fld id="{6E7B5364-78D5-4631-B2E1-86BB1C83F699}" type="slidenum">
              <a:rPr lang="en-US" smtClean="0"/>
              <a:t>3</a:t>
            </a:fld>
            <a:endParaRPr lang="en-US"/>
          </a:p>
        </p:txBody>
      </p:sp>
    </p:spTree>
    <p:extLst>
      <p:ext uri="{BB962C8B-B14F-4D97-AF65-F5344CB8AC3E}">
        <p14:creationId xmlns:p14="http://schemas.microsoft.com/office/powerpoint/2010/main" val="129603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invoice will be routed to the AP Supervisor for final approval</a:t>
            </a:r>
            <a:r>
              <a:rPr lang="en-US" baseline="0" dirty="0" smtClean="0"/>
              <a:t> after the document has been approved on all associated approval paths.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final approval, invoice will be integrated to AFIS. </a:t>
            </a:r>
            <a:r>
              <a:rPr lang="en-US" sz="1200" kern="1200" dirty="0" smtClean="0">
                <a:solidFill>
                  <a:schemeClr val="tx1"/>
                </a:solidFill>
                <a:effectLst/>
                <a:latin typeface="+mn-lt"/>
                <a:ea typeface="+mn-ea"/>
                <a:cs typeface="+mn-cs"/>
              </a:rPr>
              <a:t>If the accounting codes are legitimate and sufficient funds are available in the account to pay for the requested Items, the document should successfully interface to AFIS. If the approved invoice interfaces successfully, a payment request is created in AFIS. The ProcureAZ Invoice’s alternate ID field will display a string/value that begins with PR.</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21</a:t>
            </a:fld>
            <a:endParaRPr lang="en-US"/>
          </a:p>
        </p:txBody>
      </p:sp>
    </p:spTree>
    <p:extLst>
      <p:ext uri="{BB962C8B-B14F-4D97-AF65-F5344CB8AC3E}">
        <p14:creationId xmlns:p14="http://schemas.microsoft.com/office/powerpoint/2010/main" val="415002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interfaced Invoice document from ProcureAZ is used to create the Payment Request (PRC) document in AFIS that generates the payment. Invoices that have been approved for payment in ProcureAZ are interfaced to AFIS after the final approval. If the Invoice interface is unsuccessful, AFIS will provide a message to ProcureAZ.</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22</a:t>
            </a:fld>
            <a:endParaRPr lang="en-US"/>
          </a:p>
        </p:txBody>
      </p:sp>
    </p:spTree>
    <p:extLst>
      <p:ext uri="{BB962C8B-B14F-4D97-AF65-F5344CB8AC3E}">
        <p14:creationId xmlns:p14="http://schemas.microsoft.com/office/powerpoint/2010/main" val="91740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AP supervisor will have a Cancel Invoice</a:t>
            </a:r>
            <a:r>
              <a:rPr lang="en-US" sz="1200" kern="1200" baseline="0" dirty="0" smtClean="0">
                <a:solidFill>
                  <a:schemeClr val="tx1"/>
                </a:solidFill>
                <a:effectLst/>
                <a:latin typeface="+mn-lt"/>
                <a:ea typeface="+mn-ea"/>
                <a:cs typeface="+mn-cs"/>
              </a:rPr>
              <a:t> button on the invoice.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AP supervisor can cancel the invoice until the Warrant has been generated/interfaced to ProcureAZ during the nightly cycle.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24</a:t>
            </a:fld>
            <a:endParaRPr lang="en-US"/>
          </a:p>
        </p:txBody>
      </p:sp>
    </p:spTree>
    <p:extLst>
      <p:ext uri="{BB962C8B-B14F-4D97-AF65-F5344CB8AC3E}">
        <p14:creationId xmlns:p14="http://schemas.microsoft.com/office/powerpoint/2010/main" val="239424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ProcureAZ</a:t>
            </a:r>
            <a:r>
              <a:rPr lang="en-US" baseline="0" dirty="0" smtClean="0"/>
              <a:t> will now allow the agency to re-use the cancelled invoice number for the new invoice.</a:t>
            </a:r>
          </a:p>
          <a:p>
            <a:endParaRPr lang="en-US" baseline="0" dirty="0" smtClean="0"/>
          </a:p>
          <a:p>
            <a:r>
              <a:rPr lang="en-US" baseline="0" dirty="0" smtClean="0"/>
              <a:t>Invoice numbers must still be unique across ProcureAZ.</a:t>
            </a:r>
          </a:p>
          <a:p>
            <a:endParaRPr lang="en-US" baseline="0" dirty="0" smtClean="0"/>
          </a:p>
          <a:p>
            <a:r>
              <a:rPr lang="en-US" baseline="0" dirty="0" smtClean="0"/>
              <a:t>Above, TRAININV01 was cancelled because a data entry error was discovered and a new TRAININV01 was entered </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25</a:t>
            </a:fld>
            <a:endParaRPr lang="en-US"/>
          </a:p>
        </p:txBody>
      </p:sp>
    </p:spTree>
    <p:extLst>
      <p:ext uri="{BB962C8B-B14F-4D97-AF65-F5344CB8AC3E}">
        <p14:creationId xmlns:p14="http://schemas.microsoft.com/office/powerpoint/2010/main" val="2515662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Cancelling</a:t>
            </a:r>
            <a:r>
              <a:rPr lang="en-US" baseline="0" dirty="0" smtClean="0"/>
              <a:t> the invoice </a:t>
            </a:r>
            <a:r>
              <a:rPr lang="en-US" baseline="0" dirty="0" err="1" smtClean="0"/>
              <a:t>zeros</a:t>
            </a:r>
            <a:r>
              <a:rPr lang="en-US" baseline="0" dirty="0" smtClean="0"/>
              <a:t> it out in AFIS and results in a new version of the existing invoice document.  </a:t>
            </a:r>
          </a:p>
          <a:p>
            <a:endParaRPr lang="en-US" baseline="0" dirty="0" smtClean="0"/>
          </a:p>
          <a:p>
            <a:r>
              <a:rPr lang="en-US" baseline="0" dirty="0" smtClean="0"/>
              <a:t>To review it you still use the ProcureAZ Alternate ID to find the AFIS document.  </a:t>
            </a:r>
          </a:p>
          <a:p>
            <a:pPr marL="171450" indent="-171450">
              <a:buFont typeface="Arial" panose="020B0604020202020204" pitchFamily="34" charset="0"/>
              <a:buChar char="•"/>
            </a:pPr>
            <a:r>
              <a:rPr lang="en-US" baseline="0" dirty="0" smtClean="0"/>
              <a:t>Click arrow beside Phase to select Document History.  </a:t>
            </a:r>
          </a:p>
          <a:p>
            <a:pPr marL="171450" indent="-171450">
              <a:buFont typeface="Arial" panose="020B0604020202020204" pitchFamily="34" charset="0"/>
              <a:buChar char="•"/>
            </a:pPr>
            <a:r>
              <a:rPr lang="en-US" baseline="0" dirty="0" smtClean="0"/>
              <a:t>This will display the list of versions for the current document.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26</a:t>
            </a:fld>
            <a:endParaRPr lang="en-US"/>
          </a:p>
        </p:txBody>
      </p:sp>
    </p:spTree>
    <p:extLst>
      <p:ext uri="{BB962C8B-B14F-4D97-AF65-F5344CB8AC3E}">
        <p14:creationId xmlns:p14="http://schemas.microsoft.com/office/powerpoint/2010/main" val="149315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AFIS nightly cycle includes jobs to generate disbursements for all Payment Request Documents that have today’s date.  </a:t>
            </a:r>
          </a:p>
          <a:p>
            <a:endParaRPr lang="en-US" baseline="0" dirty="0" smtClean="0"/>
          </a:p>
          <a:p>
            <a:r>
              <a:rPr lang="en-US" baseline="0" dirty="0" smtClean="0"/>
              <a:t>Payments are net of any vendor discounts and/or credit memos.</a:t>
            </a:r>
          </a:p>
          <a:p>
            <a:endParaRPr lang="en-US" baseline="0" dirty="0" smtClean="0"/>
          </a:p>
          <a:p>
            <a:r>
              <a:rPr lang="en-US" baseline="0" dirty="0" smtClean="0"/>
              <a:t>AFIS users can perform forward reference from AFIS PRC to the AD document to see the check/EFT information</a:t>
            </a:r>
          </a:p>
          <a:p>
            <a:endParaRPr lang="en-US" baseline="0" dirty="0" smtClean="0"/>
          </a:p>
          <a:p>
            <a:r>
              <a:rPr lang="en-US" baseline="0" dirty="0" smtClean="0"/>
              <a:t>After the disbursements are generated, a warrant post-back file is processed (nightly batch) into ProcureAZ.</a:t>
            </a:r>
          </a:p>
          <a:p>
            <a:endParaRPr lang="en-US" baseline="0" dirty="0" smtClean="0"/>
          </a:p>
        </p:txBody>
      </p:sp>
      <p:sp>
        <p:nvSpPr>
          <p:cNvPr id="4" name="Slide Number Placeholder 3"/>
          <p:cNvSpPr>
            <a:spLocks noGrp="1"/>
          </p:cNvSpPr>
          <p:nvPr>
            <p:ph type="sldNum" sz="quarter" idx="10"/>
          </p:nvPr>
        </p:nvSpPr>
        <p:spPr/>
        <p:txBody>
          <a:bodyPr/>
          <a:lstStyle/>
          <a:p>
            <a:fld id="{6E7B5364-78D5-4631-B2E1-86BB1C83F699}" type="slidenum">
              <a:rPr lang="en-US" smtClean="0"/>
              <a:t>27</a:t>
            </a:fld>
            <a:endParaRPr lang="en-US"/>
          </a:p>
        </p:txBody>
      </p:sp>
    </p:spTree>
    <p:extLst>
      <p:ext uri="{BB962C8B-B14F-4D97-AF65-F5344CB8AC3E}">
        <p14:creationId xmlns:p14="http://schemas.microsoft.com/office/powerpoint/2010/main" val="264907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28</a:t>
            </a:fld>
            <a:endParaRPr lang="en-US"/>
          </a:p>
        </p:txBody>
      </p:sp>
    </p:spTree>
    <p:extLst>
      <p:ext uri="{BB962C8B-B14F-4D97-AF65-F5344CB8AC3E}">
        <p14:creationId xmlns:p14="http://schemas.microsoft.com/office/powerpoint/2010/main" val="2838406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move from AFIS back to ProcureAZ, you can search Invoices by ProcureAZ invoice number (from AFIS invoice information tab) and/or the AFIS Document ID – which is the Invoice Alternate ID in ProcureAZ</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only search by invoice number, you may get multiple results.  For example, searching for invoice 001 in ProcureAZ would bring up results for: 001, 001A, ABC001, Inv001ABC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Invoice Number in the results table to view the invoice.</a:t>
            </a:r>
            <a:endParaRPr lang="en-US" dirty="0" smtClean="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29</a:t>
            </a:fld>
            <a:endParaRPr lang="en-US"/>
          </a:p>
        </p:txBody>
      </p:sp>
    </p:spTree>
    <p:extLst>
      <p:ext uri="{BB962C8B-B14F-4D97-AF65-F5344CB8AC3E}">
        <p14:creationId xmlns:p14="http://schemas.microsoft.com/office/powerpoint/2010/main" val="246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ProcureAZ invoices that were paid will display a status of Paid.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invoice will display a the disbursement number from AFIS (AFIS AD Document id)</a:t>
            </a:r>
            <a:endParaRPr lang="en-US" dirty="0" smtClean="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30</a:t>
            </a:fld>
            <a:endParaRPr lang="en-US"/>
          </a:p>
        </p:txBody>
      </p:sp>
    </p:spTree>
    <p:extLst>
      <p:ext uri="{BB962C8B-B14F-4D97-AF65-F5344CB8AC3E}">
        <p14:creationId xmlns:p14="http://schemas.microsoft.com/office/powerpoint/2010/main" val="720657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Clicking the View More link by the Paid-Bank/Check field (orange rectangle above) will provide you with summarized information about the payment.  For this invoice, the agency paid $73,500 due to the $1,500 prompt payment discount.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amounts are the NET amount – you are not going to see a breakdown of discount taken vs. credit memo taken</a:t>
            </a:r>
            <a:r>
              <a:rPr lang="en-US" sz="1200" kern="1200" baseline="0" dirty="0" smtClean="0">
                <a:solidFill>
                  <a:schemeClr val="tx1"/>
                </a:solidFill>
                <a:effectLst/>
                <a:latin typeface="+mn-lt"/>
                <a:ea typeface="+mn-ea"/>
                <a:cs typeface="+mn-cs"/>
              </a:rPr>
              <a:t> on the View More screen.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31</a:t>
            </a:fld>
            <a:endParaRPr lang="en-US"/>
          </a:p>
        </p:txBody>
      </p:sp>
    </p:spTree>
    <p:extLst>
      <p:ext uri="{BB962C8B-B14F-4D97-AF65-F5344CB8AC3E}">
        <p14:creationId xmlns:p14="http://schemas.microsoft.com/office/powerpoint/2010/main" val="137383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completing the steps in the Locate Purchase order section, the Invoice will be open on the General tab. As with other ProcureAZ documents, completion of an Invoice should proceed through the tabs on the header of the document from left to right. The subcontractors tab will not be used and can be ignored.</a:t>
            </a: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If an in progress Invoice exists for the PO with an Invoice Change Order, users cannot create another Invoice until the Invoice with the Change Order is approved or canceled.</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a:t>
            </a:fld>
            <a:endParaRPr lang="en-US"/>
          </a:p>
        </p:txBody>
      </p:sp>
    </p:spTree>
    <p:extLst>
      <p:ext uri="{BB962C8B-B14F-4D97-AF65-F5344CB8AC3E}">
        <p14:creationId xmlns:p14="http://schemas.microsoft.com/office/powerpoint/2010/main" val="398306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approval</a:t>
            </a:r>
            <a:r>
              <a:rPr lang="en-US" baseline="0" dirty="0" smtClean="0"/>
              <a:t> action is required.</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32</a:t>
            </a:fld>
            <a:endParaRPr lang="en-US"/>
          </a:p>
        </p:txBody>
      </p:sp>
    </p:spTree>
    <p:extLst>
      <p:ext uri="{BB962C8B-B14F-4D97-AF65-F5344CB8AC3E}">
        <p14:creationId xmlns:p14="http://schemas.microsoft.com/office/powerpoint/2010/main" val="114074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33</a:t>
            </a:fld>
            <a:endParaRPr lang="en-US"/>
          </a:p>
        </p:txBody>
      </p:sp>
    </p:spTree>
    <p:extLst>
      <p:ext uri="{BB962C8B-B14F-4D97-AF65-F5344CB8AC3E}">
        <p14:creationId xmlns:p14="http://schemas.microsoft.com/office/powerpoint/2010/main" val="3214432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34</a:t>
            </a:fld>
            <a:endParaRPr lang="en-US"/>
          </a:p>
        </p:txBody>
      </p:sp>
    </p:spTree>
    <p:extLst>
      <p:ext uri="{BB962C8B-B14F-4D97-AF65-F5344CB8AC3E}">
        <p14:creationId xmlns:p14="http://schemas.microsoft.com/office/powerpoint/2010/main" val="446963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Credit Memo documents are used to record a credit that has been offered by a vendor for use on a future Invoice. For example, if a payment has been sent to a vendor and the PO has been closed, the PO cannot be reopened in order to return Items or cancel an Invoice. In this case, the vendor may provide a Credit Memo that can be applied against future Invoices. </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35</a:t>
            </a:fld>
            <a:endParaRPr lang="en-US"/>
          </a:p>
        </p:txBody>
      </p:sp>
    </p:spTree>
    <p:extLst>
      <p:ext uri="{BB962C8B-B14F-4D97-AF65-F5344CB8AC3E}">
        <p14:creationId xmlns:p14="http://schemas.microsoft.com/office/powerpoint/2010/main" val="55442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Vendor Credit Memo number can be entered on the credit memo.  </a:t>
            </a:r>
          </a:p>
          <a:p>
            <a:endParaRPr lang="en-US" baseline="0" dirty="0" smtClean="0"/>
          </a:p>
          <a:p>
            <a:r>
              <a:rPr lang="en-US" baseline="0" dirty="0" smtClean="0"/>
              <a:t>Credit memo entry can be streamlined by either selecting a vendor and then selecting a purchase order number associated with that vendor, or directly entering a Purchase Order number.</a:t>
            </a:r>
          </a:p>
          <a:p>
            <a:endParaRPr lang="en-US" baseline="0" dirty="0" smtClean="0"/>
          </a:p>
          <a:p>
            <a:r>
              <a:rPr lang="en-US" baseline="0" dirty="0" smtClean="0"/>
              <a:t>Make sure to examine the Fiscal Year field to ensure that the Credit Memo reflects the </a:t>
            </a:r>
            <a:r>
              <a:rPr lang="en-US" baseline="0" smtClean="0"/>
              <a:t>appropriate Fiscal </a:t>
            </a:r>
            <a:r>
              <a:rPr lang="en-US" baseline="0" dirty="0" smtClean="0"/>
              <a:t>Y</a:t>
            </a:r>
            <a:r>
              <a:rPr lang="en-US" baseline="0" smtClean="0"/>
              <a:t>ear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36</a:t>
            </a:fld>
            <a:endParaRPr lang="en-US"/>
          </a:p>
        </p:txBody>
      </p:sp>
    </p:spTree>
    <p:extLst>
      <p:ext uri="{BB962C8B-B14F-4D97-AF65-F5344CB8AC3E}">
        <p14:creationId xmlns:p14="http://schemas.microsoft.com/office/powerpoint/2010/main" val="2161980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PO Number is selected on the General tab, the Items &gt; General tab will not display fields for user entry by default. Click the Add Items from PO button to select Items from the PO.</a:t>
            </a:r>
          </a:p>
          <a:p>
            <a:r>
              <a:rPr lang="en-US" sz="1200" kern="1200" dirty="0" smtClean="0">
                <a:solidFill>
                  <a:schemeClr val="tx1"/>
                </a:solidFill>
                <a:effectLst/>
                <a:latin typeface="+mn-lt"/>
                <a:ea typeface="+mn-ea"/>
                <a:cs typeface="+mn-cs"/>
              </a:rPr>
              <a:t>A new window will be displayed where users can select the Item to reference on the Credit Memo. The Item Description, Quantity, and Cost are shown on the PO Items page. Once the Items have been selected, click the Save &amp; Exit button to return to the Items tab of the Credit Memo.</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37</a:t>
            </a:fld>
            <a:endParaRPr lang="en-US"/>
          </a:p>
        </p:txBody>
      </p:sp>
    </p:spTree>
    <p:extLst>
      <p:ext uri="{BB962C8B-B14F-4D97-AF65-F5344CB8AC3E}">
        <p14:creationId xmlns:p14="http://schemas.microsoft.com/office/powerpoint/2010/main" val="2813926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These are the minimum requirements enforced by ProcureAZ. However, the fields required by AFIS vary dependent upon the Agency’s accounting methodology.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40</a:t>
            </a:fld>
            <a:endParaRPr lang="en-US"/>
          </a:p>
        </p:txBody>
      </p:sp>
    </p:spTree>
    <p:extLst>
      <p:ext uri="{BB962C8B-B14F-4D97-AF65-F5344CB8AC3E}">
        <p14:creationId xmlns:p14="http://schemas.microsoft.com/office/powerpoint/2010/main" val="3887105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Users should refer to their agency’s policy regarding Object code usage. Users should enter an Object code if their agency has special expectations or usage for it.</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The Object code is only inferred if left blank. If an Object code has been entered by the user before saving/applying the accounting to the item, ProcureAZ will not overwrite the Object based on the NIGP code.</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41</a:t>
            </a:fld>
            <a:endParaRPr lang="en-US"/>
          </a:p>
        </p:txBody>
      </p:sp>
    </p:spTree>
    <p:extLst>
      <p:ext uri="{BB962C8B-B14F-4D97-AF65-F5344CB8AC3E}">
        <p14:creationId xmlns:p14="http://schemas.microsoft.com/office/powerpoint/2010/main" val="967621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supporting documents for the credit memo can be scanned and attached to the ProcureAZ</a:t>
            </a:r>
            <a:r>
              <a:rPr lang="en-US" sz="1200" kern="1200" baseline="0" dirty="0" smtClean="0">
                <a:solidFill>
                  <a:schemeClr val="tx1"/>
                </a:solidFill>
                <a:effectLst/>
                <a:latin typeface="+mn-lt"/>
                <a:ea typeface="+mn-ea"/>
                <a:cs typeface="+mn-cs"/>
              </a:rPr>
              <a:t> invoice</a:t>
            </a:r>
            <a:r>
              <a:rPr lang="en-US" sz="1200" kern="1200" dirty="0" smtClean="0">
                <a:solidFill>
                  <a:schemeClr val="tx1"/>
                </a:solidFill>
                <a:effectLst/>
                <a:latin typeface="+mn-lt"/>
                <a:ea typeface="+mn-ea"/>
                <a:cs typeface="+mn-cs"/>
              </a:rPr>
              <a:t> as specified by policy and/or agency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any attached document name accurately describes the document.</a:t>
            </a:r>
          </a:p>
        </p:txBody>
      </p:sp>
      <p:sp>
        <p:nvSpPr>
          <p:cNvPr id="4" name="Slide Number Placeholder 3"/>
          <p:cNvSpPr>
            <a:spLocks noGrp="1"/>
          </p:cNvSpPr>
          <p:nvPr>
            <p:ph type="sldNum" sz="quarter" idx="10"/>
          </p:nvPr>
        </p:nvSpPr>
        <p:spPr/>
        <p:txBody>
          <a:bodyPr/>
          <a:lstStyle/>
          <a:p>
            <a:fld id="{6E7B5364-78D5-4631-B2E1-86BB1C83F699}" type="slidenum">
              <a:rPr lang="en-US" smtClean="0"/>
              <a:t>42</a:t>
            </a:fld>
            <a:endParaRPr lang="en-US"/>
          </a:p>
        </p:txBody>
      </p:sp>
    </p:spTree>
    <p:extLst>
      <p:ext uri="{BB962C8B-B14F-4D97-AF65-F5344CB8AC3E}">
        <p14:creationId xmlns:p14="http://schemas.microsoft.com/office/powerpoint/2010/main" val="1764728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Header &gt; Notes tab is used to add notes about the Credit Memo that are only visible to Organization users who access the document. Notes are entered in the Note field, which allows multiple lines of text to be entered. When one note is entered, clicking the Save &amp; Continue button will save the note and add a new blank Note field for another note. Any notes that are saved to the document are stamped with the date they were added. Checking the Delete check box and clicking the Save &amp; Continue button will remove the note from the document. The reset button will revert any changes made to the notes since the document was last saved. Like Attachments, the number of Notes added to the document will display in the tab name in the Header &gt; Notes tab.</a:t>
            </a:r>
          </a:p>
        </p:txBody>
      </p:sp>
      <p:sp>
        <p:nvSpPr>
          <p:cNvPr id="4" name="Slide Number Placeholder 3"/>
          <p:cNvSpPr>
            <a:spLocks noGrp="1"/>
          </p:cNvSpPr>
          <p:nvPr>
            <p:ph type="sldNum" sz="quarter" idx="10"/>
          </p:nvPr>
        </p:nvSpPr>
        <p:spPr/>
        <p:txBody>
          <a:bodyPr/>
          <a:lstStyle/>
          <a:p>
            <a:fld id="{6E7B5364-78D5-4631-B2E1-86BB1C83F699}" type="slidenum">
              <a:rPr lang="en-US" smtClean="0"/>
              <a:t>43</a:t>
            </a:fld>
            <a:endParaRPr lang="en-US"/>
          </a:p>
        </p:txBody>
      </p:sp>
    </p:spTree>
    <p:extLst>
      <p:ext uri="{BB962C8B-B14F-4D97-AF65-F5344CB8AC3E}">
        <p14:creationId xmlns:p14="http://schemas.microsoft.com/office/powerpoint/2010/main" val="267970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Invoice numbers</a:t>
            </a:r>
            <a:r>
              <a:rPr lang="en-US" sz="1200" b="0" i="0" kern="1200" baseline="0" dirty="0" smtClean="0">
                <a:solidFill>
                  <a:schemeClr val="tx1"/>
                </a:solidFill>
                <a:effectLst/>
                <a:latin typeface="+mn-lt"/>
                <a:ea typeface="+mn-ea"/>
                <a:cs typeface="+mn-cs"/>
              </a:rPr>
              <a:t> can be reused if an invoice is cancelled</a:t>
            </a:r>
          </a:p>
          <a:p>
            <a:r>
              <a:rPr lang="en-US" sz="1200" b="0" i="0" kern="1200" baseline="0" dirty="0" smtClean="0">
                <a:solidFill>
                  <a:schemeClr val="tx1"/>
                </a:solidFill>
                <a:effectLst/>
                <a:latin typeface="+mn-lt"/>
                <a:ea typeface="+mn-ea"/>
                <a:cs typeface="+mn-cs"/>
              </a:rPr>
              <a:t>Invoice Date and payment Date will be interfaced to AFIS – Effective date is not interfaced</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To generate a same-day payment, enter the current date in the Payment Date field.</a:t>
            </a: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An Accounts Payable best practice is to ensure that payments are made during the vendor discount period to take advantage of any applicable discounts.</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5</a:t>
            </a:fld>
            <a:endParaRPr lang="en-US"/>
          </a:p>
        </p:txBody>
      </p:sp>
    </p:spTree>
    <p:extLst>
      <p:ext uri="{BB962C8B-B14F-4D97-AF65-F5344CB8AC3E}">
        <p14:creationId xmlns:p14="http://schemas.microsoft.com/office/powerpoint/2010/main" val="309565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44</a:t>
            </a:fld>
            <a:endParaRPr lang="en-US"/>
          </a:p>
        </p:txBody>
      </p:sp>
    </p:spTree>
    <p:extLst>
      <p:ext uri="{BB962C8B-B14F-4D97-AF65-F5344CB8AC3E}">
        <p14:creationId xmlns:p14="http://schemas.microsoft.com/office/powerpoint/2010/main" val="2855913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agency has an defined approval paths on the credit memo, those will have to be passed before the Credit Memo becomes available for use in ProcureAZ</a:t>
            </a:r>
            <a:endParaRPr lang="en-US" dirty="0" smtClean="0"/>
          </a:p>
          <a:p>
            <a:endParaRPr lang="en-US" dirty="0" smtClean="0"/>
          </a:p>
          <a:p>
            <a:r>
              <a:rPr lang="en-US" dirty="0" smtClean="0"/>
              <a:t>Credit memos lives only in ProcureAZ until it is added to an invoice that is approved for Payment.</a:t>
            </a:r>
            <a:r>
              <a:rPr lang="en-US" baseline="0" dirty="0" smtClean="0"/>
              <a:t>  The credit memo amount will then be interfaced to AFIS as a negative amount as part of the invoice.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45</a:t>
            </a:fld>
            <a:endParaRPr lang="en-US"/>
          </a:p>
        </p:txBody>
      </p:sp>
    </p:spTree>
    <p:extLst>
      <p:ext uri="{BB962C8B-B14F-4D97-AF65-F5344CB8AC3E}">
        <p14:creationId xmlns:p14="http://schemas.microsoft.com/office/powerpoint/2010/main" val="470295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CM interface will create a negative commodity line and under that there can be multiple accounting lines, each with negative amount (for each referenced CM line on the PAZ invoice).  The commodity lien number will be 996 and commodity code will be 99999.  The event type will be assigned in Advantage when the document is validated/submitted.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commodity line will be for Lien Type of Service and with the contract amount (no quantity or unit cost).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CM commodity or accounting lines in Advantage will be non-referencing.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account elements for each PRC accounting line will be from the referenced CM accounting line of the PAZ invoice.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accounting line description in Advantage will include the Vendor Credit Memo # from PAZ.  </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46</a:t>
            </a:fld>
            <a:endParaRPr lang="en-US"/>
          </a:p>
        </p:txBody>
      </p:sp>
    </p:spTree>
    <p:extLst>
      <p:ext uri="{BB962C8B-B14F-4D97-AF65-F5344CB8AC3E}">
        <p14:creationId xmlns:p14="http://schemas.microsoft.com/office/powerpoint/2010/main" val="1686480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E7B5364-78D5-4631-B2E1-86BB1C83F699}" type="slidenum">
              <a:rPr lang="en-US" smtClean="0"/>
              <a:t>47</a:t>
            </a:fld>
            <a:endParaRPr lang="en-US"/>
          </a:p>
        </p:txBody>
      </p:sp>
    </p:spTree>
    <p:extLst>
      <p:ext uri="{BB962C8B-B14F-4D97-AF65-F5344CB8AC3E}">
        <p14:creationId xmlns:p14="http://schemas.microsoft.com/office/powerpoint/2010/main" val="2102134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48</a:t>
            </a:fld>
            <a:endParaRPr lang="en-US"/>
          </a:p>
        </p:txBody>
      </p:sp>
    </p:spTree>
    <p:extLst>
      <p:ext uri="{BB962C8B-B14F-4D97-AF65-F5344CB8AC3E}">
        <p14:creationId xmlns:p14="http://schemas.microsoft.com/office/powerpoint/2010/main" val="2858709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d. Both a and b (Partial</a:t>
            </a:r>
            <a:r>
              <a:rPr lang="en-US" baseline="0" dirty="0" smtClean="0"/>
              <a:t> Receipt and Complete Receipt).</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49</a:t>
            </a:fld>
            <a:endParaRPr lang="en-US"/>
          </a:p>
        </p:txBody>
      </p:sp>
    </p:spTree>
    <p:extLst>
      <p:ext uri="{BB962C8B-B14F-4D97-AF65-F5344CB8AC3E}">
        <p14:creationId xmlns:p14="http://schemas.microsoft.com/office/powerpoint/2010/main" val="537376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correct answer is a. True.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50</a:t>
            </a:fld>
            <a:endParaRPr lang="en-US"/>
          </a:p>
        </p:txBody>
      </p:sp>
    </p:spTree>
    <p:extLst>
      <p:ext uri="{BB962C8B-B14F-4D97-AF65-F5344CB8AC3E}">
        <p14:creationId xmlns:p14="http://schemas.microsoft.com/office/powerpoint/2010/main" val="441422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c. New</a:t>
            </a:r>
            <a:r>
              <a:rPr lang="en-US" baseline="0" dirty="0" smtClean="0"/>
              <a:t> Change Order.</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51</a:t>
            </a:fld>
            <a:endParaRPr lang="en-US"/>
          </a:p>
        </p:txBody>
      </p:sp>
    </p:spTree>
    <p:extLst>
      <p:ext uri="{BB962C8B-B14F-4D97-AF65-F5344CB8AC3E}">
        <p14:creationId xmlns:p14="http://schemas.microsoft.com/office/powerpoint/2010/main" val="3903942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correct answer is c. Nightly</a:t>
            </a:r>
            <a:endParaRPr lang="en-US" b="1" dirty="0" smtClean="0"/>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52</a:t>
            </a:fld>
            <a:endParaRPr lang="en-US"/>
          </a:p>
        </p:txBody>
      </p:sp>
    </p:spTree>
    <p:extLst>
      <p:ext uri="{BB962C8B-B14F-4D97-AF65-F5344CB8AC3E}">
        <p14:creationId xmlns:p14="http://schemas.microsoft.com/office/powerpoint/2010/main" val="3712221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d. Purchase Order Number.</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53</a:t>
            </a:fld>
            <a:endParaRPr lang="en-US"/>
          </a:p>
        </p:txBody>
      </p:sp>
    </p:spTree>
    <p:extLst>
      <p:ext uri="{BB962C8B-B14F-4D97-AF65-F5344CB8AC3E}">
        <p14:creationId xmlns:p14="http://schemas.microsoft.com/office/powerpoint/2010/main" val="153850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Vendors may offer payment</a:t>
            </a:r>
            <a:r>
              <a:rPr lang="en-US" sz="1200" kern="1200" baseline="0" dirty="0" smtClean="0">
                <a:solidFill>
                  <a:schemeClr val="tx1"/>
                </a:solidFill>
                <a:effectLst/>
                <a:latin typeface="+mn-lt"/>
                <a:ea typeface="+mn-ea"/>
                <a:cs typeface="+mn-cs"/>
              </a:rPr>
              <a:t> terms as part of their contract.  Those terms are automatically placed on the invoice general tab.  If the vendor is providing different payment terms for this invoice, the AP user can click EDIT to select the new payment terms.  Expectation would be that the terms are being changed for the better during this exercise – always check with your agency for their policy on this process.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use tax has not already been entered on the items, ProcureAZ allows Accounts Payable users to enter Use Tax during Invoice creation. This allows the specified amount to be identified as Use Tax, rather than as a Miscellaneous amount on the Invoice. Selecting Yes for “Is Use Tax required and not already on the PO?” provides the ability to enter the Use Tax amount on the accounting lines for each Item on the Invoice.</a:t>
            </a:r>
          </a:p>
        </p:txBody>
      </p:sp>
      <p:sp>
        <p:nvSpPr>
          <p:cNvPr id="4" name="Slide Number Placeholder 3"/>
          <p:cNvSpPr>
            <a:spLocks noGrp="1"/>
          </p:cNvSpPr>
          <p:nvPr>
            <p:ph type="sldNum" sz="quarter" idx="10"/>
          </p:nvPr>
        </p:nvSpPr>
        <p:spPr/>
        <p:txBody>
          <a:bodyPr/>
          <a:lstStyle/>
          <a:p>
            <a:fld id="{6E7B5364-78D5-4631-B2E1-86BB1C83F699}" type="slidenum">
              <a:rPr lang="en-US" smtClean="0"/>
              <a:t>6</a:t>
            </a:fld>
            <a:endParaRPr lang="en-US"/>
          </a:p>
        </p:txBody>
      </p:sp>
    </p:spTree>
    <p:extLst>
      <p:ext uri="{BB962C8B-B14F-4D97-AF65-F5344CB8AC3E}">
        <p14:creationId xmlns:p14="http://schemas.microsoft.com/office/powerpoint/2010/main" val="90742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several payment options available in AFIS that are also included on the General tab of an Invoice in ProcureAZ.  When selected, these options will be interfaced to AFIS when the Invoice is successfully submitted.</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Single Payment;</a:t>
            </a:r>
            <a:r>
              <a:rPr lang="en-US" sz="1200" i="0" kern="1200" baseline="0" dirty="0" smtClean="0">
                <a:solidFill>
                  <a:schemeClr val="tx1"/>
                </a:solidFill>
                <a:effectLst/>
                <a:latin typeface="+mn-lt"/>
                <a:ea typeface="+mn-ea"/>
                <a:cs typeface="+mn-cs"/>
              </a:rPr>
              <a:t> Default is NO.  Normal GAO practice is to combine all payments to one vendor on a particular day.  If the vendor requested this payment remain separate, select YES from the Single payment indicator drop-down</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Disbursement Category: GAO distributes/mails the warrants to the vendor.  If the Vendor needs to pick-up the warrant, select PULL from the drop-down.  The agency will have to go to GAO to pickup the warrant and then make arrangements with the vendor.</a:t>
            </a:r>
          </a:p>
          <a:p>
            <a:endParaRPr lang="en-US" sz="1200" i="0" kern="1200" baseline="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Disbursement</a:t>
            </a:r>
            <a:r>
              <a:rPr lang="en-US" sz="1200" i="0" kern="1200" baseline="0" dirty="0" smtClean="0">
                <a:solidFill>
                  <a:schemeClr val="tx1"/>
                </a:solidFill>
                <a:effectLst/>
                <a:latin typeface="+mn-lt"/>
                <a:ea typeface="+mn-ea"/>
                <a:cs typeface="+mn-cs"/>
              </a:rPr>
              <a:t> Format: The default vendor payment method is maintained in AFIS.  If the vendor normally receives an EFT/ACH payment and is requesting a warrant for this payment, select WAR from the Disbursement Format drop-down.</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Disbursement Handling Code: Not currently being used / May be in the future.</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7</a:t>
            </a:fld>
            <a:endParaRPr lang="en-US"/>
          </a:p>
        </p:txBody>
      </p:sp>
    </p:spTree>
    <p:extLst>
      <p:ext uri="{BB962C8B-B14F-4D97-AF65-F5344CB8AC3E}">
        <p14:creationId xmlns:p14="http://schemas.microsoft.com/office/powerpoint/2010/main" val="102773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Misc</a:t>
            </a:r>
            <a:r>
              <a:rPr lang="en-US" sz="1200" b="0" i="0" kern="1200" baseline="0" dirty="0" smtClean="0">
                <a:solidFill>
                  <a:schemeClr val="tx1"/>
                </a:solidFill>
                <a:effectLst/>
                <a:latin typeface="+mn-lt"/>
                <a:ea typeface="+mn-ea"/>
                <a:cs typeface="+mn-cs"/>
              </a:rPr>
              <a:t> and Freight fields do not appear until the invoice has been saved for the first time. </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The Freight and </a:t>
            </a:r>
            <a:r>
              <a:rPr lang="en-US" sz="1200" i="0" kern="1200" dirty="0" err="1" smtClean="0">
                <a:solidFill>
                  <a:schemeClr val="tx1"/>
                </a:solidFill>
                <a:effectLst/>
                <a:latin typeface="+mn-lt"/>
                <a:ea typeface="+mn-ea"/>
                <a:cs typeface="+mn-cs"/>
              </a:rPr>
              <a:t>Misc</a:t>
            </a:r>
            <a:r>
              <a:rPr lang="en-US" sz="1200" i="0" kern="1200" dirty="0" smtClean="0">
                <a:solidFill>
                  <a:schemeClr val="tx1"/>
                </a:solidFill>
                <a:effectLst/>
                <a:latin typeface="+mn-lt"/>
                <a:ea typeface="+mn-ea"/>
                <a:cs typeface="+mn-cs"/>
              </a:rPr>
              <a:t> fields should not be used as a substitute for a Change Order. </a:t>
            </a:r>
            <a:r>
              <a:rPr lang="en-US" sz="1200" i="0" strike="sngStrike"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GAO expects amounts entered into </a:t>
            </a:r>
            <a:r>
              <a:rPr lang="en-US" sz="1200" i="0" kern="1200" dirty="0" err="1" smtClean="0">
                <a:solidFill>
                  <a:schemeClr val="tx1"/>
                </a:solidFill>
                <a:effectLst/>
                <a:latin typeface="+mn-lt"/>
                <a:ea typeface="+mn-ea"/>
                <a:cs typeface="+mn-cs"/>
              </a:rPr>
              <a:t>Misc</a:t>
            </a:r>
            <a:r>
              <a:rPr lang="en-US" sz="1200" i="0" kern="1200" dirty="0" smtClean="0">
                <a:solidFill>
                  <a:schemeClr val="tx1"/>
                </a:solidFill>
                <a:effectLst/>
                <a:latin typeface="+mn-lt"/>
                <a:ea typeface="+mn-ea"/>
                <a:cs typeface="+mn-cs"/>
              </a:rPr>
              <a:t> and Freight on the invoice header to be nominal.</a:t>
            </a: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ProcureAZ allows the setup of approval paths based on </a:t>
            </a:r>
            <a:r>
              <a:rPr lang="en-US" sz="1200" i="0" kern="1200" dirty="0" err="1" smtClean="0">
                <a:solidFill>
                  <a:schemeClr val="tx1"/>
                </a:solidFill>
                <a:effectLst/>
                <a:latin typeface="+mn-lt"/>
                <a:ea typeface="+mn-ea"/>
                <a:cs typeface="+mn-cs"/>
              </a:rPr>
              <a:t>misc</a:t>
            </a:r>
            <a:r>
              <a:rPr lang="en-US" sz="1200" i="0" kern="1200" dirty="0" smtClean="0">
                <a:solidFill>
                  <a:schemeClr val="tx1"/>
                </a:solidFill>
                <a:effectLst/>
                <a:latin typeface="+mn-lt"/>
                <a:ea typeface="+mn-ea"/>
                <a:cs typeface="+mn-cs"/>
              </a:rPr>
              <a:t>/freight amounts entered on an invoice header. </a:t>
            </a:r>
            <a:r>
              <a:rPr lang="en-US" sz="1200" i="0" strike="sngStrike"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Agencies should implement this type of approval path to </a:t>
            </a:r>
            <a:r>
              <a:rPr lang="en-US" sz="1200" i="0" strike="sngStrike"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require the review of miscellaneous and freight charges on an Invoice when they exceed pre-defined agency thresholds.</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8</a:t>
            </a:fld>
            <a:endParaRPr lang="en-US"/>
          </a:p>
        </p:txBody>
      </p:sp>
    </p:spTree>
    <p:extLst>
      <p:ext uri="{BB962C8B-B14F-4D97-AF65-F5344CB8AC3E}">
        <p14:creationId xmlns:p14="http://schemas.microsoft.com/office/powerpoint/2010/main" val="403133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Items tab displays all of the Items on the Purchase Order, along with columns for their PO Item Status, PO Item Amount, Previous Invoice Amount, Permit to Pay amount, and the Discount percentage.</a:t>
            </a: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Clicking Final Pay on the item will close out the item.</a:t>
            </a:r>
            <a:r>
              <a:rPr lang="en-US" sz="1200" i="0" strike="sngStrike"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 In addition, if the total paid is less than the encumbrance, Final Pay will generate a change order to</a:t>
            </a:r>
            <a:r>
              <a:rPr lang="en-US" sz="1200" i="0" kern="1200" baseline="0" dirty="0" smtClean="0">
                <a:solidFill>
                  <a:schemeClr val="tx1"/>
                </a:solidFill>
                <a:effectLst/>
                <a:latin typeface="+mn-lt"/>
                <a:ea typeface="+mn-ea"/>
                <a:cs typeface="+mn-cs"/>
              </a:rPr>
              <a:t> the P</a:t>
            </a:r>
            <a:r>
              <a:rPr lang="en-US" sz="1200" i="0" kern="1200" dirty="0" smtClean="0">
                <a:solidFill>
                  <a:schemeClr val="tx1"/>
                </a:solidFill>
                <a:effectLst/>
                <a:latin typeface="+mn-lt"/>
                <a:ea typeface="+mn-ea"/>
                <a:cs typeface="+mn-cs"/>
              </a:rPr>
              <a:t>rocureAZ PO.</a:t>
            </a:r>
            <a:r>
              <a:rPr lang="en-US" sz="1200" i="0" kern="1200" baseline="0" dirty="0" smtClean="0">
                <a:solidFill>
                  <a:schemeClr val="tx1"/>
                </a:solidFill>
                <a:effectLst/>
                <a:latin typeface="+mn-lt"/>
                <a:ea typeface="+mn-ea"/>
                <a:cs typeface="+mn-cs"/>
              </a:rPr>
              <a:t>  When the final pay is integrated to AFIS it </a:t>
            </a:r>
            <a:r>
              <a:rPr lang="en-US" sz="1200" i="0" kern="1200" dirty="0" smtClean="0">
                <a:solidFill>
                  <a:schemeClr val="tx1"/>
                </a:solidFill>
                <a:effectLst/>
                <a:latin typeface="+mn-lt"/>
                <a:ea typeface="+mn-ea"/>
                <a:cs typeface="+mn-cs"/>
              </a:rPr>
              <a:t>will release the encumbrance and return the amount to the agency budget in AFIS.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9</a:t>
            </a:fld>
            <a:endParaRPr lang="en-US"/>
          </a:p>
        </p:txBody>
      </p:sp>
    </p:spTree>
    <p:extLst>
      <p:ext uri="{BB962C8B-B14F-4D97-AF65-F5344CB8AC3E}">
        <p14:creationId xmlns:p14="http://schemas.microsoft.com/office/powerpoint/2010/main" val="298189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a:t>
            </a:r>
            <a:r>
              <a:rPr lang="en-US" sz="1200" kern="1200" baseline="0" dirty="0" smtClean="0">
                <a:solidFill>
                  <a:schemeClr val="tx1"/>
                </a:solidFill>
                <a:effectLst/>
                <a:latin typeface="+mn-lt"/>
                <a:ea typeface="+mn-ea"/>
                <a:cs typeface="+mn-cs"/>
              </a:rPr>
              <a:t> information must be entered on the invoice for non-service items.  AFIS needs to receive the Quantity and the Unit Price for the non-service items as part of the integrated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Select Yes from Receive by Quantity drop-down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Enter Quantity that is being paid as part of this invoice.  CRITICAL: this quantity will determine the number of Fixed Asset shells created for Stewardship/Capital items so it is important to enter the correct quantity.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Unit price should be the NET unit price incorporating all item discounts.  Tax is EXCLUDED From this amount.  The Item’s Net Unit Cost is displayed after the item description.  </a:t>
            </a:r>
            <a:endParaRPr lang="en-US" sz="120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AFIS considers any NIGP codes that are not 900 series to be non-service Items.</a:t>
            </a:r>
          </a:p>
          <a:p>
            <a:r>
              <a:rPr lang="en-US" sz="1200" b="1" i="0" kern="1200" dirty="0" smtClean="0">
                <a:solidFill>
                  <a:schemeClr val="tx1"/>
                </a:solidFill>
                <a:effectLst/>
                <a:latin typeface="+mn-lt"/>
                <a:ea typeface="+mn-ea"/>
                <a:cs typeface="+mn-cs"/>
              </a:rPr>
              <a:t>TIP</a:t>
            </a:r>
            <a:r>
              <a:rPr lang="en-US" sz="1200" i="0" kern="1200" dirty="0" smtClean="0">
                <a:solidFill>
                  <a:schemeClr val="tx1"/>
                </a:solidFill>
                <a:effectLst/>
                <a:latin typeface="+mn-lt"/>
                <a:ea typeface="+mn-ea"/>
                <a:cs typeface="+mn-cs"/>
              </a:rPr>
              <a:t>: More detailed information on the completion of the Invoice Quantity and Unit price fields can be found in Appendix B - Enhancements Overview within the ‘Collect Invoice Data Required to interface Goods to the New AFIS PRC Document</a:t>
            </a:r>
            <a:r>
              <a:rPr lang="en-US" sz="1200" i="0" strike="sngStrike"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 topic</a:t>
            </a:r>
            <a:r>
              <a:rPr lang="en-US" sz="1200" i="0" u="sng" kern="1200" dirty="0" smtClean="0">
                <a:solidFill>
                  <a:schemeClr val="tx1"/>
                </a:solidFill>
                <a:effectLst/>
                <a:latin typeface="+mn-lt"/>
                <a:ea typeface="+mn-ea"/>
                <a:cs typeface="+mn-cs"/>
              </a:rPr>
              <a:t>.</a:t>
            </a:r>
          </a:p>
          <a:p>
            <a:endParaRPr lang="en-US" sz="1200" i="0" u="sng"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10</a:t>
            </a:fld>
            <a:endParaRPr lang="en-US"/>
          </a:p>
        </p:txBody>
      </p:sp>
    </p:spTree>
    <p:extLst>
      <p:ext uri="{BB962C8B-B14F-4D97-AF65-F5344CB8AC3E}">
        <p14:creationId xmlns:p14="http://schemas.microsoft.com/office/powerpoint/2010/main" val="1689131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62626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35485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40676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7396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6E052D-924D-4A83-8A35-677187B086DD}"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60162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marL="457200" indent="-457200">
              <a:defRPr/>
            </a:lvl1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6E052D-924D-4A83-8A35-677187B086DD}"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89972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E052D-924D-4A83-8A35-677187B086DD}"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53357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E052D-924D-4A83-8A35-677187B086DD}"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41059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6E052D-924D-4A83-8A35-677187B086DD}" type="datetimeFigureOut">
              <a:rPr lang="en-US" smtClean="0"/>
              <a:t>2/11/2015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52352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6E052D-924D-4A83-8A35-677187B086DD}" type="datetimeFigureOut">
              <a:rPr lang="en-US" smtClean="0"/>
              <a:t>2/11/2015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38660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6E052D-924D-4A83-8A35-677187B086DD}"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15664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6E052D-924D-4A83-8A35-677187B086DD}" type="datetimeFigureOut">
              <a:rPr lang="en-US" smtClean="0"/>
              <a:t>2/11/2015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2140CB-6A47-4EC7-B4ED-277741DE7D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98864" y="185738"/>
            <a:ext cx="2846832" cy="1242254"/>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882935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100000"/>
        </a:lnSpc>
        <a:spcBef>
          <a:spcPts val="600"/>
        </a:spcBef>
        <a:spcAft>
          <a:spcPts val="600"/>
        </a:spcAft>
        <a:buClr>
          <a:schemeClr val="bg2">
            <a:lumMod val="50000"/>
          </a:schemeClr>
        </a:buClr>
        <a:buSzPct val="100000"/>
        <a:buFont typeface="Wingdings" panose="05000000000000000000" pitchFamily="2" charset="2"/>
        <a:buChar char="v"/>
        <a:defRPr sz="2800" kern="1200">
          <a:solidFill>
            <a:schemeClr val="tx1">
              <a:lumMod val="75000"/>
              <a:lumOff val="25000"/>
            </a:schemeClr>
          </a:solidFill>
          <a:latin typeface="+mj-lt"/>
          <a:ea typeface="+mn-ea"/>
          <a:cs typeface="+mn-cs"/>
        </a:defRPr>
      </a:lvl1pPr>
      <a:lvl2pPr marL="855663" indent="-4064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400" kern="1200">
          <a:solidFill>
            <a:schemeClr val="tx1">
              <a:lumMod val="75000"/>
              <a:lumOff val="25000"/>
            </a:schemeClr>
          </a:solidFill>
          <a:latin typeface="+mj-lt"/>
          <a:ea typeface="+mn-ea"/>
          <a:cs typeface="+mn-cs"/>
        </a:defRPr>
      </a:lvl2pPr>
      <a:lvl3pPr marL="1201738" indent="-338138" algn="l" defTabSz="914400" rtl="0" eaLnBrk="1" latinLnBrk="0" hangingPunct="1">
        <a:lnSpc>
          <a:spcPct val="100000"/>
        </a:lnSpc>
        <a:spcBef>
          <a:spcPts val="600"/>
        </a:spcBef>
        <a:spcAft>
          <a:spcPts val="600"/>
        </a:spcAft>
        <a:buClr>
          <a:schemeClr val="bg2">
            <a:lumMod val="5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490663" indent="-288925"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
        <a:defRPr sz="1800" kern="1200">
          <a:solidFill>
            <a:schemeClr val="tx1">
              <a:lumMod val="75000"/>
              <a:lumOff val="25000"/>
            </a:schemeClr>
          </a:solidFill>
          <a:latin typeface="+mj-lt"/>
          <a:ea typeface="+mn-ea"/>
          <a:cs typeface="+mn-cs"/>
        </a:defRPr>
      </a:lvl4pPr>
      <a:lvl5pPr marL="1770063" indent="-284163" algn="l" defTabSz="914400" rtl="0" eaLnBrk="1" latinLnBrk="0" hangingPunct="1">
        <a:lnSpc>
          <a:spcPct val="100000"/>
        </a:lnSpc>
        <a:spcBef>
          <a:spcPts val="600"/>
        </a:spcBef>
        <a:spcAft>
          <a:spcPts val="600"/>
        </a:spcAft>
        <a:buClr>
          <a:schemeClr val="bg2">
            <a:lumMod val="50000"/>
          </a:schemeClr>
        </a:buClr>
        <a:buFont typeface="Courier New" panose="02070309020205020404" pitchFamily="49" charset="0"/>
        <a:buChar char="o"/>
        <a:defRPr sz="16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2.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ProcureAZ</a:t>
            </a:r>
            <a:endParaRPr lang="en-US" dirty="0"/>
          </a:p>
        </p:txBody>
      </p:sp>
      <p:sp>
        <p:nvSpPr>
          <p:cNvPr id="3" name="Subtitle 2"/>
          <p:cNvSpPr>
            <a:spLocks noGrp="1"/>
          </p:cNvSpPr>
          <p:nvPr>
            <p:ph type="subTitle" idx="1"/>
          </p:nvPr>
        </p:nvSpPr>
        <p:spPr/>
        <p:txBody>
          <a:bodyPr>
            <a:normAutofit/>
          </a:bodyPr>
          <a:lstStyle/>
          <a:p>
            <a:r>
              <a:rPr lang="en-US" sz="4400" b="1" dirty="0" smtClean="0"/>
              <a:t>11</a:t>
            </a:r>
            <a:r>
              <a:rPr lang="en-US" sz="4400" dirty="0" smtClean="0"/>
              <a:t> Invoices</a:t>
            </a:r>
          </a:p>
          <a:p>
            <a:endParaRPr lang="en-US" sz="4400" dirty="0"/>
          </a:p>
        </p:txBody>
      </p:sp>
    </p:spTree>
    <p:extLst>
      <p:ext uri="{BB962C8B-B14F-4D97-AF65-F5344CB8AC3E}">
        <p14:creationId xmlns:p14="http://schemas.microsoft.com/office/powerpoint/2010/main" val="48156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Items Tab</a:t>
            </a:r>
            <a:endParaRPr lang="en-US" dirty="0"/>
          </a:p>
        </p:txBody>
      </p:sp>
      <p:sp>
        <p:nvSpPr>
          <p:cNvPr id="6" name="Content Placeholder 5"/>
          <p:cNvSpPr>
            <a:spLocks noGrp="1"/>
          </p:cNvSpPr>
          <p:nvPr>
            <p:ph sz="half" idx="1"/>
          </p:nvPr>
        </p:nvSpPr>
        <p:spPr>
          <a:xfrm>
            <a:off x="1097279" y="1845733"/>
            <a:ext cx="4073436" cy="4336405"/>
          </a:xfrm>
        </p:spPr>
        <p:txBody>
          <a:bodyPr/>
          <a:lstStyle/>
          <a:p>
            <a:r>
              <a:rPr lang="en-US" dirty="0" smtClean="0"/>
              <a:t>Collect Invoice Data for AFIS</a:t>
            </a:r>
          </a:p>
          <a:p>
            <a:pPr lvl="1"/>
            <a:r>
              <a:rPr lang="en-US" dirty="0" smtClean="0"/>
              <a:t>Receive by Quantity</a:t>
            </a:r>
          </a:p>
          <a:p>
            <a:pPr lvl="2"/>
            <a:r>
              <a:rPr lang="en-US" dirty="0" smtClean="0"/>
              <a:t>Invoice Quantity</a:t>
            </a:r>
          </a:p>
          <a:p>
            <a:pPr lvl="2"/>
            <a:r>
              <a:rPr lang="en-US" dirty="0" smtClean="0"/>
              <a:t>Unit Price</a:t>
            </a:r>
          </a:p>
        </p:txBody>
      </p:sp>
      <p:sp>
        <p:nvSpPr>
          <p:cNvPr id="9" name="Explosion 1 8"/>
          <p:cNvSpPr/>
          <p:nvPr/>
        </p:nvSpPr>
        <p:spPr>
          <a:xfrm>
            <a:off x="377014" y="2376649"/>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626426" y="2616135"/>
            <a:ext cx="7222114" cy="3392780"/>
          </a:xfrm>
          <a:prstGeom prst="rect">
            <a:avLst/>
          </a:prstGeom>
        </p:spPr>
      </p:pic>
    </p:spTree>
    <p:extLst>
      <p:ext uri="{BB962C8B-B14F-4D97-AF65-F5344CB8AC3E}">
        <p14:creationId xmlns:p14="http://schemas.microsoft.com/office/powerpoint/2010/main" val="354564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Items Tab</a:t>
            </a:r>
            <a:endParaRPr lang="en-US" dirty="0"/>
          </a:p>
        </p:txBody>
      </p:sp>
      <p:sp>
        <p:nvSpPr>
          <p:cNvPr id="6" name="Content Placeholder 5"/>
          <p:cNvSpPr>
            <a:spLocks noGrp="1"/>
          </p:cNvSpPr>
          <p:nvPr>
            <p:ph sz="half" idx="1"/>
          </p:nvPr>
        </p:nvSpPr>
        <p:spPr>
          <a:xfrm>
            <a:off x="1097278" y="1845733"/>
            <a:ext cx="6068835" cy="4336405"/>
          </a:xfrm>
        </p:spPr>
        <p:txBody>
          <a:bodyPr/>
          <a:lstStyle/>
          <a:p>
            <a:r>
              <a:rPr lang="en-US" dirty="0" smtClean="0"/>
              <a:t>Service Dates</a:t>
            </a:r>
          </a:p>
          <a:p>
            <a:pPr lvl="1"/>
            <a:r>
              <a:rPr lang="en-US" dirty="0" smtClean="0"/>
              <a:t>Service From Date</a:t>
            </a:r>
          </a:p>
          <a:p>
            <a:pPr lvl="1"/>
            <a:r>
              <a:rPr lang="en-US" dirty="0" smtClean="0"/>
              <a:t>Service To Date</a:t>
            </a:r>
            <a:endParaRPr lang="en-US" dirty="0"/>
          </a:p>
        </p:txBody>
      </p:sp>
      <p:sp>
        <p:nvSpPr>
          <p:cNvPr id="9" name="Explosion 1 8"/>
          <p:cNvSpPr/>
          <p:nvPr/>
        </p:nvSpPr>
        <p:spPr>
          <a:xfrm>
            <a:off x="246386" y="2122354"/>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1707" y="1845733"/>
            <a:ext cx="7056058" cy="4141410"/>
          </a:xfrm>
          <a:prstGeom prst="rect">
            <a:avLst/>
          </a:prstGeom>
        </p:spPr>
      </p:pic>
    </p:spTree>
    <p:extLst>
      <p:ext uri="{BB962C8B-B14F-4D97-AF65-F5344CB8AC3E}">
        <p14:creationId xmlns:p14="http://schemas.microsoft.com/office/powerpoint/2010/main" val="303704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Credits Tab</a:t>
            </a:r>
            <a:endParaRPr lang="en-US" dirty="0"/>
          </a:p>
        </p:txBody>
      </p:sp>
      <p:sp>
        <p:nvSpPr>
          <p:cNvPr id="3" name="Content Placeholder 2"/>
          <p:cNvSpPr>
            <a:spLocks noGrp="1"/>
          </p:cNvSpPr>
          <p:nvPr>
            <p:ph sz="half" idx="1"/>
          </p:nvPr>
        </p:nvSpPr>
        <p:spPr/>
        <p:txBody>
          <a:bodyPr/>
          <a:lstStyle/>
          <a:p>
            <a:r>
              <a:rPr lang="en-US" dirty="0"/>
              <a:t>Add Credit Memo</a:t>
            </a:r>
          </a:p>
          <a:p>
            <a:pPr lvl="1"/>
            <a:r>
              <a:rPr lang="en-US" dirty="0" smtClean="0"/>
              <a:t>Don’t have to use entire credit memo amount on this invoice</a:t>
            </a:r>
          </a:p>
        </p:txBody>
      </p:sp>
      <p:sp>
        <p:nvSpPr>
          <p:cNvPr id="7" name="Content Placeholder 6"/>
          <p:cNvSpPr>
            <a:spLocks noGrp="1"/>
          </p:cNvSpPr>
          <p:nvPr>
            <p:ph sz="half" idx="2"/>
          </p:nvPr>
        </p:nvSpPr>
        <p:spPr/>
        <p:txBody>
          <a:bodyPr/>
          <a:lstStyle/>
          <a:p>
            <a:pPr marL="457200" lvl="1" indent="-457200">
              <a:buSzPct val="100000"/>
              <a:buFont typeface="Wingdings" panose="05000000000000000000" pitchFamily="2" charset="2"/>
              <a:buChar char="v"/>
            </a:pPr>
            <a:r>
              <a:rPr lang="en-US" dirty="0"/>
              <a:t>Delete Applied Credit Memo</a:t>
            </a:r>
          </a:p>
          <a:p>
            <a:pPr marL="0" indent="0">
              <a:buNone/>
            </a:pPr>
            <a:endParaRPr lang="en-US" dirty="0"/>
          </a:p>
        </p:txBody>
      </p:sp>
      <p:pic>
        <p:nvPicPr>
          <p:cNvPr id="8" name="Picture 7"/>
          <p:cNvPicPr>
            <a:picLocks noChangeAspect="1"/>
          </p:cNvPicPr>
          <p:nvPr/>
        </p:nvPicPr>
        <p:blipFill>
          <a:blip r:embed="rId3"/>
          <a:stretch>
            <a:fillRect/>
          </a:stretch>
        </p:blipFill>
        <p:spPr>
          <a:xfrm>
            <a:off x="2436970" y="3303693"/>
            <a:ext cx="7196138" cy="2861704"/>
          </a:xfrm>
          <a:prstGeom prst="rect">
            <a:avLst/>
          </a:prstGeom>
        </p:spPr>
      </p:pic>
    </p:spTree>
    <p:extLst>
      <p:ext uri="{BB962C8B-B14F-4D97-AF65-F5344CB8AC3E}">
        <p14:creationId xmlns:p14="http://schemas.microsoft.com/office/powerpoint/2010/main" val="2278922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Accounts Tab</a:t>
            </a:r>
            <a:endParaRPr lang="en-US" dirty="0"/>
          </a:p>
        </p:txBody>
      </p:sp>
      <p:sp>
        <p:nvSpPr>
          <p:cNvPr id="2" name="Content Placeholder 1"/>
          <p:cNvSpPr>
            <a:spLocks noGrp="1"/>
          </p:cNvSpPr>
          <p:nvPr>
            <p:ph sz="half" idx="1"/>
          </p:nvPr>
        </p:nvSpPr>
        <p:spPr/>
        <p:txBody>
          <a:bodyPr/>
          <a:lstStyle/>
          <a:p>
            <a:r>
              <a:rPr lang="en-US" dirty="0" smtClean="0"/>
              <a:t>Disbursement Information</a:t>
            </a:r>
          </a:p>
          <a:p>
            <a:pPr lvl="1"/>
            <a:r>
              <a:rPr lang="en-US" dirty="0" smtClean="0"/>
              <a:t>Enter Use Tax amount on items </a:t>
            </a:r>
          </a:p>
        </p:txBody>
      </p:sp>
      <p:sp>
        <p:nvSpPr>
          <p:cNvPr id="5" name="Content Placeholder 4"/>
          <p:cNvSpPr>
            <a:spLocks noGrp="1"/>
          </p:cNvSpPr>
          <p:nvPr>
            <p:ph sz="half" idx="2"/>
          </p:nvPr>
        </p:nvSpPr>
        <p:spPr/>
        <p:txBody>
          <a:bodyPr/>
          <a:lstStyle/>
          <a:p>
            <a:r>
              <a:rPr lang="en-US" dirty="0"/>
              <a:t>Miscellaneous/Freight Information</a:t>
            </a:r>
          </a:p>
          <a:p>
            <a:r>
              <a:rPr lang="en-US" dirty="0"/>
              <a:t>Credit Memo Information</a:t>
            </a:r>
          </a:p>
          <a:p>
            <a:endParaRPr lang="en-US" dirty="0"/>
          </a:p>
        </p:txBody>
      </p:sp>
      <p:pic>
        <p:nvPicPr>
          <p:cNvPr id="3" name="Picture 2"/>
          <p:cNvPicPr>
            <a:picLocks noChangeAspect="1"/>
          </p:cNvPicPr>
          <p:nvPr/>
        </p:nvPicPr>
        <p:blipFill>
          <a:blip r:embed="rId3"/>
          <a:stretch>
            <a:fillRect/>
          </a:stretch>
        </p:blipFill>
        <p:spPr>
          <a:xfrm>
            <a:off x="2438399" y="3334176"/>
            <a:ext cx="6848339" cy="2885650"/>
          </a:xfrm>
          <a:prstGeom prst="rect">
            <a:avLst/>
          </a:prstGeom>
        </p:spPr>
      </p:pic>
    </p:spTree>
    <p:extLst>
      <p:ext uri="{BB962C8B-B14F-4D97-AF65-F5344CB8AC3E}">
        <p14:creationId xmlns:p14="http://schemas.microsoft.com/office/powerpoint/2010/main" val="364186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sp>
        <p:nvSpPr>
          <p:cNvPr id="3" name="Content Placeholder 2"/>
          <p:cNvSpPr>
            <a:spLocks noGrp="1"/>
          </p:cNvSpPr>
          <p:nvPr>
            <p:ph sz="half" idx="1"/>
          </p:nvPr>
        </p:nvSpPr>
        <p:spPr>
          <a:xfrm>
            <a:off x="1097278" y="4909424"/>
            <a:ext cx="9755507" cy="719852"/>
          </a:xfrm>
        </p:spPr>
        <p:txBody>
          <a:bodyPr numCol="2">
            <a:normAutofit/>
          </a:bodyPr>
          <a:lstStyle/>
          <a:p>
            <a:r>
              <a:rPr lang="en-US" dirty="0" smtClean="0"/>
              <a:t>Add File</a:t>
            </a:r>
          </a:p>
          <a:p>
            <a:r>
              <a:rPr lang="en-US" dirty="0" smtClean="0"/>
              <a:t>Attachment Management</a:t>
            </a:r>
            <a:endParaRPr lang="en-US" dirty="0"/>
          </a:p>
        </p:txBody>
      </p:sp>
      <p:pic>
        <p:nvPicPr>
          <p:cNvPr id="5" name="Picture 4"/>
          <p:cNvPicPr>
            <a:picLocks noChangeAspect="1"/>
          </p:cNvPicPr>
          <p:nvPr/>
        </p:nvPicPr>
        <p:blipFill>
          <a:blip r:embed="rId3"/>
          <a:stretch>
            <a:fillRect/>
          </a:stretch>
        </p:blipFill>
        <p:spPr>
          <a:xfrm>
            <a:off x="530457" y="2068285"/>
            <a:ext cx="10952988" cy="2677885"/>
          </a:xfrm>
          <a:prstGeom prst="rect">
            <a:avLst/>
          </a:prstGeom>
        </p:spPr>
      </p:pic>
    </p:spTree>
    <p:extLst>
      <p:ext uri="{BB962C8B-B14F-4D97-AF65-F5344CB8AC3E}">
        <p14:creationId xmlns:p14="http://schemas.microsoft.com/office/powerpoint/2010/main" val="2109447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sz="half" idx="1"/>
          </p:nvPr>
        </p:nvSpPr>
        <p:spPr/>
        <p:txBody>
          <a:bodyPr/>
          <a:lstStyle/>
          <a:p>
            <a:r>
              <a:rPr lang="en-US" dirty="0" smtClean="0"/>
              <a:t>Add Notes</a:t>
            </a:r>
          </a:p>
          <a:p>
            <a:pPr lvl="1"/>
            <a:r>
              <a:rPr lang="en-US" dirty="0" smtClean="0"/>
              <a:t>Header</a:t>
            </a:r>
          </a:p>
          <a:p>
            <a:pPr lvl="1"/>
            <a:r>
              <a:rPr lang="en-US" dirty="0" smtClean="0"/>
              <a:t>Item</a:t>
            </a:r>
            <a:endParaRPr lang="en-US" dirty="0"/>
          </a:p>
        </p:txBody>
      </p:sp>
      <p:pic>
        <p:nvPicPr>
          <p:cNvPr id="5" name="Picture 4"/>
          <p:cNvPicPr>
            <a:picLocks noChangeAspect="1"/>
          </p:cNvPicPr>
          <p:nvPr/>
        </p:nvPicPr>
        <p:blipFill>
          <a:blip r:embed="rId3"/>
          <a:stretch>
            <a:fillRect/>
          </a:stretch>
        </p:blipFill>
        <p:spPr>
          <a:xfrm>
            <a:off x="1864042" y="3454172"/>
            <a:ext cx="9528903" cy="2523296"/>
          </a:xfrm>
          <a:prstGeom prst="rect">
            <a:avLst/>
          </a:prstGeom>
        </p:spPr>
      </p:pic>
    </p:spTree>
    <p:extLst>
      <p:ext uri="{BB962C8B-B14F-4D97-AF65-F5344CB8AC3E}">
        <p14:creationId xmlns:p14="http://schemas.microsoft.com/office/powerpoint/2010/main" val="319355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half" idx="1"/>
          </p:nvPr>
        </p:nvSpPr>
        <p:spPr/>
        <p:txBody>
          <a:bodyPr/>
          <a:lstStyle/>
          <a:p>
            <a:r>
              <a:rPr lang="en-US" dirty="0" smtClean="0"/>
              <a:t>Create a Reminder</a:t>
            </a:r>
          </a:p>
          <a:p>
            <a:pPr lvl="1"/>
            <a:r>
              <a:rPr lang="en-US" dirty="0" smtClean="0"/>
              <a:t>Due Date</a:t>
            </a:r>
          </a:p>
          <a:p>
            <a:pPr lvl="1"/>
            <a:r>
              <a:rPr lang="en-US" dirty="0" smtClean="0"/>
              <a:t>Comment</a:t>
            </a:r>
          </a:p>
          <a:p>
            <a:pPr lvl="1"/>
            <a:r>
              <a:rPr lang="en-US" dirty="0" smtClean="0"/>
              <a:t>Remind Whom</a:t>
            </a:r>
          </a:p>
          <a:p>
            <a:pPr lvl="1"/>
            <a:r>
              <a:rPr lang="en-US" dirty="0" smtClean="0"/>
              <a:t>Days Prior to Remind</a:t>
            </a:r>
          </a:p>
          <a:p>
            <a:r>
              <a:rPr lang="en-US" dirty="0" smtClean="0"/>
              <a:t>Modify and Delete Reminders</a:t>
            </a:r>
          </a:p>
          <a:p>
            <a:r>
              <a:rPr lang="en-US" dirty="0" smtClean="0"/>
              <a:t>My Reminders</a:t>
            </a:r>
          </a:p>
          <a:p>
            <a:endParaRPr lang="en-US" dirty="0"/>
          </a:p>
        </p:txBody>
      </p:sp>
      <p:pic>
        <p:nvPicPr>
          <p:cNvPr id="5" name="Picture 4"/>
          <p:cNvPicPr>
            <a:picLocks noChangeAspect="1"/>
          </p:cNvPicPr>
          <p:nvPr/>
        </p:nvPicPr>
        <p:blipFill>
          <a:blip r:embed="rId3"/>
          <a:stretch>
            <a:fillRect/>
          </a:stretch>
        </p:blipFill>
        <p:spPr>
          <a:xfrm>
            <a:off x="4468325" y="2066109"/>
            <a:ext cx="7462418" cy="1841472"/>
          </a:xfrm>
          <a:prstGeom prst="rect">
            <a:avLst/>
          </a:prstGeom>
        </p:spPr>
      </p:pic>
    </p:spTree>
    <p:extLst>
      <p:ext uri="{BB962C8B-B14F-4D97-AF65-F5344CB8AC3E}">
        <p14:creationId xmlns:p14="http://schemas.microsoft.com/office/powerpoint/2010/main" val="149384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Order Tab</a:t>
            </a:r>
            <a:endParaRPr lang="en-US" dirty="0"/>
          </a:p>
        </p:txBody>
      </p:sp>
      <p:sp>
        <p:nvSpPr>
          <p:cNvPr id="3" name="Content Placeholder 2"/>
          <p:cNvSpPr>
            <a:spLocks noGrp="1"/>
          </p:cNvSpPr>
          <p:nvPr>
            <p:ph sz="half" idx="1"/>
          </p:nvPr>
        </p:nvSpPr>
        <p:spPr>
          <a:xfrm>
            <a:off x="1097278" y="5128591"/>
            <a:ext cx="7152199" cy="740502"/>
          </a:xfrm>
        </p:spPr>
        <p:txBody>
          <a:bodyPr/>
          <a:lstStyle/>
          <a:p>
            <a:r>
              <a:rPr lang="en-US" dirty="0" smtClean="0"/>
              <a:t>Request a Change to PO Accounting</a:t>
            </a:r>
            <a:endParaRPr lang="en-US" dirty="0"/>
          </a:p>
        </p:txBody>
      </p:sp>
      <p:pic>
        <p:nvPicPr>
          <p:cNvPr id="6" name="Picture 5"/>
          <p:cNvPicPr>
            <a:picLocks noChangeAspect="1"/>
          </p:cNvPicPr>
          <p:nvPr/>
        </p:nvPicPr>
        <p:blipFill>
          <a:blip r:embed="rId3"/>
          <a:stretch>
            <a:fillRect/>
          </a:stretch>
        </p:blipFill>
        <p:spPr>
          <a:xfrm>
            <a:off x="605191" y="2068286"/>
            <a:ext cx="9853259" cy="2441801"/>
          </a:xfrm>
          <a:prstGeom prst="rect">
            <a:avLst/>
          </a:prstGeom>
        </p:spPr>
      </p:pic>
    </p:spTree>
    <p:extLst>
      <p:ext uri="{BB962C8B-B14F-4D97-AF65-F5344CB8AC3E}">
        <p14:creationId xmlns:p14="http://schemas.microsoft.com/office/powerpoint/2010/main" val="2248163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Summary Tab</a:t>
            </a:r>
            <a:endParaRPr lang="en-US" dirty="0"/>
          </a:p>
        </p:txBody>
      </p:sp>
      <p:sp>
        <p:nvSpPr>
          <p:cNvPr id="3" name="Content Placeholder 2"/>
          <p:cNvSpPr>
            <a:spLocks noGrp="1"/>
          </p:cNvSpPr>
          <p:nvPr>
            <p:ph sz="half" idx="1"/>
          </p:nvPr>
        </p:nvSpPr>
        <p:spPr/>
        <p:txBody>
          <a:bodyPr/>
          <a:lstStyle/>
          <a:p>
            <a:r>
              <a:rPr lang="en-US" dirty="0" err="1" smtClean="0"/>
              <a:t>Misc</a:t>
            </a:r>
            <a:r>
              <a:rPr lang="en-US" dirty="0" smtClean="0"/>
              <a:t> / Freight </a:t>
            </a:r>
            <a:r>
              <a:rPr lang="en-US" dirty="0" err="1" smtClean="0"/>
              <a:t>Amts</a:t>
            </a:r>
            <a:endParaRPr lang="en-US" dirty="0" smtClean="0"/>
          </a:p>
          <a:p>
            <a:r>
              <a:rPr lang="en-US" dirty="0" smtClean="0"/>
              <a:t>Service Dates </a:t>
            </a:r>
          </a:p>
          <a:p>
            <a:r>
              <a:rPr lang="en-US" dirty="0" smtClean="0"/>
              <a:t>Use Tax </a:t>
            </a:r>
            <a:r>
              <a:rPr lang="en-US" dirty="0" err="1"/>
              <a:t>Amts</a:t>
            </a:r>
            <a:endParaRPr lang="en-US" dirty="0" smtClean="0"/>
          </a:p>
          <a:p>
            <a:pPr marL="449263" lvl="1" indent="0">
              <a:buNone/>
            </a:pPr>
            <a:endParaRPr lang="en-US" dirty="0"/>
          </a:p>
        </p:txBody>
      </p:sp>
      <p:pic>
        <p:nvPicPr>
          <p:cNvPr id="5" name="Picture 4"/>
          <p:cNvPicPr>
            <a:picLocks noChangeAspect="1"/>
          </p:cNvPicPr>
          <p:nvPr/>
        </p:nvPicPr>
        <p:blipFill>
          <a:blip r:embed="rId3"/>
          <a:stretch>
            <a:fillRect/>
          </a:stretch>
        </p:blipFill>
        <p:spPr>
          <a:xfrm>
            <a:off x="653141" y="3591618"/>
            <a:ext cx="5181599" cy="1204215"/>
          </a:xfrm>
          <a:prstGeom prst="rect">
            <a:avLst/>
          </a:prstGeom>
        </p:spPr>
      </p:pic>
      <p:pic>
        <p:nvPicPr>
          <p:cNvPr id="7" name="Picture 6"/>
          <p:cNvPicPr>
            <a:picLocks noChangeAspect="1"/>
          </p:cNvPicPr>
          <p:nvPr/>
        </p:nvPicPr>
        <p:blipFill>
          <a:blip r:embed="rId4"/>
          <a:stretch>
            <a:fillRect/>
          </a:stretch>
        </p:blipFill>
        <p:spPr>
          <a:xfrm>
            <a:off x="6035039" y="2004801"/>
            <a:ext cx="5886450" cy="3705225"/>
          </a:xfrm>
          <a:prstGeom prst="rect">
            <a:avLst/>
          </a:prstGeom>
        </p:spPr>
      </p:pic>
    </p:spTree>
    <p:extLst>
      <p:ext uri="{BB962C8B-B14F-4D97-AF65-F5344CB8AC3E}">
        <p14:creationId xmlns:p14="http://schemas.microsoft.com/office/powerpoint/2010/main" val="1849541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a:t>
            </a:r>
            <a:endParaRPr lang="en-US" dirty="0"/>
          </a:p>
        </p:txBody>
      </p:sp>
      <p:sp>
        <p:nvSpPr>
          <p:cNvPr id="3" name="Content Placeholder 2"/>
          <p:cNvSpPr>
            <a:spLocks noGrp="1"/>
          </p:cNvSpPr>
          <p:nvPr>
            <p:ph sz="half" idx="1"/>
          </p:nvPr>
        </p:nvSpPr>
        <p:spPr/>
        <p:txBody>
          <a:bodyPr/>
          <a:lstStyle/>
          <a:p>
            <a:r>
              <a:rPr lang="en-US" dirty="0" smtClean="0"/>
              <a:t>Submit Invoice</a:t>
            </a:r>
          </a:p>
          <a:p>
            <a:r>
              <a:rPr lang="en-US" dirty="0" smtClean="0"/>
              <a:t>Approval Path</a:t>
            </a:r>
          </a:p>
          <a:p>
            <a:pPr lvl="1"/>
            <a:r>
              <a:rPr lang="en-US" dirty="0" err="1" smtClean="0"/>
              <a:t>Misc</a:t>
            </a:r>
            <a:r>
              <a:rPr lang="en-US" dirty="0" smtClean="0"/>
              <a:t>/Freight Threshold Review</a:t>
            </a:r>
          </a:p>
          <a:p>
            <a:pPr marL="449263" lvl="1" indent="0">
              <a:buNone/>
            </a:pPr>
            <a:endParaRPr lang="en-US" dirty="0"/>
          </a:p>
        </p:txBody>
      </p:sp>
      <p:pic>
        <p:nvPicPr>
          <p:cNvPr id="4" name="Picture 3"/>
          <p:cNvPicPr>
            <a:picLocks noChangeAspect="1"/>
          </p:cNvPicPr>
          <p:nvPr/>
        </p:nvPicPr>
        <p:blipFill>
          <a:blip r:embed="rId3"/>
          <a:stretch>
            <a:fillRect/>
          </a:stretch>
        </p:blipFill>
        <p:spPr>
          <a:xfrm>
            <a:off x="1243148" y="3517716"/>
            <a:ext cx="9766664" cy="2459752"/>
          </a:xfrm>
          <a:prstGeom prst="rect">
            <a:avLst/>
          </a:prstGeom>
        </p:spPr>
      </p:pic>
    </p:spTree>
    <p:extLst>
      <p:ext uri="{BB962C8B-B14F-4D97-AF65-F5344CB8AC3E}">
        <p14:creationId xmlns:p14="http://schemas.microsoft.com/office/powerpoint/2010/main" val="3743586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a:t>Review how to locate a Purchase Order for payment</a:t>
            </a:r>
          </a:p>
          <a:p>
            <a:pPr lvl="0"/>
            <a:r>
              <a:rPr lang="en-US" dirty="0"/>
              <a:t>Create an Invoice to request a payment</a:t>
            </a:r>
          </a:p>
          <a:p>
            <a:pPr lvl="0"/>
            <a:r>
              <a:rPr lang="en-US" dirty="0"/>
              <a:t>Review how to locate Invoices in ProcureAZ</a:t>
            </a:r>
          </a:p>
          <a:p>
            <a:pPr lvl="0"/>
            <a:r>
              <a:rPr lang="en-US" dirty="0"/>
              <a:t>Create a Credit Memo</a:t>
            </a:r>
          </a:p>
        </p:txBody>
      </p:sp>
    </p:spTree>
    <p:extLst>
      <p:ext uri="{BB962C8B-B14F-4D97-AF65-F5344CB8AC3E}">
        <p14:creationId xmlns:p14="http://schemas.microsoft.com/office/powerpoint/2010/main" val="56873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a:t>
            </a:r>
            <a:endParaRPr lang="en-US" dirty="0"/>
          </a:p>
        </p:txBody>
      </p:sp>
      <p:sp>
        <p:nvSpPr>
          <p:cNvPr id="3" name="Content Placeholder 2"/>
          <p:cNvSpPr>
            <a:spLocks noGrp="1"/>
          </p:cNvSpPr>
          <p:nvPr>
            <p:ph sz="half" idx="1"/>
          </p:nvPr>
        </p:nvSpPr>
        <p:spPr>
          <a:xfrm>
            <a:off x="1097279" y="1845734"/>
            <a:ext cx="9766664" cy="1724782"/>
          </a:xfrm>
        </p:spPr>
        <p:txBody>
          <a:bodyPr>
            <a:normAutofit/>
          </a:bodyPr>
          <a:lstStyle/>
          <a:p>
            <a:r>
              <a:rPr lang="en-US" dirty="0" smtClean="0"/>
              <a:t>Approval Paths for this document</a:t>
            </a:r>
          </a:p>
          <a:p>
            <a:pPr lvl="1"/>
            <a:r>
              <a:rPr lang="en-US" dirty="0" smtClean="0"/>
              <a:t>Approvals displayed as they are encountered.</a:t>
            </a:r>
          </a:p>
          <a:p>
            <a:pPr lvl="1"/>
            <a:r>
              <a:rPr lang="en-US" dirty="0" err="1" smtClean="0"/>
              <a:t>Misc</a:t>
            </a:r>
            <a:r>
              <a:rPr lang="en-US" dirty="0" smtClean="0"/>
              <a:t>/Freight path displayed </a:t>
            </a:r>
          </a:p>
        </p:txBody>
      </p:sp>
      <p:pic>
        <p:nvPicPr>
          <p:cNvPr id="5" name="Picture 4"/>
          <p:cNvPicPr>
            <a:picLocks noChangeAspect="1"/>
          </p:cNvPicPr>
          <p:nvPr/>
        </p:nvPicPr>
        <p:blipFill>
          <a:blip r:embed="rId3"/>
          <a:stretch>
            <a:fillRect/>
          </a:stretch>
        </p:blipFill>
        <p:spPr>
          <a:xfrm>
            <a:off x="432384" y="3570516"/>
            <a:ext cx="11759616" cy="2614612"/>
          </a:xfrm>
          <a:prstGeom prst="rect">
            <a:avLst/>
          </a:prstGeom>
        </p:spPr>
      </p:pic>
    </p:spTree>
    <p:extLst>
      <p:ext uri="{BB962C8B-B14F-4D97-AF65-F5344CB8AC3E}">
        <p14:creationId xmlns:p14="http://schemas.microsoft.com/office/powerpoint/2010/main" val="158490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Approval</a:t>
            </a:r>
            <a:endParaRPr lang="en-US" dirty="0"/>
          </a:p>
        </p:txBody>
      </p:sp>
      <p:sp>
        <p:nvSpPr>
          <p:cNvPr id="3" name="Content Placeholder 2"/>
          <p:cNvSpPr>
            <a:spLocks noGrp="1"/>
          </p:cNvSpPr>
          <p:nvPr>
            <p:ph sz="half" idx="1"/>
          </p:nvPr>
        </p:nvSpPr>
        <p:spPr>
          <a:xfrm>
            <a:off x="1097278" y="1845734"/>
            <a:ext cx="8112035" cy="1106752"/>
          </a:xfrm>
        </p:spPr>
        <p:txBody>
          <a:bodyPr>
            <a:normAutofit lnSpcReduction="10000"/>
          </a:bodyPr>
          <a:lstStyle/>
          <a:p>
            <a:r>
              <a:rPr lang="en-US" dirty="0" smtClean="0"/>
              <a:t>AP Supervisor</a:t>
            </a:r>
          </a:p>
          <a:p>
            <a:pPr lvl="1"/>
            <a:r>
              <a:rPr lang="en-US" dirty="0" smtClean="0"/>
              <a:t>Approve for Payment if Appropriate </a:t>
            </a:r>
          </a:p>
          <a:p>
            <a:pPr lvl="1"/>
            <a:endParaRPr lang="en-US" dirty="0"/>
          </a:p>
        </p:txBody>
      </p:sp>
      <p:pic>
        <p:nvPicPr>
          <p:cNvPr id="5" name="Picture 4"/>
          <p:cNvPicPr>
            <a:picLocks noChangeAspect="1"/>
          </p:cNvPicPr>
          <p:nvPr/>
        </p:nvPicPr>
        <p:blipFill>
          <a:blip r:embed="rId3"/>
          <a:stretch>
            <a:fillRect/>
          </a:stretch>
        </p:blipFill>
        <p:spPr>
          <a:xfrm>
            <a:off x="2373086" y="2952486"/>
            <a:ext cx="7921942" cy="3311561"/>
          </a:xfrm>
          <a:prstGeom prst="rect">
            <a:avLst/>
          </a:prstGeom>
        </p:spPr>
      </p:pic>
      <p:sp>
        <p:nvSpPr>
          <p:cNvPr id="6" name="Teardrop 5"/>
          <p:cNvSpPr/>
          <p:nvPr/>
        </p:nvSpPr>
        <p:spPr>
          <a:xfrm>
            <a:off x="795653" y="2400288"/>
            <a:ext cx="603250" cy="586105"/>
          </a:xfrm>
          <a:prstGeom prst="teardrop">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tabLst>
                <a:tab pos="114300" algn="l"/>
                <a:tab pos="228600" algn="l"/>
              </a:tabLst>
            </a:pPr>
            <a:r>
              <a:rPr lang="en-US" sz="2400" b="1" i="1" dirty="0">
                <a:effectLst>
                  <a:outerShdw blurRad="50800" dist="38100" dir="2700000" algn="tl">
                    <a:srgbClr val="000000">
                      <a:alpha val="40000"/>
                    </a:srgbClr>
                  </a:outerShdw>
                </a:effectLst>
                <a:ea typeface="Calibri" panose="020F0502020204030204" pitchFamily="34" charset="0"/>
                <a:cs typeface="Times New Roman" panose="02020603050405020304" pitchFamily="18" charset="0"/>
              </a:rPr>
              <a:t>i</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622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AFIS Integration</a:t>
            </a:r>
            <a:br>
              <a:rPr lang="en-US" dirty="0" smtClean="0"/>
            </a:br>
            <a:r>
              <a:rPr lang="en-US" dirty="0" smtClean="0"/>
              <a:t>ProcureAZ Invoice</a:t>
            </a:r>
            <a:endParaRPr lang="en-US" dirty="0"/>
          </a:p>
        </p:txBody>
      </p:sp>
      <p:sp>
        <p:nvSpPr>
          <p:cNvPr id="3" name="Content Placeholder 2"/>
          <p:cNvSpPr>
            <a:spLocks noGrp="1"/>
          </p:cNvSpPr>
          <p:nvPr>
            <p:ph sz="half" idx="1"/>
          </p:nvPr>
        </p:nvSpPr>
        <p:spPr>
          <a:xfrm>
            <a:off x="1097278" y="1845734"/>
            <a:ext cx="8454225" cy="4023360"/>
          </a:xfrm>
        </p:spPr>
        <p:txBody>
          <a:bodyPr/>
          <a:lstStyle/>
          <a:p>
            <a:r>
              <a:rPr lang="en-US" dirty="0" smtClean="0"/>
              <a:t>Invoice creates Payment Request (PRC) in AFIS</a:t>
            </a:r>
          </a:p>
          <a:p>
            <a:r>
              <a:rPr lang="en-US" dirty="0"/>
              <a:t>Alternate ID in ProcureAZ links to AFIS Document </a:t>
            </a:r>
          </a:p>
        </p:txBody>
      </p:sp>
      <p:pic>
        <p:nvPicPr>
          <p:cNvPr id="4" name="Picture 3"/>
          <p:cNvPicPr>
            <a:picLocks noChangeAspect="1"/>
          </p:cNvPicPr>
          <p:nvPr/>
        </p:nvPicPr>
        <p:blipFill>
          <a:blip r:embed="rId3"/>
          <a:stretch>
            <a:fillRect/>
          </a:stretch>
        </p:blipFill>
        <p:spPr>
          <a:xfrm>
            <a:off x="1359217" y="3224893"/>
            <a:ext cx="9534525" cy="2324100"/>
          </a:xfrm>
          <a:prstGeom prst="rect">
            <a:avLst/>
          </a:prstGeom>
        </p:spPr>
      </p:pic>
    </p:spTree>
    <p:extLst>
      <p:ext uri="{BB962C8B-B14F-4D97-AF65-F5344CB8AC3E}">
        <p14:creationId xmlns:p14="http://schemas.microsoft.com/office/powerpoint/2010/main" val="298800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AFIS Integration</a:t>
            </a:r>
            <a:br>
              <a:rPr lang="en-US" dirty="0"/>
            </a:br>
            <a:r>
              <a:rPr lang="en-US" dirty="0"/>
              <a:t>ProcureAZ Invoice</a:t>
            </a:r>
          </a:p>
        </p:txBody>
      </p:sp>
      <p:sp>
        <p:nvSpPr>
          <p:cNvPr id="3" name="Content Placeholder 2"/>
          <p:cNvSpPr>
            <a:spLocks noGrp="1"/>
          </p:cNvSpPr>
          <p:nvPr>
            <p:ph sz="half" idx="1"/>
          </p:nvPr>
        </p:nvSpPr>
        <p:spPr/>
        <p:txBody>
          <a:bodyPr/>
          <a:lstStyle/>
          <a:p>
            <a:r>
              <a:rPr lang="en-US" dirty="0"/>
              <a:t>Search for Alt ID in AFIS</a:t>
            </a:r>
          </a:p>
          <a:p>
            <a:r>
              <a:rPr lang="en-US" dirty="0"/>
              <a:t>ProcureAZ </a:t>
            </a:r>
            <a:r>
              <a:rPr lang="en-US" dirty="0" smtClean="0"/>
              <a:t>invoice# </a:t>
            </a:r>
            <a:r>
              <a:rPr lang="en-US" dirty="0"/>
              <a:t>displayed in Document Name Field</a:t>
            </a:r>
          </a:p>
          <a:p>
            <a:pPr marL="0" indent="0">
              <a:buNone/>
            </a:pPr>
            <a:endParaRPr lang="en-US" dirty="0"/>
          </a:p>
        </p:txBody>
      </p:sp>
      <p:pic>
        <p:nvPicPr>
          <p:cNvPr id="5" name="Picture 4"/>
          <p:cNvPicPr>
            <a:picLocks noChangeAspect="1"/>
          </p:cNvPicPr>
          <p:nvPr/>
        </p:nvPicPr>
        <p:blipFill>
          <a:blip r:embed="rId2"/>
          <a:stretch>
            <a:fillRect/>
          </a:stretch>
        </p:blipFill>
        <p:spPr>
          <a:xfrm>
            <a:off x="6126480" y="2045834"/>
            <a:ext cx="5952852" cy="3309937"/>
          </a:xfrm>
          <a:prstGeom prst="rect">
            <a:avLst/>
          </a:prstGeom>
        </p:spPr>
      </p:pic>
    </p:spTree>
    <p:extLst>
      <p:ext uri="{BB962C8B-B14F-4D97-AF65-F5344CB8AC3E}">
        <p14:creationId xmlns:p14="http://schemas.microsoft.com/office/powerpoint/2010/main" val="416637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ProcureAZ Invoice Cancellation</a:t>
            </a:r>
            <a:endParaRPr lang="en-US" dirty="0"/>
          </a:p>
        </p:txBody>
      </p:sp>
      <p:sp>
        <p:nvSpPr>
          <p:cNvPr id="3" name="Content Placeholder 2"/>
          <p:cNvSpPr>
            <a:spLocks noGrp="1"/>
          </p:cNvSpPr>
          <p:nvPr>
            <p:ph sz="half" idx="1"/>
          </p:nvPr>
        </p:nvSpPr>
        <p:spPr>
          <a:xfrm>
            <a:off x="1097278" y="1845734"/>
            <a:ext cx="8454225" cy="1768323"/>
          </a:xfrm>
        </p:spPr>
        <p:txBody>
          <a:bodyPr/>
          <a:lstStyle/>
          <a:p>
            <a:r>
              <a:rPr lang="en-US" dirty="0" smtClean="0"/>
              <a:t>AP Supervisor Cancel Invoice after AFIS Integration</a:t>
            </a:r>
          </a:p>
          <a:p>
            <a:pPr lvl="1"/>
            <a:r>
              <a:rPr lang="en-US" dirty="0" smtClean="0"/>
              <a:t>Only if Payment is not yet disbursed</a:t>
            </a:r>
          </a:p>
        </p:txBody>
      </p:sp>
      <p:pic>
        <p:nvPicPr>
          <p:cNvPr id="4" name="Picture 3"/>
          <p:cNvPicPr>
            <a:picLocks noChangeAspect="1"/>
          </p:cNvPicPr>
          <p:nvPr/>
        </p:nvPicPr>
        <p:blipFill>
          <a:blip r:embed="rId3"/>
          <a:stretch>
            <a:fillRect/>
          </a:stretch>
        </p:blipFill>
        <p:spPr>
          <a:xfrm>
            <a:off x="693083" y="3117365"/>
            <a:ext cx="9936730" cy="2264229"/>
          </a:xfrm>
          <a:prstGeom prst="rect">
            <a:avLst/>
          </a:prstGeom>
        </p:spPr>
      </p:pic>
      <p:sp>
        <p:nvSpPr>
          <p:cNvPr id="5" name="Explosion 1 4"/>
          <p:cNvSpPr/>
          <p:nvPr/>
        </p:nvSpPr>
        <p:spPr>
          <a:xfrm>
            <a:off x="6900" y="1737360"/>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ProcureAZ Invoice Cancellation</a:t>
            </a:r>
            <a:endParaRPr lang="en-US" dirty="0"/>
          </a:p>
        </p:txBody>
      </p:sp>
      <p:sp>
        <p:nvSpPr>
          <p:cNvPr id="3" name="Content Placeholder 2"/>
          <p:cNvSpPr>
            <a:spLocks noGrp="1"/>
          </p:cNvSpPr>
          <p:nvPr>
            <p:ph sz="half" idx="1"/>
          </p:nvPr>
        </p:nvSpPr>
        <p:spPr>
          <a:xfrm>
            <a:off x="1097278" y="1845734"/>
            <a:ext cx="10435109" cy="952989"/>
          </a:xfrm>
        </p:spPr>
        <p:txBody>
          <a:bodyPr/>
          <a:lstStyle/>
          <a:p>
            <a:r>
              <a:rPr lang="en-US" dirty="0" smtClean="0"/>
              <a:t>Can Reuse invoice number in ProcureAZ after cancellation</a:t>
            </a:r>
            <a:endParaRPr lang="en-US" dirty="0"/>
          </a:p>
        </p:txBody>
      </p:sp>
      <p:sp>
        <p:nvSpPr>
          <p:cNvPr id="5" name="Explosion 1 4"/>
          <p:cNvSpPr/>
          <p:nvPr/>
        </p:nvSpPr>
        <p:spPr>
          <a:xfrm>
            <a:off x="6900" y="1737360"/>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08478" y="2907097"/>
            <a:ext cx="11223909" cy="2203677"/>
          </a:xfrm>
          <a:prstGeom prst="rect">
            <a:avLst/>
          </a:prstGeom>
        </p:spPr>
      </p:pic>
    </p:spTree>
    <p:extLst>
      <p:ext uri="{BB962C8B-B14F-4D97-AF65-F5344CB8AC3E}">
        <p14:creationId xmlns:p14="http://schemas.microsoft.com/office/powerpoint/2010/main" val="363108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AFIS Integration </a:t>
            </a:r>
            <a:br>
              <a:rPr lang="en-US" dirty="0" smtClean="0"/>
            </a:br>
            <a:r>
              <a:rPr lang="en-US" dirty="0"/>
              <a:t>I</a:t>
            </a:r>
            <a:r>
              <a:rPr lang="en-US" dirty="0" smtClean="0"/>
              <a:t>nvoice Cancellation</a:t>
            </a:r>
            <a:endParaRPr lang="en-US" dirty="0"/>
          </a:p>
        </p:txBody>
      </p:sp>
      <p:sp>
        <p:nvSpPr>
          <p:cNvPr id="3" name="Content Placeholder 2"/>
          <p:cNvSpPr>
            <a:spLocks noGrp="1"/>
          </p:cNvSpPr>
          <p:nvPr>
            <p:ph sz="half" idx="1"/>
          </p:nvPr>
        </p:nvSpPr>
        <p:spPr>
          <a:xfrm>
            <a:off x="1097279" y="1845734"/>
            <a:ext cx="4937760" cy="1136952"/>
          </a:xfrm>
        </p:spPr>
        <p:txBody>
          <a:bodyPr>
            <a:normAutofit lnSpcReduction="10000"/>
          </a:bodyPr>
          <a:lstStyle/>
          <a:p>
            <a:r>
              <a:rPr lang="en-US" dirty="0" smtClean="0"/>
              <a:t>Invoice Zeroed out in AFIS </a:t>
            </a:r>
          </a:p>
          <a:p>
            <a:r>
              <a:rPr lang="en-US" dirty="0" smtClean="0"/>
              <a:t>View Document History</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70114" y="3725281"/>
            <a:ext cx="7422696" cy="2382350"/>
          </a:xfrm>
          <a:prstGeom prst="rect">
            <a:avLst/>
          </a:prstGeom>
        </p:spPr>
      </p:pic>
      <p:pic>
        <p:nvPicPr>
          <p:cNvPr id="6" name="Picture 5"/>
          <p:cNvPicPr>
            <a:picLocks noChangeAspect="1"/>
          </p:cNvPicPr>
          <p:nvPr/>
        </p:nvPicPr>
        <p:blipFill>
          <a:blip r:embed="rId4"/>
          <a:stretch>
            <a:fillRect/>
          </a:stretch>
        </p:blipFill>
        <p:spPr>
          <a:xfrm>
            <a:off x="6126480" y="1845251"/>
            <a:ext cx="4171950" cy="1647825"/>
          </a:xfrm>
          <a:prstGeom prst="rect">
            <a:avLst/>
          </a:prstGeom>
        </p:spPr>
      </p:pic>
    </p:spTree>
    <p:extLst>
      <p:ext uri="{BB962C8B-B14F-4D97-AF65-F5344CB8AC3E}">
        <p14:creationId xmlns:p14="http://schemas.microsoft.com/office/powerpoint/2010/main" val="37441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AFIS Initiated</a:t>
            </a:r>
            <a:br>
              <a:rPr lang="en-US" dirty="0" smtClean="0"/>
            </a:br>
            <a:r>
              <a:rPr lang="en-US" dirty="0" smtClean="0"/>
              <a:t>Disbursements</a:t>
            </a:r>
            <a:endParaRPr lang="en-US" dirty="0"/>
          </a:p>
        </p:txBody>
      </p:sp>
      <p:sp>
        <p:nvSpPr>
          <p:cNvPr id="3" name="Content Placeholder 2"/>
          <p:cNvSpPr>
            <a:spLocks noGrp="1"/>
          </p:cNvSpPr>
          <p:nvPr>
            <p:ph sz="half" idx="1"/>
          </p:nvPr>
        </p:nvSpPr>
        <p:spPr>
          <a:xfrm>
            <a:off x="1097278" y="1845734"/>
            <a:ext cx="5412379" cy="4023360"/>
          </a:xfrm>
        </p:spPr>
        <p:txBody>
          <a:bodyPr/>
          <a:lstStyle/>
          <a:p>
            <a:r>
              <a:rPr lang="en-US" dirty="0" smtClean="0"/>
              <a:t>AFIS runs Disbursement (batch) Job nightly cycle</a:t>
            </a:r>
          </a:p>
          <a:p>
            <a:r>
              <a:rPr lang="en-US" dirty="0" smtClean="0"/>
              <a:t>Pays net of any discounts/credit memos</a:t>
            </a:r>
          </a:p>
          <a:p>
            <a:r>
              <a:rPr lang="en-US" dirty="0" smtClean="0"/>
              <a:t>Payment information interfaced back to ProcureAZ based on AFIS Doc ID</a:t>
            </a:r>
          </a:p>
        </p:txBody>
      </p:sp>
      <p:sp>
        <p:nvSpPr>
          <p:cNvPr id="6" name="Teardrop 5"/>
          <p:cNvSpPr/>
          <p:nvPr/>
        </p:nvSpPr>
        <p:spPr>
          <a:xfrm>
            <a:off x="311148" y="2455335"/>
            <a:ext cx="603250" cy="586105"/>
          </a:xfrm>
          <a:prstGeom prst="teardrop">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tabLst>
                <a:tab pos="114300" algn="l"/>
                <a:tab pos="228600" algn="l"/>
              </a:tabLst>
            </a:pPr>
            <a:r>
              <a:rPr lang="en-US" sz="2400" b="1" i="1" dirty="0">
                <a:effectLst>
                  <a:outerShdw blurRad="50800" dist="38100" dir="2700000" algn="tl">
                    <a:srgbClr val="000000">
                      <a:alpha val="40000"/>
                    </a:srgbClr>
                  </a:outerShdw>
                </a:effectLst>
                <a:ea typeface="Calibri" panose="020F0502020204030204" pitchFamily="34" charset="0"/>
                <a:cs typeface="Times New Roman" panose="02020603050405020304" pitchFamily="18" charset="0"/>
              </a:rPr>
              <a:t>i</a:t>
            </a:r>
            <a:endParaRPr lang="en-US" sz="11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692537" y="2000552"/>
            <a:ext cx="4934472" cy="3713723"/>
          </a:xfrm>
          <a:prstGeom prst="rect">
            <a:avLst/>
          </a:prstGeom>
        </p:spPr>
      </p:pic>
    </p:spTree>
    <p:extLst>
      <p:ext uri="{BB962C8B-B14F-4D97-AF65-F5344CB8AC3E}">
        <p14:creationId xmlns:p14="http://schemas.microsoft.com/office/powerpoint/2010/main" val="252572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AFIS Disbursement Integration</a:t>
            </a:r>
            <a:br>
              <a:rPr lang="en-US" dirty="0" smtClean="0"/>
            </a:br>
            <a:r>
              <a:rPr lang="en-US" dirty="0" smtClean="0"/>
              <a:t>Track Back to ProcureAZ</a:t>
            </a:r>
            <a:endParaRPr lang="en-US" dirty="0"/>
          </a:p>
        </p:txBody>
      </p:sp>
      <p:sp>
        <p:nvSpPr>
          <p:cNvPr id="5" name="Content Placeholder 4"/>
          <p:cNvSpPr>
            <a:spLocks noGrp="1"/>
          </p:cNvSpPr>
          <p:nvPr>
            <p:ph sz="half" idx="1"/>
          </p:nvPr>
        </p:nvSpPr>
        <p:spPr>
          <a:xfrm>
            <a:off x="1097278" y="1845734"/>
            <a:ext cx="10058401" cy="1180495"/>
          </a:xfrm>
        </p:spPr>
        <p:txBody>
          <a:bodyPr>
            <a:normAutofit/>
          </a:bodyPr>
          <a:lstStyle/>
          <a:p>
            <a:r>
              <a:rPr lang="en-US" dirty="0" smtClean="0"/>
              <a:t>ProcureAZ Invoice Number is on AFIS commodity &gt; Invoice Info Tab</a:t>
            </a:r>
          </a:p>
          <a:p>
            <a:r>
              <a:rPr lang="en-US" dirty="0" smtClean="0"/>
              <a:t>AFIS Doc ID is </a:t>
            </a:r>
            <a:r>
              <a:rPr lang="en-US" dirty="0"/>
              <a:t>P</a:t>
            </a:r>
            <a:r>
              <a:rPr lang="en-US" dirty="0" smtClean="0"/>
              <a:t>rocureAZ Invoice Alternate ID</a:t>
            </a:r>
          </a:p>
          <a:p>
            <a:pPr marL="0" indent="0">
              <a:buNone/>
            </a:pPr>
            <a:endParaRPr lang="en-US" dirty="0"/>
          </a:p>
          <a:p>
            <a:pPr marL="0" indent="0">
              <a:buNone/>
            </a:pPr>
            <a:endParaRPr lang="en-US" dirty="0"/>
          </a:p>
        </p:txBody>
      </p:sp>
      <p:pic>
        <p:nvPicPr>
          <p:cNvPr id="7" name="Picture 6"/>
          <p:cNvPicPr>
            <a:picLocks noChangeAspect="1"/>
          </p:cNvPicPr>
          <p:nvPr/>
        </p:nvPicPr>
        <p:blipFill>
          <a:blip r:embed="rId3"/>
          <a:stretch>
            <a:fillRect/>
          </a:stretch>
        </p:blipFill>
        <p:spPr>
          <a:xfrm>
            <a:off x="2109330" y="3026229"/>
            <a:ext cx="8188556" cy="2951689"/>
          </a:xfrm>
          <a:prstGeom prst="rect">
            <a:avLst/>
          </a:prstGeom>
        </p:spPr>
      </p:pic>
    </p:spTree>
    <p:extLst>
      <p:ext uri="{BB962C8B-B14F-4D97-AF65-F5344CB8AC3E}">
        <p14:creationId xmlns:p14="http://schemas.microsoft.com/office/powerpoint/2010/main" val="371364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Paid ProcureAZ Invoice</a:t>
            </a:r>
            <a:endParaRPr lang="en-US" dirty="0"/>
          </a:p>
        </p:txBody>
      </p:sp>
      <p:sp>
        <p:nvSpPr>
          <p:cNvPr id="5" name="Content Placeholder 4"/>
          <p:cNvSpPr>
            <a:spLocks noGrp="1"/>
          </p:cNvSpPr>
          <p:nvPr>
            <p:ph sz="half" idx="1"/>
          </p:nvPr>
        </p:nvSpPr>
        <p:spPr>
          <a:xfrm>
            <a:off x="1097278" y="1845735"/>
            <a:ext cx="3328987" cy="1898952"/>
          </a:xfrm>
        </p:spPr>
        <p:txBody>
          <a:bodyPr>
            <a:normAutofit/>
          </a:bodyPr>
          <a:lstStyle/>
          <a:p>
            <a:r>
              <a:rPr lang="en-US" dirty="0" smtClean="0"/>
              <a:t>Search for invoice by AFIS Document ID (Alternate ID) and/or Invoice#</a:t>
            </a:r>
            <a:endParaRPr lang="en-US" dirty="0"/>
          </a:p>
          <a:p>
            <a:pPr marL="0" indent="0">
              <a:buNone/>
            </a:pPr>
            <a:endParaRPr lang="en-US" dirty="0"/>
          </a:p>
        </p:txBody>
      </p:sp>
      <p:pic>
        <p:nvPicPr>
          <p:cNvPr id="3" name="Picture 2"/>
          <p:cNvPicPr>
            <a:picLocks noChangeAspect="1"/>
          </p:cNvPicPr>
          <p:nvPr/>
        </p:nvPicPr>
        <p:blipFill>
          <a:blip r:embed="rId3"/>
          <a:stretch>
            <a:fillRect/>
          </a:stretch>
        </p:blipFill>
        <p:spPr>
          <a:xfrm>
            <a:off x="4426265" y="1737360"/>
            <a:ext cx="7362825" cy="4486275"/>
          </a:xfrm>
          <a:prstGeom prst="rect">
            <a:avLst/>
          </a:prstGeom>
        </p:spPr>
      </p:pic>
    </p:spTree>
    <p:extLst>
      <p:ext uri="{BB962C8B-B14F-4D97-AF65-F5344CB8AC3E}">
        <p14:creationId xmlns:p14="http://schemas.microsoft.com/office/powerpoint/2010/main" val="108462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Locate a Purchase Order</a:t>
            </a:r>
            <a:endParaRPr lang="en-US" dirty="0"/>
          </a:p>
        </p:txBody>
      </p:sp>
      <p:sp>
        <p:nvSpPr>
          <p:cNvPr id="4" name="Content Placeholder 3"/>
          <p:cNvSpPr>
            <a:spLocks noGrp="1"/>
          </p:cNvSpPr>
          <p:nvPr>
            <p:ph sz="half" idx="1"/>
          </p:nvPr>
        </p:nvSpPr>
        <p:spPr/>
        <p:txBody>
          <a:bodyPr/>
          <a:lstStyle/>
          <a:p>
            <a:pPr>
              <a:lnSpc>
                <a:spcPct val="100000"/>
              </a:lnSpc>
            </a:pPr>
            <a:r>
              <a:rPr lang="en-US" dirty="0" smtClean="0">
                <a:latin typeface="+mj-lt"/>
              </a:rPr>
              <a:t>Advanced Search</a:t>
            </a:r>
          </a:p>
          <a:p>
            <a:pPr lvl="1"/>
            <a:r>
              <a:rPr lang="en-US" dirty="0" smtClean="0"/>
              <a:t>Purchase Orders</a:t>
            </a:r>
          </a:p>
          <a:p>
            <a:pPr lvl="1"/>
            <a:r>
              <a:rPr lang="en-US" dirty="0" smtClean="0"/>
              <a:t>Search Criteria</a:t>
            </a:r>
          </a:p>
          <a:p>
            <a:pPr lvl="1"/>
            <a:endParaRPr lang="en-US" dirty="0" smtClean="0"/>
          </a:p>
          <a:p>
            <a:endParaRPr lang="en-US" dirty="0" smtClean="0"/>
          </a:p>
        </p:txBody>
      </p:sp>
      <p:sp>
        <p:nvSpPr>
          <p:cNvPr id="6" name="Content Placeholder 3"/>
          <p:cNvSpPr>
            <a:spLocks noGrp="1"/>
          </p:cNvSpPr>
          <p:nvPr>
            <p:ph sz="half" idx="1"/>
          </p:nvPr>
        </p:nvSpPr>
        <p:spPr>
          <a:xfrm>
            <a:off x="6217920" y="1845733"/>
            <a:ext cx="4937760" cy="4202641"/>
          </a:xfrm>
        </p:spPr>
        <p:txBody>
          <a:bodyPr/>
          <a:lstStyle/>
          <a:p>
            <a:r>
              <a:rPr lang="en-US" dirty="0" smtClean="0"/>
              <a:t>Documents Menu</a:t>
            </a:r>
          </a:p>
          <a:p>
            <a:pPr lvl="1"/>
            <a:r>
              <a:rPr lang="en-US" dirty="0" smtClean="0"/>
              <a:t>Invoice</a:t>
            </a:r>
          </a:p>
          <a:p>
            <a:pPr lvl="2"/>
            <a:r>
              <a:rPr lang="en-US" dirty="0" smtClean="0"/>
              <a:t>New</a:t>
            </a:r>
          </a:p>
          <a:p>
            <a:r>
              <a:rPr lang="en-US" dirty="0" smtClean="0"/>
              <a:t>Search PO</a:t>
            </a:r>
          </a:p>
          <a:p>
            <a:pPr lvl="1"/>
            <a:r>
              <a:rPr lang="en-US" dirty="0" smtClean="0"/>
              <a:t>PO Number</a:t>
            </a:r>
          </a:p>
          <a:p>
            <a:pPr lvl="1"/>
            <a:r>
              <a:rPr lang="en-US" dirty="0" smtClean="0"/>
              <a:t>Header Major Status</a:t>
            </a:r>
          </a:p>
          <a:p>
            <a:pPr lvl="2"/>
            <a:r>
              <a:rPr lang="en-US" dirty="0" smtClean="0"/>
              <a:t>Partial Receipt</a:t>
            </a:r>
          </a:p>
          <a:p>
            <a:pPr lvl="2"/>
            <a:r>
              <a:rPr lang="en-US" dirty="0" smtClean="0"/>
              <a:t>Complete Receipt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7" y="1938981"/>
            <a:ext cx="461320" cy="461320"/>
          </a:xfrm>
          <a:prstGeom prst="rect">
            <a:avLst/>
          </a:prstGeom>
        </p:spPr>
      </p:pic>
    </p:spTree>
    <p:extLst>
      <p:ext uri="{BB962C8B-B14F-4D97-AF65-F5344CB8AC3E}">
        <p14:creationId xmlns:p14="http://schemas.microsoft.com/office/powerpoint/2010/main" val="363438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ProcureAZ Paid Invoice </a:t>
            </a:r>
            <a:endParaRPr lang="en-US" dirty="0"/>
          </a:p>
        </p:txBody>
      </p:sp>
      <p:sp>
        <p:nvSpPr>
          <p:cNvPr id="4" name="Content Placeholder 3"/>
          <p:cNvSpPr>
            <a:spLocks noGrp="1"/>
          </p:cNvSpPr>
          <p:nvPr>
            <p:ph sz="half" idx="1"/>
          </p:nvPr>
        </p:nvSpPr>
        <p:spPr>
          <a:xfrm>
            <a:off x="1097279" y="1845734"/>
            <a:ext cx="4937760" cy="614437"/>
          </a:xfrm>
        </p:spPr>
        <p:txBody>
          <a:bodyPr/>
          <a:lstStyle/>
          <a:p>
            <a:r>
              <a:rPr lang="en-US" dirty="0" smtClean="0"/>
              <a:t>Status is Paid </a:t>
            </a:r>
          </a:p>
        </p:txBody>
      </p:sp>
      <p:sp>
        <p:nvSpPr>
          <p:cNvPr id="7" name="Content Placeholder 6"/>
          <p:cNvSpPr>
            <a:spLocks noGrp="1"/>
          </p:cNvSpPr>
          <p:nvPr>
            <p:ph sz="half" idx="2"/>
          </p:nvPr>
        </p:nvSpPr>
        <p:spPr>
          <a:xfrm>
            <a:off x="6217920" y="1845735"/>
            <a:ext cx="4937760" cy="614437"/>
          </a:xfrm>
        </p:spPr>
        <p:txBody>
          <a:bodyPr/>
          <a:lstStyle/>
          <a:p>
            <a:r>
              <a:rPr lang="en-US" dirty="0"/>
              <a:t>Check Number is recorded</a:t>
            </a: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083934" y="2568545"/>
            <a:ext cx="8061552" cy="3408923"/>
          </a:xfrm>
          <a:prstGeom prst="rect">
            <a:avLst/>
          </a:prstGeom>
          <a:noFill/>
          <a:ln>
            <a:noFill/>
          </a:ln>
        </p:spPr>
      </p:pic>
    </p:spTree>
    <p:extLst>
      <p:ext uri="{BB962C8B-B14F-4D97-AF65-F5344CB8AC3E}">
        <p14:creationId xmlns:p14="http://schemas.microsoft.com/office/powerpoint/2010/main" val="3024136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ProcureAZ Paid Invoice </a:t>
            </a:r>
            <a:r>
              <a:rPr lang="en-US" dirty="0" smtClean="0"/>
              <a:t/>
            </a:r>
            <a:br>
              <a:rPr lang="en-US" dirty="0" smtClean="0"/>
            </a:br>
            <a:r>
              <a:rPr lang="en-US" dirty="0" smtClean="0"/>
              <a:t>Payment Amount</a:t>
            </a:r>
            <a:endParaRPr lang="en-US" dirty="0"/>
          </a:p>
        </p:txBody>
      </p:sp>
      <p:sp>
        <p:nvSpPr>
          <p:cNvPr id="4" name="Content Placeholder 3"/>
          <p:cNvSpPr>
            <a:spLocks noGrp="1"/>
          </p:cNvSpPr>
          <p:nvPr>
            <p:ph sz="half" idx="1"/>
          </p:nvPr>
        </p:nvSpPr>
        <p:spPr/>
        <p:txBody>
          <a:bodyPr/>
          <a:lstStyle/>
          <a:p>
            <a:r>
              <a:rPr lang="en-US" dirty="0" smtClean="0"/>
              <a:t>Click View More to see payment vs. total discount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90057" y="2849335"/>
            <a:ext cx="7318601" cy="1744436"/>
          </a:xfrm>
          <a:prstGeom prst="rect">
            <a:avLst/>
          </a:prstGeom>
          <a:noFill/>
          <a:ln>
            <a:noFill/>
          </a:ln>
        </p:spPr>
      </p:pic>
    </p:spTree>
    <p:extLst>
      <p:ext uri="{BB962C8B-B14F-4D97-AF65-F5344CB8AC3E}">
        <p14:creationId xmlns:p14="http://schemas.microsoft.com/office/powerpoint/2010/main" val="413903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11.1</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Create an Invoice</a:t>
            </a:r>
          </a:p>
          <a:p>
            <a:pPr marL="0" indent="0">
              <a:buNone/>
            </a:pPr>
            <a:r>
              <a:rPr lang="en-US" b="1" i="1" dirty="0" smtClean="0">
                <a:solidFill>
                  <a:srgbClr val="0070C0"/>
                </a:solidFill>
                <a:latin typeface="+mj-lt"/>
              </a:rPr>
              <a:t>Scenario</a:t>
            </a:r>
          </a:p>
          <a:p>
            <a:pPr marL="0" indent="0">
              <a:buNone/>
            </a:pPr>
            <a:r>
              <a:rPr lang="en-US" dirty="0"/>
              <a:t>You have received notification that a Receipt has been approved for a Purchase Order and need to create an Invoice to request a payment to the vendor. You will locate the Purchase Order and then create the Invoice for the received Items.</a:t>
            </a:r>
          </a:p>
        </p:txBody>
      </p:sp>
    </p:spTree>
    <p:extLst>
      <p:ext uri="{BB962C8B-B14F-4D97-AF65-F5344CB8AC3E}">
        <p14:creationId xmlns:p14="http://schemas.microsoft.com/office/powerpoint/2010/main" val="1346968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Search</a:t>
            </a:r>
            <a:endParaRPr lang="en-US" dirty="0"/>
          </a:p>
        </p:txBody>
      </p:sp>
      <p:sp>
        <p:nvSpPr>
          <p:cNvPr id="3" name="Content Placeholder 2"/>
          <p:cNvSpPr>
            <a:spLocks noGrp="1"/>
          </p:cNvSpPr>
          <p:nvPr>
            <p:ph sz="half" idx="1"/>
          </p:nvPr>
        </p:nvSpPr>
        <p:spPr>
          <a:xfrm>
            <a:off x="1097279" y="1845734"/>
            <a:ext cx="4955178" cy="4023360"/>
          </a:xfrm>
        </p:spPr>
        <p:txBody>
          <a:bodyPr>
            <a:normAutofit/>
          </a:bodyPr>
          <a:lstStyle/>
          <a:p>
            <a:r>
              <a:rPr lang="en-US" dirty="0" smtClean="0"/>
              <a:t>Invoice Search Page</a:t>
            </a:r>
          </a:p>
          <a:p>
            <a:pPr lvl="1"/>
            <a:r>
              <a:rPr lang="en-US" dirty="0" smtClean="0"/>
              <a:t>Invoice Number / Status /Amount</a:t>
            </a:r>
          </a:p>
          <a:p>
            <a:pPr lvl="1"/>
            <a:r>
              <a:rPr lang="en-US" dirty="0" smtClean="0"/>
              <a:t>PO </a:t>
            </a:r>
            <a:r>
              <a:rPr lang="en-US" dirty="0"/>
              <a:t>#</a:t>
            </a:r>
            <a:r>
              <a:rPr lang="en-US" dirty="0" smtClean="0"/>
              <a:t> / Description / Status / Type</a:t>
            </a:r>
          </a:p>
          <a:p>
            <a:pPr lvl="1"/>
            <a:r>
              <a:rPr lang="en-US" dirty="0" smtClean="0"/>
              <a:t>Department / Location</a:t>
            </a:r>
          </a:p>
          <a:p>
            <a:pPr lvl="1"/>
            <a:r>
              <a:rPr lang="en-US" dirty="0" smtClean="0"/>
              <a:t>Vendor ID / Name</a:t>
            </a:r>
          </a:p>
          <a:p>
            <a:r>
              <a:rPr lang="en-US" dirty="0" smtClean="0"/>
              <a:t>Search Results Links</a:t>
            </a:r>
          </a:p>
          <a:p>
            <a:pPr lvl="1"/>
            <a:r>
              <a:rPr lang="en-US" dirty="0" smtClean="0"/>
              <a:t>Invoice/Vendor/PO #</a:t>
            </a:r>
          </a:p>
        </p:txBody>
      </p:sp>
      <p:pic>
        <p:nvPicPr>
          <p:cNvPr id="4" name="Picture 3"/>
          <p:cNvPicPr>
            <a:picLocks noChangeAspect="1"/>
          </p:cNvPicPr>
          <p:nvPr/>
        </p:nvPicPr>
        <p:blipFill>
          <a:blip r:embed="rId3"/>
          <a:stretch>
            <a:fillRect/>
          </a:stretch>
        </p:blipFill>
        <p:spPr>
          <a:xfrm>
            <a:off x="6403131" y="1845734"/>
            <a:ext cx="5438195" cy="2800819"/>
          </a:xfrm>
          <a:prstGeom prst="rect">
            <a:avLst/>
          </a:prstGeom>
        </p:spPr>
      </p:pic>
      <p:pic>
        <p:nvPicPr>
          <p:cNvPr id="6" name="Picture 5"/>
          <p:cNvPicPr>
            <a:picLocks noChangeAspect="1"/>
          </p:cNvPicPr>
          <p:nvPr/>
        </p:nvPicPr>
        <p:blipFill>
          <a:blip r:embed="rId4"/>
          <a:stretch>
            <a:fillRect/>
          </a:stretch>
        </p:blipFill>
        <p:spPr>
          <a:xfrm>
            <a:off x="4819650" y="4992794"/>
            <a:ext cx="7372350" cy="876300"/>
          </a:xfrm>
          <a:prstGeom prst="rect">
            <a:avLst/>
          </a:prstGeom>
        </p:spPr>
      </p:pic>
    </p:spTree>
    <p:extLst>
      <p:ext uri="{BB962C8B-B14F-4D97-AF65-F5344CB8AC3E}">
        <p14:creationId xmlns:p14="http://schemas.microsoft.com/office/powerpoint/2010/main" val="2310427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11.2</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Search for an Invoice</a:t>
            </a:r>
          </a:p>
          <a:p>
            <a:pPr marL="0" indent="0">
              <a:buNone/>
            </a:pPr>
            <a:r>
              <a:rPr lang="en-US" b="1" i="1" dirty="0" smtClean="0">
                <a:solidFill>
                  <a:srgbClr val="0070C0"/>
                </a:solidFill>
                <a:latin typeface="+mj-lt"/>
              </a:rPr>
              <a:t>Scenario</a:t>
            </a:r>
          </a:p>
          <a:p>
            <a:pPr marL="0" indent="0">
              <a:buNone/>
            </a:pPr>
            <a:r>
              <a:rPr lang="en-US" dirty="0"/>
              <a:t>You need to locate and review the status of the Invoice you created in the previous activity. You will use the Invoice Search feature to search for the document.</a:t>
            </a:r>
          </a:p>
        </p:txBody>
      </p:sp>
    </p:spTree>
    <p:extLst>
      <p:ext uri="{BB962C8B-B14F-4D97-AF65-F5344CB8AC3E}">
        <p14:creationId xmlns:p14="http://schemas.microsoft.com/office/powerpoint/2010/main" val="2855529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Memos</a:t>
            </a:r>
            <a:endParaRPr lang="en-US" dirty="0"/>
          </a:p>
        </p:txBody>
      </p:sp>
      <p:sp>
        <p:nvSpPr>
          <p:cNvPr id="4" name="Content Placeholder 3"/>
          <p:cNvSpPr>
            <a:spLocks noGrp="1"/>
          </p:cNvSpPr>
          <p:nvPr>
            <p:ph sz="half" idx="1"/>
          </p:nvPr>
        </p:nvSpPr>
        <p:spPr/>
        <p:txBody>
          <a:bodyPr/>
          <a:lstStyle/>
          <a:p>
            <a:r>
              <a:rPr lang="en-US" dirty="0" smtClean="0"/>
              <a:t>General Tab</a:t>
            </a:r>
          </a:p>
          <a:p>
            <a:r>
              <a:rPr lang="en-US" dirty="0" smtClean="0"/>
              <a:t>Items Tab</a:t>
            </a:r>
          </a:p>
          <a:p>
            <a:r>
              <a:rPr lang="en-US" dirty="0" smtClean="0"/>
              <a:t>Vendor/Address Tabs</a:t>
            </a:r>
          </a:p>
          <a:p>
            <a:r>
              <a:rPr lang="en-US" dirty="0" smtClean="0"/>
              <a:t>Accounting Tab</a:t>
            </a:r>
            <a:endParaRPr lang="en-US" dirty="0"/>
          </a:p>
        </p:txBody>
      </p:sp>
      <p:sp>
        <p:nvSpPr>
          <p:cNvPr id="5" name="Content Placeholder 4"/>
          <p:cNvSpPr>
            <a:spLocks noGrp="1"/>
          </p:cNvSpPr>
          <p:nvPr>
            <p:ph sz="half" idx="2"/>
          </p:nvPr>
        </p:nvSpPr>
        <p:spPr/>
        <p:txBody>
          <a:bodyPr/>
          <a:lstStyle/>
          <a:p>
            <a:r>
              <a:rPr lang="en-US" dirty="0" smtClean="0"/>
              <a:t>Attachments</a:t>
            </a:r>
          </a:p>
          <a:p>
            <a:r>
              <a:rPr lang="en-US" dirty="0" smtClean="0"/>
              <a:t>Reminders</a:t>
            </a:r>
          </a:p>
          <a:p>
            <a:r>
              <a:rPr lang="en-US" dirty="0" smtClean="0"/>
              <a:t>Review and Submit</a:t>
            </a:r>
            <a:endParaRPr lang="en-US" dirty="0"/>
          </a:p>
        </p:txBody>
      </p:sp>
    </p:spTree>
    <p:extLst>
      <p:ext uri="{BB962C8B-B14F-4D97-AF65-F5344CB8AC3E}">
        <p14:creationId xmlns:p14="http://schemas.microsoft.com/office/powerpoint/2010/main" val="234042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Tab</a:t>
            </a:r>
            <a:endParaRPr lang="en-US" dirty="0"/>
          </a:p>
        </p:txBody>
      </p:sp>
      <p:sp>
        <p:nvSpPr>
          <p:cNvPr id="3" name="Content Placeholder 2"/>
          <p:cNvSpPr>
            <a:spLocks noGrp="1"/>
          </p:cNvSpPr>
          <p:nvPr>
            <p:ph sz="half" idx="1"/>
          </p:nvPr>
        </p:nvSpPr>
        <p:spPr>
          <a:xfrm>
            <a:off x="1097279" y="1845734"/>
            <a:ext cx="4937760" cy="1790094"/>
          </a:xfrm>
        </p:spPr>
        <p:txBody>
          <a:bodyPr/>
          <a:lstStyle/>
          <a:p>
            <a:r>
              <a:rPr lang="en-US" dirty="0" smtClean="0"/>
              <a:t>Vendor Credit Memo Number</a:t>
            </a:r>
          </a:p>
          <a:p>
            <a:r>
              <a:rPr lang="en-US" dirty="0" smtClean="0"/>
              <a:t>Description</a:t>
            </a:r>
          </a:p>
          <a:p>
            <a:r>
              <a:rPr lang="en-US" dirty="0" smtClean="0"/>
              <a:t>Vendor/PO Number Selection</a:t>
            </a:r>
          </a:p>
        </p:txBody>
      </p:sp>
      <p:sp>
        <p:nvSpPr>
          <p:cNvPr id="8" name="Content Placeholder 7"/>
          <p:cNvSpPr>
            <a:spLocks noGrp="1"/>
          </p:cNvSpPr>
          <p:nvPr>
            <p:ph sz="half" idx="2"/>
          </p:nvPr>
        </p:nvSpPr>
        <p:spPr>
          <a:xfrm>
            <a:off x="6217920" y="1845735"/>
            <a:ext cx="4937760" cy="1790094"/>
          </a:xfrm>
        </p:spPr>
        <p:txBody>
          <a:bodyPr/>
          <a:lstStyle/>
          <a:p>
            <a:r>
              <a:rPr lang="en-US" dirty="0"/>
              <a:t>Department/Location</a:t>
            </a:r>
          </a:p>
          <a:p>
            <a:r>
              <a:rPr lang="en-US" dirty="0"/>
              <a:t>Credit Memo Date</a:t>
            </a:r>
          </a:p>
          <a:p>
            <a:r>
              <a:rPr lang="en-US" dirty="0" smtClean="0"/>
              <a:t>Fiscal Year</a:t>
            </a:r>
            <a:endParaRPr lang="en-US" dirty="0"/>
          </a:p>
          <a:p>
            <a:endParaRPr lang="en-US" dirty="0"/>
          </a:p>
        </p:txBody>
      </p:sp>
      <p:sp>
        <p:nvSpPr>
          <p:cNvPr id="5" name="Explosion 1 4"/>
          <p:cNvSpPr/>
          <p:nvPr/>
        </p:nvSpPr>
        <p:spPr>
          <a:xfrm>
            <a:off x="6901" y="1533578"/>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sp>
        <p:nvSpPr>
          <p:cNvPr id="6" name="Explosion 1 5"/>
          <p:cNvSpPr/>
          <p:nvPr/>
        </p:nvSpPr>
        <p:spPr>
          <a:xfrm>
            <a:off x="6901" y="2703315"/>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893633" y="3802144"/>
            <a:ext cx="7752334" cy="2469839"/>
          </a:xfrm>
          <a:prstGeom prst="rect">
            <a:avLst/>
          </a:prstGeom>
        </p:spPr>
      </p:pic>
    </p:spTree>
    <p:extLst>
      <p:ext uri="{BB962C8B-B14F-4D97-AF65-F5344CB8AC3E}">
        <p14:creationId xmlns:p14="http://schemas.microsoft.com/office/powerpoint/2010/main" val="3898548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Tab</a:t>
            </a:r>
            <a:endParaRPr lang="en-US" dirty="0"/>
          </a:p>
        </p:txBody>
      </p:sp>
      <p:sp>
        <p:nvSpPr>
          <p:cNvPr id="3" name="Content Placeholder 2"/>
          <p:cNvSpPr>
            <a:spLocks noGrp="1"/>
          </p:cNvSpPr>
          <p:nvPr>
            <p:ph sz="half" idx="1"/>
          </p:nvPr>
        </p:nvSpPr>
        <p:spPr/>
        <p:txBody>
          <a:bodyPr>
            <a:normAutofit/>
          </a:bodyPr>
          <a:lstStyle/>
          <a:p>
            <a:r>
              <a:rPr lang="en-US" dirty="0" smtClean="0"/>
              <a:t>PO Number Selected</a:t>
            </a:r>
          </a:p>
          <a:p>
            <a:pPr lvl="1"/>
            <a:r>
              <a:rPr lang="en-US" dirty="0" smtClean="0"/>
              <a:t>Reason</a:t>
            </a:r>
          </a:p>
          <a:p>
            <a:pPr lvl="1"/>
            <a:r>
              <a:rPr lang="en-US" dirty="0" smtClean="0"/>
              <a:t>Quantity</a:t>
            </a:r>
          </a:p>
          <a:p>
            <a:endParaRPr lang="en-US" dirty="0" smtClean="0"/>
          </a:p>
        </p:txBody>
      </p:sp>
      <p:sp>
        <p:nvSpPr>
          <p:cNvPr id="4" name="Content Placeholder 3"/>
          <p:cNvSpPr>
            <a:spLocks noGrp="1"/>
          </p:cNvSpPr>
          <p:nvPr>
            <p:ph sz="half" idx="2"/>
          </p:nvPr>
        </p:nvSpPr>
        <p:spPr/>
        <p:txBody>
          <a:bodyPr>
            <a:normAutofit/>
          </a:bodyPr>
          <a:lstStyle/>
          <a:p>
            <a:r>
              <a:rPr lang="en-US" dirty="0"/>
              <a:t>No PO Number Selected</a:t>
            </a:r>
          </a:p>
          <a:p>
            <a:pPr lvl="1"/>
            <a:r>
              <a:rPr lang="en-US" dirty="0"/>
              <a:t>Item Description</a:t>
            </a:r>
          </a:p>
          <a:p>
            <a:pPr lvl="1"/>
            <a:r>
              <a:rPr lang="en-US" dirty="0"/>
              <a:t>Reason</a:t>
            </a:r>
          </a:p>
          <a:p>
            <a:pPr lvl="1"/>
            <a:r>
              <a:rPr lang="en-US" dirty="0"/>
              <a:t>Quantity</a:t>
            </a:r>
          </a:p>
          <a:p>
            <a:pPr lvl="1"/>
            <a:r>
              <a:rPr lang="en-US" dirty="0"/>
              <a:t>Unit Cost/Unit of Measure</a:t>
            </a:r>
          </a:p>
          <a:p>
            <a:pPr marL="0" indent="0">
              <a:buNone/>
            </a:pPr>
            <a:endParaRPr lang="en-US" dirty="0"/>
          </a:p>
        </p:txBody>
      </p:sp>
      <p:sp>
        <p:nvSpPr>
          <p:cNvPr id="6" name="Explosion 1 5"/>
          <p:cNvSpPr/>
          <p:nvPr/>
        </p:nvSpPr>
        <p:spPr>
          <a:xfrm>
            <a:off x="6901" y="1503271"/>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50557" y="4411332"/>
            <a:ext cx="11134725" cy="1800225"/>
          </a:xfrm>
          <a:prstGeom prst="rect">
            <a:avLst/>
          </a:prstGeom>
        </p:spPr>
      </p:pic>
    </p:spTree>
    <p:extLst>
      <p:ext uri="{BB962C8B-B14F-4D97-AF65-F5344CB8AC3E}">
        <p14:creationId xmlns:p14="http://schemas.microsoft.com/office/powerpoint/2010/main" val="354382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Vendor/Address Tabs</a:t>
            </a:r>
            <a:endParaRPr lang="en-US" dirty="0"/>
          </a:p>
        </p:txBody>
      </p:sp>
      <p:sp>
        <p:nvSpPr>
          <p:cNvPr id="3" name="Content Placeholder 2"/>
          <p:cNvSpPr>
            <a:spLocks noGrp="1"/>
          </p:cNvSpPr>
          <p:nvPr>
            <p:ph sz="half" idx="1"/>
          </p:nvPr>
        </p:nvSpPr>
        <p:spPr/>
        <p:txBody>
          <a:bodyPr/>
          <a:lstStyle/>
          <a:p>
            <a:r>
              <a:rPr lang="en-US" dirty="0" smtClean="0"/>
              <a:t>Vendor Tab</a:t>
            </a:r>
          </a:p>
          <a:p>
            <a:pPr lvl="1"/>
            <a:r>
              <a:rPr lang="en-US" dirty="0" smtClean="0"/>
              <a:t>No user input required</a:t>
            </a:r>
          </a:p>
          <a:p>
            <a:endParaRPr lang="en-US" dirty="0" smtClean="0"/>
          </a:p>
          <a:p>
            <a:endParaRPr lang="en-US" dirty="0"/>
          </a:p>
          <a:p>
            <a:r>
              <a:rPr lang="en-US" dirty="0" smtClean="0"/>
              <a:t>Address Tab</a:t>
            </a:r>
          </a:p>
          <a:p>
            <a:pPr lvl="1"/>
            <a:r>
              <a:rPr lang="en-US" dirty="0" smtClean="0"/>
              <a:t>No user input required</a:t>
            </a:r>
            <a:endParaRPr lang="en-US" dirty="0"/>
          </a:p>
        </p:txBody>
      </p:sp>
      <p:pic>
        <p:nvPicPr>
          <p:cNvPr id="4" name="Picture 3"/>
          <p:cNvPicPr>
            <a:picLocks noChangeAspect="1"/>
          </p:cNvPicPr>
          <p:nvPr/>
        </p:nvPicPr>
        <p:blipFill>
          <a:blip r:embed="rId2"/>
          <a:stretch>
            <a:fillRect/>
          </a:stretch>
        </p:blipFill>
        <p:spPr>
          <a:xfrm>
            <a:off x="5410879" y="1845734"/>
            <a:ext cx="6334125" cy="1685925"/>
          </a:xfrm>
          <a:prstGeom prst="rect">
            <a:avLst/>
          </a:prstGeom>
        </p:spPr>
      </p:pic>
      <p:pic>
        <p:nvPicPr>
          <p:cNvPr id="6" name="Picture 5"/>
          <p:cNvPicPr>
            <a:picLocks noChangeAspect="1"/>
          </p:cNvPicPr>
          <p:nvPr/>
        </p:nvPicPr>
        <p:blipFill>
          <a:blip r:embed="rId3"/>
          <a:stretch>
            <a:fillRect/>
          </a:stretch>
        </p:blipFill>
        <p:spPr>
          <a:xfrm>
            <a:off x="4963886" y="3959415"/>
            <a:ext cx="7109050" cy="1298174"/>
          </a:xfrm>
          <a:prstGeom prst="rect">
            <a:avLst/>
          </a:prstGeom>
        </p:spPr>
      </p:pic>
    </p:spTree>
    <p:extLst>
      <p:ext uri="{BB962C8B-B14F-4D97-AF65-F5344CB8AC3E}">
        <p14:creationId xmlns:p14="http://schemas.microsoft.com/office/powerpoint/2010/main" val="296392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Tab</a:t>
            </a:r>
            <a:endParaRPr lang="en-US" dirty="0"/>
          </a:p>
        </p:txBody>
      </p:sp>
      <p:sp>
        <p:nvSpPr>
          <p:cNvPr id="4" name="Content Placeholder 3"/>
          <p:cNvSpPr>
            <a:spLocks noGrp="1"/>
          </p:cNvSpPr>
          <p:nvPr>
            <p:ph sz="half" idx="1"/>
          </p:nvPr>
        </p:nvSpPr>
        <p:spPr>
          <a:xfrm>
            <a:off x="1097279" y="1845734"/>
            <a:ext cx="10310950" cy="1093409"/>
          </a:xfrm>
        </p:spPr>
        <p:txBody>
          <a:bodyPr/>
          <a:lstStyle/>
          <a:p>
            <a:r>
              <a:rPr lang="en-US" dirty="0" smtClean="0"/>
              <a:t>Accounting that is on the item selected on the PO will automatically transfer to the ITEMS accounting tab.  NO ACTION REQD</a:t>
            </a:r>
            <a:endParaRPr lang="en-US" dirty="0"/>
          </a:p>
        </p:txBody>
      </p:sp>
      <p:pic>
        <p:nvPicPr>
          <p:cNvPr id="3" name="Picture 2"/>
          <p:cNvPicPr>
            <a:picLocks noChangeAspect="1"/>
          </p:cNvPicPr>
          <p:nvPr/>
        </p:nvPicPr>
        <p:blipFill>
          <a:blip r:embed="rId2"/>
          <a:stretch>
            <a:fillRect/>
          </a:stretch>
        </p:blipFill>
        <p:spPr>
          <a:xfrm>
            <a:off x="453037" y="3465738"/>
            <a:ext cx="11368669" cy="2347233"/>
          </a:xfrm>
          <a:prstGeom prst="rect">
            <a:avLst/>
          </a:prstGeom>
        </p:spPr>
      </p:pic>
    </p:spTree>
    <p:extLst>
      <p:ext uri="{BB962C8B-B14F-4D97-AF65-F5344CB8AC3E}">
        <p14:creationId xmlns:p14="http://schemas.microsoft.com/office/powerpoint/2010/main" val="223801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Invoice</a:t>
            </a:r>
            <a:endParaRPr lang="en-US" dirty="0"/>
          </a:p>
        </p:txBody>
      </p:sp>
      <p:sp>
        <p:nvSpPr>
          <p:cNvPr id="3" name="Content Placeholder 2"/>
          <p:cNvSpPr>
            <a:spLocks noGrp="1"/>
          </p:cNvSpPr>
          <p:nvPr>
            <p:ph sz="half" idx="1"/>
          </p:nvPr>
        </p:nvSpPr>
        <p:spPr/>
        <p:txBody>
          <a:bodyPr/>
          <a:lstStyle/>
          <a:p>
            <a:r>
              <a:rPr lang="en-US" dirty="0" smtClean="0"/>
              <a:t>General Tab</a:t>
            </a:r>
          </a:p>
          <a:p>
            <a:r>
              <a:rPr lang="en-US" dirty="0" smtClean="0"/>
              <a:t>Items Tab</a:t>
            </a:r>
          </a:p>
          <a:p>
            <a:r>
              <a:rPr lang="en-US" dirty="0" smtClean="0"/>
              <a:t>Credits Tab</a:t>
            </a:r>
          </a:p>
          <a:p>
            <a:r>
              <a:rPr lang="en-US" dirty="0" smtClean="0"/>
              <a:t>Accounts Tab</a:t>
            </a:r>
          </a:p>
          <a:p>
            <a:r>
              <a:rPr lang="en-US" dirty="0" smtClean="0"/>
              <a:t>Attachments</a:t>
            </a:r>
          </a:p>
        </p:txBody>
      </p:sp>
      <p:sp>
        <p:nvSpPr>
          <p:cNvPr id="4" name="Content Placeholder 3"/>
          <p:cNvSpPr>
            <a:spLocks noGrp="1"/>
          </p:cNvSpPr>
          <p:nvPr>
            <p:ph sz="half" idx="2"/>
          </p:nvPr>
        </p:nvSpPr>
        <p:spPr/>
        <p:txBody>
          <a:bodyPr/>
          <a:lstStyle/>
          <a:p>
            <a:r>
              <a:rPr lang="en-US" dirty="0" smtClean="0"/>
              <a:t>Reminders</a:t>
            </a:r>
          </a:p>
          <a:p>
            <a:r>
              <a:rPr lang="en-US" dirty="0" smtClean="0"/>
              <a:t>Change Orders</a:t>
            </a:r>
          </a:p>
          <a:p>
            <a:r>
              <a:rPr lang="en-US" dirty="0" smtClean="0"/>
              <a:t>Review and Submit</a:t>
            </a:r>
          </a:p>
          <a:p>
            <a:r>
              <a:rPr lang="en-US" dirty="0" smtClean="0"/>
              <a:t>AFIS Integration</a:t>
            </a:r>
          </a:p>
          <a:p>
            <a:r>
              <a:rPr lang="en-US" dirty="0" smtClean="0"/>
              <a:t>Disbursements</a:t>
            </a:r>
            <a:endParaRPr lang="en-US" dirty="0"/>
          </a:p>
        </p:txBody>
      </p:sp>
    </p:spTree>
    <p:extLst>
      <p:ext uri="{BB962C8B-B14F-4D97-AF65-F5344CB8AC3E}">
        <p14:creationId xmlns:p14="http://schemas.microsoft.com/office/powerpoint/2010/main" val="3235653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Tab – </a:t>
            </a:r>
            <a:br>
              <a:rPr lang="en-US" dirty="0" smtClean="0"/>
            </a:br>
            <a:r>
              <a:rPr lang="en-US" dirty="0" smtClean="0"/>
              <a:t>Only if </a:t>
            </a:r>
            <a:r>
              <a:rPr lang="en-US" dirty="0"/>
              <a:t>M</a:t>
            </a:r>
            <a:r>
              <a:rPr lang="en-US" dirty="0" smtClean="0"/>
              <a:t>anually Adding Items</a:t>
            </a:r>
            <a:endParaRPr lang="en-US" dirty="0"/>
          </a:p>
        </p:txBody>
      </p:sp>
      <p:sp>
        <p:nvSpPr>
          <p:cNvPr id="3" name="Content Placeholder 2"/>
          <p:cNvSpPr>
            <a:spLocks noGrp="1"/>
          </p:cNvSpPr>
          <p:nvPr>
            <p:ph sz="half" idx="1"/>
          </p:nvPr>
        </p:nvSpPr>
        <p:spPr/>
        <p:txBody>
          <a:bodyPr/>
          <a:lstStyle/>
          <a:p>
            <a:r>
              <a:rPr lang="en-US" dirty="0" smtClean="0"/>
              <a:t>Budget Fiscal Year</a:t>
            </a:r>
          </a:p>
          <a:p>
            <a:pPr marL="0" indent="0">
              <a:buNone/>
            </a:pPr>
            <a:r>
              <a:rPr lang="en-US" dirty="0" smtClean="0"/>
              <a:t>	+</a:t>
            </a:r>
          </a:p>
          <a:p>
            <a:r>
              <a:rPr lang="en-US" dirty="0" smtClean="0"/>
              <a:t>Accounting Template</a:t>
            </a:r>
          </a:p>
          <a:p>
            <a:pPr marL="0" indent="0">
              <a:buNone/>
            </a:pPr>
            <a:r>
              <a:rPr lang="en-US" dirty="0"/>
              <a:t>	</a:t>
            </a:r>
            <a:r>
              <a:rPr lang="en-US" dirty="0" smtClean="0"/>
              <a:t>OR</a:t>
            </a:r>
          </a:p>
          <a:p>
            <a:r>
              <a:rPr lang="en-US" dirty="0" smtClean="0"/>
              <a:t>Function</a:t>
            </a:r>
          </a:p>
          <a:p>
            <a:pPr marL="0" indent="0">
              <a:buNone/>
            </a:pPr>
            <a:endParaRPr lang="en-US" dirty="0" smtClean="0"/>
          </a:p>
        </p:txBody>
      </p:sp>
      <p:sp>
        <p:nvSpPr>
          <p:cNvPr id="6" name="Content Placeholder 5"/>
          <p:cNvSpPr>
            <a:spLocks noGrp="1"/>
          </p:cNvSpPr>
          <p:nvPr>
            <p:ph sz="half" idx="2"/>
          </p:nvPr>
        </p:nvSpPr>
        <p:spPr/>
        <p:txBody>
          <a:bodyPr/>
          <a:lstStyle/>
          <a:p>
            <a:r>
              <a:rPr lang="en-US" dirty="0" smtClean="0"/>
              <a:t>Budget Fiscal Year</a:t>
            </a:r>
          </a:p>
          <a:p>
            <a:r>
              <a:rPr lang="en-US" dirty="0" smtClean="0"/>
              <a:t>Unit</a:t>
            </a:r>
          </a:p>
          <a:p>
            <a:r>
              <a:rPr lang="en-US" dirty="0" smtClean="0"/>
              <a:t>Fund</a:t>
            </a:r>
          </a:p>
          <a:p>
            <a:r>
              <a:rPr lang="en-US" dirty="0" err="1" smtClean="0"/>
              <a:t>Appr</a:t>
            </a:r>
            <a:r>
              <a:rPr lang="en-US" dirty="0" smtClean="0"/>
              <a:t> Unit</a:t>
            </a:r>
          </a:p>
          <a:p>
            <a:r>
              <a:rPr lang="en-US" dirty="0" smtClean="0"/>
              <a:t>Task</a:t>
            </a:r>
            <a:endParaRPr lang="en-US" dirty="0"/>
          </a:p>
        </p:txBody>
      </p:sp>
    </p:spTree>
    <p:extLst>
      <p:ext uri="{BB962C8B-B14F-4D97-AF65-F5344CB8AC3E}">
        <p14:creationId xmlns:p14="http://schemas.microsoft.com/office/powerpoint/2010/main" val="232707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Code Inference</a:t>
            </a:r>
            <a:br>
              <a:rPr lang="en-US" dirty="0" smtClean="0"/>
            </a:br>
            <a:r>
              <a:rPr lang="en-US" dirty="0" smtClean="0"/>
              <a:t>Only if Manually Adding Items</a:t>
            </a:r>
            <a:endParaRPr lang="en-US" dirty="0"/>
          </a:p>
        </p:txBody>
      </p:sp>
      <p:sp>
        <p:nvSpPr>
          <p:cNvPr id="3" name="Content Placeholder 2"/>
          <p:cNvSpPr>
            <a:spLocks noGrp="1"/>
          </p:cNvSpPr>
          <p:nvPr>
            <p:ph sz="half" idx="1"/>
          </p:nvPr>
        </p:nvSpPr>
        <p:spPr>
          <a:xfrm>
            <a:off x="1097278" y="1845734"/>
            <a:ext cx="10058401" cy="4023360"/>
          </a:xfrm>
        </p:spPr>
        <p:txBody>
          <a:bodyPr/>
          <a:lstStyle/>
          <a:p>
            <a:r>
              <a:rPr lang="en-US" dirty="0" smtClean="0"/>
              <a:t>Based on GAO Reference Table</a:t>
            </a:r>
          </a:p>
          <a:p>
            <a:pPr lvl="1"/>
            <a:r>
              <a:rPr lang="en-US" dirty="0" smtClean="0"/>
              <a:t>Item NIGP Code</a:t>
            </a:r>
          </a:p>
          <a:p>
            <a:pPr lvl="1"/>
            <a:r>
              <a:rPr lang="en-US" dirty="0" smtClean="0"/>
              <a:t>Dollar Amount</a:t>
            </a:r>
          </a:p>
          <a:p>
            <a:r>
              <a:rPr lang="en-US" dirty="0" smtClean="0"/>
              <a:t>Object Code only inferred if left blank</a:t>
            </a:r>
          </a:p>
          <a:p>
            <a:r>
              <a:rPr lang="en-US" dirty="0" smtClean="0"/>
              <a:t>Users can enter manually or override</a:t>
            </a:r>
            <a:endParaRPr lang="en-US" dirty="0"/>
          </a:p>
        </p:txBody>
      </p:sp>
      <p:sp>
        <p:nvSpPr>
          <p:cNvPr id="5" name="Explosion 1 4"/>
          <p:cNvSpPr/>
          <p:nvPr/>
        </p:nvSpPr>
        <p:spPr>
          <a:xfrm>
            <a:off x="6901" y="801305"/>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685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sp>
        <p:nvSpPr>
          <p:cNvPr id="3" name="Content Placeholder 2"/>
          <p:cNvSpPr>
            <a:spLocks noGrp="1"/>
          </p:cNvSpPr>
          <p:nvPr>
            <p:ph sz="half" idx="1"/>
          </p:nvPr>
        </p:nvSpPr>
        <p:spPr>
          <a:xfrm>
            <a:off x="1097278" y="4909424"/>
            <a:ext cx="9755507" cy="719852"/>
          </a:xfrm>
        </p:spPr>
        <p:txBody>
          <a:bodyPr numCol="2">
            <a:normAutofit/>
          </a:bodyPr>
          <a:lstStyle/>
          <a:p>
            <a:r>
              <a:rPr lang="en-US" dirty="0" smtClean="0"/>
              <a:t>Add File</a:t>
            </a:r>
          </a:p>
          <a:p>
            <a:r>
              <a:rPr lang="en-US" dirty="0" smtClean="0"/>
              <a:t>Attachment Management</a:t>
            </a:r>
            <a:endParaRPr lang="en-US" dirty="0"/>
          </a:p>
        </p:txBody>
      </p:sp>
      <p:pic>
        <p:nvPicPr>
          <p:cNvPr id="5" name="Picture 4"/>
          <p:cNvPicPr>
            <a:picLocks noChangeAspect="1"/>
          </p:cNvPicPr>
          <p:nvPr/>
        </p:nvPicPr>
        <p:blipFill>
          <a:blip r:embed="rId3"/>
          <a:stretch>
            <a:fillRect/>
          </a:stretch>
        </p:blipFill>
        <p:spPr>
          <a:xfrm>
            <a:off x="1097278" y="1981201"/>
            <a:ext cx="9877966" cy="2373085"/>
          </a:xfrm>
          <a:prstGeom prst="rect">
            <a:avLst/>
          </a:prstGeom>
        </p:spPr>
      </p:pic>
    </p:spTree>
    <p:extLst>
      <p:ext uri="{BB962C8B-B14F-4D97-AF65-F5344CB8AC3E}">
        <p14:creationId xmlns:p14="http://schemas.microsoft.com/office/powerpoint/2010/main" val="581083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sz="half" idx="1"/>
          </p:nvPr>
        </p:nvSpPr>
        <p:spPr/>
        <p:txBody>
          <a:bodyPr/>
          <a:lstStyle/>
          <a:p>
            <a:r>
              <a:rPr lang="en-US" dirty="0" smtClean="0"/>
              <a:t>Add Notes</a:t>
            </a:r>
          </a:p>
          <a:p>
            <a:pPr lvl="1"/>
            <a:r>
              <a:rPr lang="en-US" dirty="0" smtClean="0"/>
              <a:t>Header</a:t>
            </a:r>
          </a:p>
          <a:p>
            <a:pPr lvl="1"/>
            <a:r>
              <a:rPr lang="en-US" dirty="0" smtClean="0"/>
              <a:t>Item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96529715"/>
              </p:ext>
            </p:extLst>
          </p:nvPr>
        </p:nvGraphicFramePr>
        <p:xfrm>
          <a:off x="3391987" y="2009563"/>
          <a:ext cx="8198889" cy="2388265"/>
        </p:xfrm>
        <a:graphic>
          <a:graphicData uri="http://schemas.openxmlformats.org/presentationml/2006/ole">
            <mc:AlternateContent xmlns:mc="http://schemas.openxmlformats.org/markup-compatibility/2006">
              <mc:Choice xmlns:v="urn:schemas-microsoft-com:vml" Requires="v">
                <p:oleObj spid="_x0000_s1038" name="Bitmap Image" r:id="rId4" imgW="6343560" imgH="1847880" progId="Paint.Picture">
                  <p:embed/>
                </p:oleObj>
              </mc:Choice>
              <mc:Fallback>
                <p:oleObj name="Bitmap Image" r:id="rId4" imgW="6343560" imgH="1847880" progId="Paint.Picture">
                  <p:embed/>
                  <p:pic>
                    <p:nvPicPr>
                      <p:cNvPr id="0" name=""/>
                      <p:cNvPicPr/>
                      <p:nvPr/>
                    </p:nvPicPr>
                    <p:blipFill>
                      <a:blip r:embed="rId5"/>
                      <a:stretch>
                        <a:fillRect/>
                      </a:stretch>
                    </p:blipFill>
                    <p:spPr>
                      <a:xfrm>
                        <a:off x="3391987" y="2009563"/>
                        <a:ext cx="8198889" cy="2388265"/>
                      </a:xfrm>
                      <a:prstGeom prst="rect">
                        <a:avLst/>
                      </a:prstGeom>
                    </p:spPr>
                  </p:pic>
                </p:oleObj>
              </mc:Fallback>
            </mc:AlternateContent>
          </a:graphicData>
        </a:graphic>
      </p:graphicFrame>
    </p:spTree>
    <p:extLst>
      <p:ext uri="{BB962C8B-B14F-4D97-AF65-F5344CB8AC3E}">
        <p14:creationId xmlns:p14="http://schemas.microsoft.com/office/powerpoint/2010/main" val="371191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half" idx="1"/>
          </p:nvPr>
        </p:nvSpPr>
        <p:spPr/>
        <p:txBody>
          <a:bodyPr/>
          <a:lstStyle/>
          <a:p>
            <a:r>
              <a:rPr lang="en-US" dirty="0" smtClean="0"/>
              <a:t>Create a Reminder</a:t>
            </a:r>
          </a:p>
          <a:p>
            <a:pPr lvl="1"/>
            <a:r>
              <a:rPr lang="en-US" dirty="0" smtClean="0"/>
              <a:t>Due Date</a:t>
            </a:r>
          </a:p>
          <a:p>
            <a:pPr lvl="1"/>
            <a:r>
              <a:rPr lang="en-US" dirty="0" smtClean="0"/>
              <a:t>Comment</a:t>
            </a:r>
          </a:p>
          <a:p>
            <a:pPr lvl="1"/>
            <a:r>
              <a:rPr lang="en-US" dirty="0" smtClean="0"/>
              <a:t>Remind Whom</a:t>
            </a:r>
          </a:p>
          <a:p>
            <a:pPr lvl="1"/>
            <a:r>
              <a:rPr lang="en-US" dirty="0" smtClean="0"/>
              <a:t>Days Prior to Remind</a:t>
            </a:r>
          </a:p>
          <a:p>
            <a:r>
              <a:rPr lang="en-US" dirty="0" smtClean="0"/>
              <a:t>Modify and Delete Reminders</a:t>
            </a:r>
          </a:p>
          <a:p>
            <a:r>
              <a:rPr lang="en-US" dirty="0" smtClean="0"/>
              <a:t>My Reminders</a:t>
            </a:r>
          </a:p>
          <a:p>
            <a:endParaRPr lang="en-US" dirty="0"/>
          </a:p>
        </p:txBody>
      </p:sp>
      <p:pic>
        <p:nvPicPr>
          <p:cNvPr id="5" name="Picture 4"/>
          <p:cNvPicPr>
            <a:picLocks noChangeAspect="1"/>
          </p:cNvPicPr>
          <p:nvPr/>
        </p:nvPicPr>
        <p:blipFill>
          <a:blip r:embed="rId3"/>
          <a:stretch>
            <a:fillRect/>
          </a:stretch>
        </p:blipFill>
        <p:spPr>
          <a:xfrm>
            <a:off x="4419601" y="2118829"/>
            <a:ext cx="7683892" cy="1887113"/>
          </a:xfrm>
          <a:prstGeom prst="rect">
            <a:avLst/>
          </a:prstGeom>
        </p:spPr>
      </p:pic>
    </p:spTree>
    <p:extLst>
      <p:ext uri="{BB962C8B-B14F-4D97-AF65-F5344CB8AC3E}">
        <p14:creationId xmlns:p14="http://schemas.microsoft.com/office/powerpoint/2010/main" val="561641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Submit</a:t>
            </a:r>
            <a:endParaRPr lang="en-US" dirty="0"/>
          </a:p>
        </p:txBody>
      </p:sp>
      <p:sp>
        <p:nvSpPr>
          <p:cNvPr id="3" name="Content Placeholder 2"/>
          <p:cNvSpPr>
            <a:spLocks noGrp="1"/>
          </p:cNvSpPr>
          <p:nvPr>
            <p:ph sz="half" idx="1"/>
          </p:nvPr>
        </p:nvSpPr>
        <p:spPr/>
        <p:txBody>
          <a:bodyPr/>
          <a:lstStyle/>
          <a:p>
            <a:r>
              <a:rPr lang="en-US" dirty="0" smtClean="0"/>
              <a:t>Summary Tab</a:t>
            </a:r>
          </a:p>
          <a:p>
            <a:pPr lvl="1"/>
            <a:r>
              <a:rPr lang="en-US" dirty="0" smtClean="0"/>
              <a:t>Yellow Warning Messages</a:t>
            </a:r>
          </a:p>
          <a:p>
            <a:pPr lvl="1"/>
            <a:r>
              <a:rPr lang="en-US" dirty="0" smtClean="0"/>
              <a:t>Red Error Messages</a:t>
            </a:r>
          </a:p>
          <a:p>
            <a:r>
              <a:rPr lang="en-US" dirty="0" smtClean="0"/>
              <a:t>Submit for Approval</a:t>
            </a:r>
          </a:p>
          <a:p>
            <a:r>
              <a:rPr lang="en-US" dirty="0" smtClean="0"/>
              <a:t>Cancel Credit Memo</a:t>
            </a:r>
          </a:p>
          <a:p>
            <a:r>
              <a:rPr lang="en-US" dirty="0" smtClean="0"/>
              <a:t>Clone Credit Memo</a:t>
            </a:r>
          </a:p>
          <a:p>
            <a:r>
              <a:rPr lang="en-US" dirty="0" smtClean="0"/>
              <a:t>Available to related Invoices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36352808"/>
              </p:ext>
            </p:extLst>
          </p:nvPr>
        </p:nvGraphicFramePr>
        <p:xfrm>
          <a:off x="5362550" y="1845734"/>
          <a:ext cx="6577718" cy="1332895"/>
        </p:xfrm>
        <a:graphic>
          <a:graphicData uri="http://schemas.openxmlformats.org/presentationml/2006/ole">
            <mc:AlternateContent xmlns:mc="http://schemas.openxmlformats.org/markup-compatibility/2006">
              <mc:Choice xmlns:v="urn:schemas-microsoft-com:vml" Requires="v">
                <p:oleObj spid="_x0000_s2060" name="Bitmap Image" r:id="rId4" imgW="7943760" imgH="1609560" progId="Paint.Picture">
                  <p:embed/>
                </p:oleObj>
              </mc:Choice>
              <mc:Fallback>
                <p:oleObj name="Bitmap Image" r:id="rId4" imgW="7943760" imgH="1609560" progId="Paint.Picture">
                  <p:embed/>
                  <p:pic>
                    <p:nvPicPr>
                      <p:cNvPr id="0" name=""/>
                      <p:cNvPicPr/>
                      <p:nvPr/>
                    </p:nvPicPr>
                    <p:blipFill>
                      <a:blip r:embed="rId5"/>
                      <a:stretch>
                        <a:fillRect/>
                      </a:stretch>
                    </p:blipFill>
                    <p:spPr>
                      <a:xfrm>
                        <a:off x="5362550" y="1845734"/>
                        <a:ext cx="6577718" cy="133289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5350861" y="3742900"/>
            <a:ext cx="6601096" cy="1245640"/>
          </a:xfrm>
          <a:prstGeom prst="rect">
            <a:avLst/>
          </a:prstGeom>
        </p:spPr>
      </p:pic>
    </p:spTree>
    <p:extLst>
      <p:ext uri="{BB962C8B-B14F-4D97-AF65-F5344CB8AC3E}">
        <p14:creationId xmlns:p14="http://schemas.microsoft.com/office/powerpoint/2010/main" val="1981521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Memo Integration to </a:t>
            </a:r>
            <a:br>
              <a:rPr lang="en-US" dirty="0" smtClean="0"/>
            </a:br>
            <a:r>
              <a:rPr lang="en-US" dirty="0" smtClean="0"/>
              <a:t>AFIS PRC</a:t>
            </a:r>
            <a:endParaRPr lang="en-US" dirty="0"/>
          </a:p>
        </p:txBody>
      </p:sp>
      <p:sp>
        <p:nvSpPr>
          <p:cNvPr id="3" name="Content Placeholder 2"/>
          <p:cNvSpPr>
            <a:spLocks noGrp="1"/>
          </p:cNvSpPr>
          <p:nvPr>
            <p:ph sz="half" idx="1"/>
          </p:nvPr>
        </p:nvSpPr>
        <p:spPr/>
        <p:txBody>
          <a:bodyPr/>
          <a:lstStyle/>
          <a:p>
            <a:r>
              <a:rPr lang="en-US" dirty="0" smtClean="0"/>
              <a:t>Commodity w/Type = Service</a:t>
            </a:r>
          </a:p>
          <a:p>
            <a:r>
              <a:rPr lang="en-US" dirty="0" smtClean="0"/>
              <a:t>Negative amount</a:t>
            </a:r>
          </a:p>
          <a:p>
            <a:r>
              <a:rPr lang="en-US" dirty="0" smtClean="0"/>
              <a:t>Vendor CM# placed on Accounting Line Description</a:t>
            </a:r>
          </a:p>
          <a:p>
            <a:r>
              <a:rPr lang="en-US" dirty="0" smtClean="0"/>
              <a:t>Accounting Lines/</a:t>
            </a:r>
            <a:r>
              <a:rPr lang="en-US" dirty="0" err="1" smtClean="0"/>
              <a:t>amts</a:t>
            </a:r>
            <a:r>
              <a:rPr lang="en-US" dirty="0" smtClean="0"/>
              <a:t> based on CM info</a:t>
            </a:r>
            <a:endParaRPr lang="en-US" dirty="0"/>
          </a:p>
        </p:txBody>
      </p:sp>
      <p:pic>
        <p:nvPicPr>
          <p:cNvPr id="5" name="Picture 4"/>
          <p:cNvPicPr>
            <a:picLocks noChangeAspect="1"/>
          </p:cNvPicPr>
          <p:nvPr/>
        </p:nvPicPr>
        <p:blipFill>
          <a:blip r:embed="rId3"/>
          <a:stretch>
            <a:fillRect/>
          </a:stretch>
        </p:blipFill>
        <p:spPr>
          <a:xfrm>
            <a:off x="6447063" y="1845734"/>
            <a:ext cx="4912419" cy="3749523"/>
          </a:xfrm>
          <a:prstGeom prst="rect">
            <a:avLst/>
          </a:prstGeom>
        </p:spPr>
      </p:pic>
    </p:spTree>
    <p:extLst>
      <p:ext uri="{BB962C8B-B14F-4D97-AF65-F5344CB8AC3E}">
        <p14:creationId xmlns:p14="http://schemas.microsoft.com/office/powerpoint/2010/main" val="2522495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11.3</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Create Credit Memo</a:t>
            </a:r>
          </a:p>
          <a:p>
            <a:pPr marL="0" indent="0">
              <a:buNone/>
            </a:pPr>
            <a:r>
              <a:rPr lang="en-US" b="1" i="1" dirty="0" smtClean="0">
                <a:solidFill>
                  <a:srgbClr val="0070C0"/>
                </a:solidFill>
                <a:latin typeface="+mj-lt"/>
              </a:rPr>
              <a:t>Scenario</a:t>
            </a:r>
          </a:p>
          <a:p>
            <a:pPr marL="0" indent="0">
              <a:buNone/>
            </a:pPr>
            <a:r>
              <a:rPr lang="en-US" dirty="0"/>
              <a:t>You have received a request to create a Credit Memo for Items that were returned to the Vendor after payment was sent. The </a:t>
            </a:r>
            <a:r>
              <a:rPr lang="en-US"/>
              <a:t>vendor </a:t>
            </a:r>
            <a:r>
              <a:rPr lang="en-US" smtClean="0"/>
              <a:t>sent </a:t>
            </a:r>
            <a:r>
              <a:rPr lang="en-US" dirty="0"/>
              <a:t>you a document that shows the Items and amount of the credit.</a:t>
            </a:r>
          </a:p>
        </p:txBody>
      </p:sp>
    </p:spTree>
    <p:extLst>
      <p:ext uri="{BB962C8B-B14F-4D97-AF65-F5344CB8AC3E}">
        <p14:creationId xmlns:p14="http://schemas.microsoft.com/office/powerpoint/2010/main" val="395571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smtClean="0"/>
              <a:t>Reviewed </a:t>
            </a:r>
            <a:r>
              <a:rPr lang="en-US" dirty="0"/>
              <a:t>how to locate a Purchase Order for payment</a:t>
            </a:r>
          </a:p>
          <a:p>
            <a:pPr lvl="0"/>
            <a:r>
              <a:rPr lang="en-US" dirty="0" smtClean="0"/>
              <a:t>Created </a:t>
            </a:r>
            <a:r>
              <a:rPr lang="en-US" dirty="0"/>
              <a:t>an Invoice to request a payment</a:t>
            </a:r>
          </a:p>
          <a:p>
            <a:pPr lvl="0"/>
            <a:r>
              <a:rPr lang="en-US" dirty="0" smtClean="0"/>
              <a:t>Reviewed </a:t>
            </a:r>
            <a:r>
              <a:rPr lang="en-US" dirty="0"/>
              <a:t>how to locate Invoices in ProcureAZ</a:t>
            </a:r>
          </a:p>
          <a:p>
            <a:pPr lvl="0"/>
            <a:r>
              <a:rPr lang="en-US" dirty="0" smtClean="0"/>
              <a:t>Created a </a:t>
            </a:r>
            <a:r>
              <a:rPr lang="en-US" dirty="0"/>
              <a:t>Credit Memo</a:t>
            </a:r>
          </a:p>
        </p:txBody>
      </p:sp>
    </p:spTree>
    <p:extLst>
      <p:ext uri="{BB962C8B-B14F-4D97-AF65-F5344CB8AC3E}">
        <p14:creationId xmlns:p14="http://schemas.microsoft.com/office/powerpoint/2010/main" val="1951794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a:t>Invoices can be created for Purchase Orders with what current </a:t>
            </a:r>
            <a:r>
              <a:rPr lang="en-US" dirty="0" smtClean="0"/>
              <a:t>status</a:t>
            </a:r>
            <a:r>
              <a:rPr lang="en-US" dirty="0"/>
              <a:t>?</a:t>
            </a:r>
            <a:endParaRPr lang="en-US" dirty="0" smtClean="0"/>
          </a:p>
          <a:p>
            <a:pPr marL="0" indent="0">
              <a:buNone/>
            </a:pPr>
            <a:r>
              <a:rPr lang="en-US" dirty="0" smtClean="0"/>
              <a:t>	a. Partial Receipt</a:t>
            </a:r>
          </a:p>
          <a:p>
            <a:pPr marL="0" indent="0">
              <a:buNone/>
            </a:pPr>
            <a:r>
              <a:rPr lang="en-US" dirty="0"/>
              <a:t>	</a:t>
            </a:r>
            <a:r>
              <a:rPr lang="en-US" dirty="0" smtClean="0"/>
              <a:t>b. Complete Receipt</a:t>
            </a:r>
          </a:p>
          <a:p>
            <a:pPr marL="0" indent="0">
              <a:buNone/>
            </a:pPr>
            <a:r>
              <a:rPr lang="en-US" dirty="0"/>
              <a:t>	</a:t>
            </a:r>
            <a:r>
              <a:rPr lang="en-US" dirty="0" smtClean="0"/>
              <a:t>c. Closed</a:t>
            </a:r>
          </a:p>
          <a:p>
            <a:pPr marL="0" indent="0">
              <a:buNone/>
            </a:pPr>
            <a:r>
              <a:rPr lang="en-US" dirty="0"/>
              <a:t>	</a:t>
            </a:r>
            <a:r>
              <a:rPr lang="en-US" dirty="0" smtClean="0"/>
              <a:t>d. Both a and b</a:t>
            </a:r>
          </a:p>
        </p:txBody>
      </p:sp>
    </p:spTree>
    <p:extLst>
      <p:ext uri="{BB962C8B-B14F-4D97-AF65-F5344CB8AC3E}">
        <p14:creationId xmlns:p14="http://schemas.microsoft.com/office/powerpoint/2010/main" val="310878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Tab</a:t>
            </a:r>
            <a:endParaRPr lang="en-US" dirty="0"/>
          </a:p>
        </p:txBody>
      </p:sp>
      <p:sp>
        <p:nvSpPr>
          <p:cNvPr id="4" name="Content Placeholder 3"/>
          <p:cNvSpPr>
            <a:spLocks noGrp="1"/>
          </p:cNvSpPr>
          <p:nvPr>
            <p:ph sz="half" idx="1"/>
          </p:nvPr>
        </p:nvSpPr>
        <p:spPr>
          <a:xfrm>
            <a:off x="1097279" y="1845734"/>
            <a:ext cx="4937760" cy="2147767"/>
          </a:xfrm>
        </p:spPr>
        <p:txBody>
          <a:bodyPr>
            <a:normAutofit lnSpcReduction="10000"/>
          </a:bodyPr>
          <a:lstStyle/>
          <a:p>
            <a:r>
              <a:rPr lang="en-US" dirty="0" smtClean="0"/>
              <a:t>Invoice Number</a:t>
            </a:r>
          </a:p>
          <a:p>
            <a:r>
              <a:rPr lang="en-US" dirty="0" smtClean="0"/>
              <a:t>Invoice Description</a:t>
            </a:r>
          </a:p>
        </p:txBody>
      </p:sp>
      <p:sp>
        <p:nvSpPr>
          <p:cNvPr id="8" name="Content Placeholder 7"/>
          <p:cNvSpPr>
            <a:spLocks noGrp="1"/>
          </p:cNvSpPr>
          <p:nvPr>
            <p:ph sz="half" idx="2"/>
          </p:nvPr>
        </p:nvSpPr>
        <p:spPr>
          <a:xfrm>
            <a:off x="6217920" y="1845735"/>
            <a:ext cx="4937760" cy="2147767"/>
          </a:xfrm>
        </p:spPr>
        <p:txBody>
          <a:bodyPr>
            <a:normAutofit lnSpcReduction="10000"/>
          </a:bodyPr>
          <a:lstStyle/>
          <a:p>
            <a:r>
              <a:rPr lang="en-US" dirty="0"/>
              <a:t>Dates</a:t>
            </a:r>
          </a:p>
          <a:p>
            <a:pPr lvl="1"/>
            <a:r>
              <a:rPr lang="en-US" dirty="0"/>
              <a:t>Invoice Date</a:t>
            </a:r>
          </a:p>
          <a:p>
            <a:pPr lvl="1"/>
            <a:r>
              <a:rPr lang="en-US" dirty="0"/>
              <a:t>Payment Date</a:t>
            </a:r>
          </a:p>
          <a:p>
            <a:pPr lvl="1"/>
            <a:r>
              <a:rPr lang="en-US" dirty="0"/>
              <a:t>Effective Date</a:t>
            </a:r>
          </a:p>
          <a:p>
            <a:endParaRPr lang="en-US" dirty="0"/>
          </a:p>
        </p:txBody>
      </p:sp>
      <p:sp>
        <p:nvSpPr>
          <p:cNvPr id="7" name="Explosion 1 6"/>
          <p:cNvSpPr/>
          <p:nvPr/>
        </p:nvSpPr>
        <p:spPr>
          <a:xfrm>
            <a:off x="6901" y="1510387"/>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177142" y="3712843"/>
            <a:ext cx="7385957" cy="2476366"/>
          </a:xfrm>
          <a:prstGeom prst="rect">
            <a:avLst/>
          </a:prstGeom>
        </p:spPr>
      </p:pic>
    </p:spTree>
    <p:extLst>
      <p:ext uri="{BB962C8B-B14F-4D97-AF65-F5344CB8AC3E}">
        <p14:creationId xmlns:p14="http://schemas.microsoft.com/office/powerpoint/2010/main" val="683799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In order to create an Invoice, a Purchase Order must have an amount that has been approved for payment</a:t>
            </a:r>
            <a:r>
              <a:rPr lang="en-US" dirty="0" smtClean="0"/>
              <a:t>.</a:t>
            </a:r>
          </a:p>
          <a:p>
            <a:pPr marL="0" indent="0">
              <a:buNone/>
            </a:pPr>
            <a:r>
              <a:rPr lang="en-US" dirty="0" smtClean="0"/>
              <a:t>	a. True</a:t>
            </a:r>
          </a:p>
          <a:p>
            <a:pPr marL="0" indent="0">
              <a:buNone/>
            </a:pPr>
            <a:r>
              <a:rPr lang="en-US" dirty="0"/>
              <a:t>	</a:t>
            </a:r>
            <a:r>
              <a:rPr lang="en-US" dirty="0" smtClean="0"/>
              <a:t>b. False</a:t>
            </a:r>
          </a:p>
        </p:txBody>
      </p:sp>
    </p:spTree>
    <p:extLst>
      <p:ext uri="{BB962C8B-B14F-4D97-AF65-F5344CB8AC3E}">
        <p14:creationId xmlns:p14="http://schemas.microsoft.com/office/powerpoint/2010/main" val="361278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t>What is used to modify the accounting information on an Invoice</a:t>
            </a:r>
            <a:r>
              <a:rPr lang="en-US" dirty="0" smtClean="0"/>
              <a:t>?</a:t>
            </a:r>
            <a:br>
              <a:rPr lang="en-US" dirty="0" smtClean="0"/>
            </a:br>
            <a:endParaRPr lang="en-US" dirty="0" smtClean="0"/>
          </a:p>
          <a:p>
            <a:pPr marL="0" indent="0">
              <a:buNone/>
            </a:pPr>
            <a:r>
              <a:rPr lang="en-US" dirty="0" smtClean="0"/>
              <a:t>	a. New Purchase Order</a:t>
            </a:r>
          </a:p>
          <a:p>
            <a:pPr marL="0" indent="0">
              <a:buNone/>
            </a:pPr>
            <a:r>
              <a:rPr lang="en-US" dirty="0"/>
              <a:t>	</a:t>
            </a:r>
            <a:r>
              <a:rPr lang="en-US" dirty="0" smtClean="0"/>
              <a:t>b. New Invoice</a:t>
            </a:r>
          </a:p>
          <a:p>
            <a:pPr marL="0" indent="0">
              <a:buNone/>
            </a:pPr>
            <a:r>
              <a:rPr lang="en-US" dirty="0"/>
              <a:t>	</a:t>
            </a:r>
            <a:r>
              <a:rPr lang="en-US" dirty="0" smtClean="0"/>
              <a:t>c. New Change Order</a:t>
            </a:r>
          </a:p>
          <a:p>
            <a:pPr marL="0" indent="0">
              <a:buNone/>
            </a:pPr>
            <a:r>
              <a:rPr lang="en-US" dirty="0"/>
              <a:t>	</a:t>
            </a:r>
            <a:r>
              <a:rPr lang="en-US" dirty="0" smtClean="0"/>
              <a:t>d. New Item</a:t>
            </a:r>
          </a:p>
        </p:txBody>
      </p:sp>
    </p:spTree>
    <p:extLst>
      <p:ext uri="{BB962C8B-B14F-4D97-AF65-F5344CB8AC3E}">
        <p14:creationId xmlns:p14="http://schemas.microsoft.com/office/powerpoint/2010/main" val="1370023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When are payments scheduled to be processed by AFIS</a:t>
            </a:r>
            <a:r>
              <a:rPr lang="en-US" dirty="0" smtClean="0"/>
              <a:t>?</a:t>
            </a:r>
            <a:br>
              <a:rPr lang="en-US" dirty="0" smtClean="0"/>
            </a:br>
            <a:endParaRPr lang="en-US" dirty="0" smtClean="0"/>
          </a:p>
          <a:p>
            <a:pPr marL="0" indent="0">
              <a:buNone/>
            </a:pPr>
            <a:r>
              <a:rPr lang="en-US" dirty="0" smtClean="0"/>
              <a:t>	a. Weekly</a:t>
            </a:r>
          </a:p>
          <a:p>
            <a:pPr marL="0" indent="0">
              <a:buNone/>
            </a:pPr>
            <a:r>
              <a:rPr lang="en-US" dirty="0"/>
              <a:t>	</a:t>
            </a:r>
            <a:r>
              <a:rPr lang="en-US" dirty="0" smtClean="0"/>
              <a:t>b. Monthly</a:t>
            </a:r>
          </a:p>
          <a:p>
            <a:pPr marL="0" indent="0">
              <a:buNone/>
            </a:pPr>
            <a:r>
              <a:rPr lang="en-US" dirty="0"/>
              <a:t>	</a:t>
            </a:r>
            <a:r>
              <a:rPr lang="en-US" dirty="0" smtClean="0"/>
              <a:t>c. Nightly</a:t>
            </a:r>
          </a:p>
          <a:p>
            <a:pPr marL="0" indent="0">
              <a:buNone/>
            </a:pPr>
            <a:r>
              <a:rPr lang="en-US" dirty="0"/>
              <a:t>	</a:t>
            </a:r>
            <a:r>
              <a:rPr lang="en-US" dirty="0" smtClean="0"/>
              <a:t>d. Yearly</a:t>
            </a:r>
          </a:p>
        </p:txBody>
      </p:sp>
    </p:spTree>
    <p:extLst>
      <p:ext uri="{BB962C8B-B14F-4D97-AF65-F5344CB8AC3E}">
        <p14:creationId xmlns:p14="http://schemas.microsoft.com/office/powerpoint/2010/main" val="2836409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dirty="0"/>
              <a:t>When creating a Credit Memo, what field can be used to allow the selection of existing Items</a:t>
            </a:r>
            <a:r>
              <a:rPr lang="en-US" dirty="0" smtClean="0"/>
              <a:t>?</a:t>
            </a:r>
          </a:p>
          <a:p>
            <a:pPr marL="0" indent="0">
              <a:buNone/>
            </a:pPr>
            <a:r>
              <a:rPr lang="en-US" dirty="0" smtClean="0"/>
              <a:t>	a. Vendor Credit Memo number</a:t>
            </a:r>
          </a:p>
          <a:p>
            <a:pPr marL="0" indent="0">
              <a:buNone/>
            </a:pPr>
            <a:r>
              <a:rPr lang="en-US" dirty="0"/>
              <a:t>	</a:t>
            </a:r>
            <a:r>
              <a:rPr lang="en-US" dirty="0" smtClean="0"/>
              <a:t>b. Description</a:t>
            </a:r>
          </a:p>
          <a:p>
            <a:pPr marL="0" indent="0">
              <a:buNone/>
            </a:pPr>
            <a:r>
              <a:rPr lang="en-US" dirty="0"/>
              <a:t>	</a:t>
            </a:r>
            <a:r>
              <a:rPr lang="en-US" dirty="0" smtClean="0"/>
              <a:t>c. Department</a:t>
            </a:r>
          </a:p>
          <a:p>
            <a:pPr marL="0" indent="0">
              <a:buNone/>
            </a:pPr>
            <a:r>
              <a:rPr lang="en-US" dirty="0"/>
              <a:t>	</a:t>
            </a:r>
            <a:r>
              <a:rPr lang="en-US" dirty="0" smtClean="0"/>
              <a:t>d. Purchase Order Number</a:t>
            </a:r>
          </a:p>
        </p:txBody>
      </p:sp>
    </p:spTree>
    <p:extLst>
      <p:ext uri="{BB962C8B-B14F-4D97-AF65-F5344CB8AC3E}">
        <p14:creationId xmlns:p14="http://schemas.microsoft.com/office/powerpoint/2010/main" val="63448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Tab</a:t>
            </a:r>
            <a:endParaRPr lang="en-US" dirty="0"/>
          </a:p>
        </p:txBody>
      </p:sp>
      <p:sp>
        <p:nvSpPr>
          <p:cNvPr id="4" name="Content Placeholder 3"/>
          <p:cNvSpPr>
            <a:spLocks noGrp="1"/>
          </p:cNvSpPr>
          <p:nvPr>
            <p:ph sz="half" idx="1"/>
          </p:nvPr>
        </p:nvSpPr>
        <p:spPr>
          <a:xfrm>
            <a:off x="1097279" y="1845734"/>
            <a:ext cx="4937760" cy="1147047"/>
          </a:xfrm>
        </p:spPr>
        <p:txBody>
          <a:bodyPr>
            <a:normAutofit/>
          </a:bodyPr>
          <a:lstStyle/>
          <a:p>
            <a:r>
              <a:rPr lang="en-US" dirty="0" smtClean="0"/>
              <a:t>Edit Payment Terms</a:t>
            </a:r>
            <a:endParaRPr lang="en-US" dirty="0"/>
          </a:p>
        </p:txBody>
      </p:sp>
      <p:sp>
        <p:nvSpPr>
          <p:cNvPr id="3" name="Content Placeholder 2"/>
          <p:cNvSpPr>
            <a:spLocks noGrp="1"/>
          </p:cNvSpPr>
          <p:nvPr>
            <p:ph sz="half" idx="2"/>
          </p:nvPr>
        </p:nvSpPr>
        <p:spPr>
          <a:xfrm>
            <a:off x="6217920" y="1845735"/>
            <a:ext cx="4937760" cy="1147047"/>
          </a:xfrm>
        </p:spPr>
        <p:txBody>
          <a:bodyPr/>
          <a:lstStyle/>
          <a:p>
            <a:r>
              <a:rPr lang="en-US" dirty="0"/>
              <a:t>Use Tax</a:t>
            </a:r>
          </a:p>
          <a:p>
            <a:pPr lvl="1"/>
            <a:r>
              <a:rPr lang="en-US" dirty="0"/>
              <a:t>Calculated by AP user</a:t>
            </a:r>
          </a:p>
          <a:p>
            <a:pPr marL="0" indent="0">
              <a:buNone/>
            </a:pPr>
            <a:endParaRPr lang="en-US" dirty="0"/>
          </a:p>
        </p:txBody>
      </p:sp>
      <p:sp>
        <p:nvSpPr>
          <p:cNvPr id="7" name="Explosion 1 6"/>
          <p:cNvSpPr/>
          <p:nvPr/>
        </p:nvSpPr>
        <p:spPr>
          <a:xfrm>
            <a:off x="6901" y="1510387"/>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sp>
        <p:nvSpPr>
          <p:cNvPr id="8" name="Explosion 1 7"/>
          <p:cNvSpPr/>
          <p:nvPr/>
        </p:nvSpPr>
        <p:spPr>
          <a:xfrm>
            <a:off x="5127542" y="1542025"/>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53194" y="3795534"/>
            <a:ext cx="11346572" cy="1926088"/>
          </a:xfrm>
          <a:prstGeom prst="rect">
            <a:avLst/>
          </a:prstGeom>
        </p:spPr>
      </p:pic>
    </p:spTree>
    <p:extLst>
      <p:ext uri="{BB962C8B-B14F-4D97-AF65-F5344CB8AC3E}">
        <p14:creationId xmlns:p14="http://schemas.microsoft.com/office/powerpoint/2010/main" val="1389559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Tab</a:t>
            </a:r>
            <a:endParaRPr lang="en-US" dirty="0"/>
          </a:p>
        </p:txBody>
      </p:sp>
      <p:sp>
        <p:nvSpPr>
          <p:cNvPr id="4" name="Content Placeholder 3"/>
          <p:cNvSpPr>
            <a:spLocks noGrp="1"/>
          </p:cNvSpPr>
          <p:nvPr>
            <p:ph sz="half" idx="1"/>
          </p:nvPr>
        </p:nvSpPr>
        <p:spPr/>
        <p:txBody>
          <a:bodyPr>
            <a:normAutofit/>
          </a:bodyPr>
          <a:lstStyle/>
          <a:p>
            <a:r>
              <a:rPr lang="en-US" dirty="0" smtClean="0"/>
              <a:t>Disbursement Options</a:t>
            </a:r>
          </a:p>
          <a:p>
            <a:pPr lvl="1"/>
            <a:r>
              <a:rPr lang="en-US" dirty="0" smtClean="0"/>
              <a:t>Single Payment Indicator</a:t>
            </a:r>
          </a:p>
          <a:p>
            <a:pPr lvl="1"/>
            <a:r>
              <a:rPr lang="en-US" dirty="0" smtClean="0"/>
              <a:t>Disbursement Category</a:t>
            </a:r>
          </a:p>
          <a:p>
            <a:pPr lvl="1"/>
            <a:r>
              <a:rPr lang="en-US" dirty="0" smtClean="0"/>
              <a:t>Disbursement Format</a:t>
            </a:r>
          </a:p>
        </p:txBody>
      </p:sp>
      <p:sp>
        <p:nvSpPr>
          <p:cNvPr id="7" name="Explosion 1 6"/>
          <p:cNvSpPr/>
          <p:nvPr/>
        </p:nvSpPr>
        <p:spPr>
          <a:xfrm>
            <a:off x="6901" y="1510387"/>
            <a:ext cx="1090378" cy="1061363"/>
          </a:xfrm>
          <a:prstGeom prst="irregularSeal1">
            <a:avLst/>
          </a:prstGeom>
          <a:solidFill>
            <a:srgbClr val="00B0F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tabLst>
                <a:tab pos="114300" algn="l"/>
                <a:tab pos="228600" algn="l"/>
              </a:tabLst>
            </a:pPr>
            <a:r>
              <a:rPr lang="en-US" dirty="0" smtClean="0">
                <a:effectLst/>
                <a:latin typeface="+mj-lt"/>
                <a:ea typeface="Calibri" panose="020F0502020204030204" pitchFamily="34" charset="0"/>
                <a:cs typeface="Times New Roman" panose="02020603050405020304" pitchFamily="18" charset="0"/>
              </a:rPr>
              <a:t>New</a:t>
            </a:r>
            <a:endParaRPr lang="en-US" dirty="0">
              <a:effectLst/>
              <a:latin typeface="+mj-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874550" y="2277981"/>
            <a:ext cx="5478237" cy="1826079"/>
          </a:xfrm>
          <a:prstGeom prst="rect">
            <a:avLst/>
          </a:prstGeom>
        </p:spPr>
      </p:pic>
    </p:spTree>
    <p:extLst>
      <p:ext uri="{BB962C8B-B14F-4D97-AF65-F5344CB8AC3E}">
        <p14:creationId xmlns:p14="http://schemas.microsoft.com/office/powerpoint/2010/main" val="68234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General Tab</a:t>
            </a:r>
            <a:endParaRPr lang="en-US" dirty="0"/>
          </a:p>
        </p:txBody>
      </p:sp>
      <p:sp>
        <p:nvSpPr>
          <p:cNvPr id="4" name="Content Placeholder 3"/>
          <p:cNvSpPr>
            <a:spLocks noGrp="1"/>
          </p:cNvSpPr>
          <p:nvPr>
            <p:ph sz="half" idx="1"/>
          </p:nvPr>
        </p:nvSpPr>
        <p:spPr/>
        <p:txBody>
          <a:bodyPr>
            <a:normAutofit/>
          </a:bodyPr>
          <a:lstStyle/>
          <a:p>
            <a:r>
              <a:rPr lang="en-US" dirty="0" smtClean="0"/>
              <a:t>Miscellaneous amounts</a:t>
            </a:r>
          </a:p>
          <a:p>
            <a:r>
              <a:rPr lang="en-US" dirty="0" smtClean="0"/>
              <a:t>Freight amounts</a:t>
            </a:r>
          </a:p>
          <a:p>
            <a:r>
              <a:rPr lang="en-US" dirty="0" smtClean="0"/>
              <a:t>Purchase Order Information</a:t>
            </a:r>
          </a:p>
          <a:p>
            <a:r>
              <a:rPr lang="en-US" dirty="0" smtClean="0"/>
              <a:t>Vendor Information</a:t>
            </a:r>
          </a:p>
          <a:p>
            <a:r>
              <a:rPr lang="en-US" dirty="0" smtClean="0"/>
              <a:t>Save and Continue</a:t>
            </a:r>
          </a:p>
        </p:txBody>
      </p:sp>
      <p:pic>
        <p:nvPicPr>
          <p:cNvPr id="3" name="Picture 2"/>
          <p:cNvPicPr>
            <a:picLocks noChangeAspect="1"/>
          </p:cNvPicPr>
          <p:nvPr/>
        </p:nvPicPr>
        <p:blipFill>
          <a:blip r:embed="rId3"/>
          <a:stretch>
            <a:fillRect/>
          </a:stretch>
        </p:blipFill>
        <p:spPr>
          <a:xfrm>
            <a:off x="5653007" y="1913498"/>
            <a:ext cx="5776312" cy="3955596"/>
          </a:xfrm>
          <a:prstGeom prst="rect">
            <a:avLst/>
          </a:prstGeom>
        </p:spPr>
      </p:pic>
    </p:spTree>
    <p:extLst>
      <p:ext uri="{BB962C8B-B14F-4D97-AF65-F5344CB8AC3E}">
        <p14:creationId xmlns:p14="http://schemas.microsoft.com/office/powerpoint/2010/main" val="165424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Items Tab</a:t>
            </a:r>
            <a:endParaRPr lang="en-US" dirty="0"/>
          </a:p>
        </p:txBody>
      </p:sp>
      <p:sp>
        <p:nvSpPr>
          <p:cNvPr id="6" name="Content Placeholder 5"/>
          <p:cNvSpPr>
            <a:spLocks noGrp="1"/>
          </p:cNvSpPr>
          <p:nvPr>
            <p:ph sz="half" idx="1"/>
          </p:nvPr>
        </p:nvSpPr>
        <p:spPr>
          <a:xfrm>
            <a:off x="1097279" y="1845734"/>
            <a:ext cx="4937760" cy="766836"/>
          </a:xfrm>
        </p:spPr>
        <p:txBody>
          <a:bodyPr/>
          <a:lstStyle/>
          <a:p>
            <a:r>
              <a:rPr lang="en-US" dirty="0" smtClean="0"/>
              <a:t>Pay All Items</a:t>
            </a:r>
          </a:p>
        </p:txBody>
      </p:sp>
      <p:sp>
        <p:nvSpPr>
          <p:cNvPr id="3" name="Content Placeholder 2"/>
          <p:cNvSpPr>
            <a:spLocks noGrp="1"/>
          </p:cNvSpPr>
          <p:nvPr>
            <p:ph sz="half" idx="2"/>
          </p:nvPr>
        </p:nvSpPr>
        <p:spPr>
          <a:xfrm>
            <a:off x="6217920" y="1845735"/>
            <a:ext cx="4937760" cy="766836"/>
          </a:xfrm>
        </p:spPr>
        <p:txBody>
          <a:bodyPr/>
          <a:lstStyle/>
          <a:p>
            <a:pPr marL="457200" lvl="1" indent="-457200">
              <a:buSzPct val="100000"/>
              <a:buFont typeface="Wingdings" panose="05000000000000000000" pitchFamily="2" charset="2"/>
              <a:buChar char="v"/>
            </a:pPr>
            <a:r>
              <a:rPr lang="en-US" dirty="0"/>
              <a:t>Final Pay</a:t>
            </a:r>
          </a:p>
          <a:p>
            <a:pPr marL="0" indent="0">
              <a:buNone/>
            </a:pPr>
            <a:endParaRPr lang="en-US" dirty="0"/>
          </a:p>
        </p:txBody>
      </p:sp>
      <p:pic>
        <p:nvPicPr>
          <p:cNvPr id="2" name="Picture 1"/>
          <p:cNvPicPr>
            <a:picLocks noChangeAspect="1"/>
          </p:cNvPicPr>
          <p:nvPr/>
        </p:nvPicPr>
        <p:blipFill>
          <a:blip r:embed="rId3"/>
          <a:stretch>
            <a:fillRect/>
          </a:stretch>
        </p:blipFill>
        <p:spPr>
          <a:xfrm>
            <a:off x="1731645" y="2612570"/>
            <a:ext cx="8972550" cy="3352800"/>
          </a:xfrm>
          <a:prstGeom prst="rect">
            <a:avLst/>
          </a:prstGeom>
        </p:spPr>
      </p:pic>
    </p:spTree>
    <p:extLst>
      <p:ext uri="{BB962C8B-B14F-4D97-AF65-F5344CB8AC3E}">
        <p14:creationId xmlns:p14="http://schemas.microsoft.com/office/powerpoint/2010/main" val="80898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1246</TotalTime>
  <Words>4258</Words>
  <Application>Microsoft Office PowerPoint</Application>
  <PresentationFormat>Widescreen</PresentationFormat>
  <Paragraphs>474</Paragraphs>
  <Slides>53</Slides>
  <Notes>49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Calibri Light</vt:lpstr>
      <vt:lpstr>Courier New</vt:lpstr>
      <vt:lpstr>Times New Roman</vt:lpstr>
      <vt:lpstr>Wingdings</vt:lpstr>
      <vt:lpstr>Retrospect</vt:lpstr>
      <vt:lpstr>Bitmap Image</vt:lpstr>
      <vt:lpstr>ProcureAZ</vt:lpstr>
      <vt:lpstr>Objectives</vt:lpstr>
      <vt:lpstr>Locate a Purchase Order</vt:lpstr>
      <vt:lpstr>Create an Invoice</vt:lpstr>
      <vt:lpstr>General Tab</vt:lpstr>
      <vt:lpstr>General Tab</vt:lpstr>
      <vt:lpstr>General Tab</vt:lpstr>
      <vt:lpstr>General Tab</vt:lpstr>
      <vt:lpstr>Items Tab</vt:lpstr>
      <vt:lpstr>Items Tab</vt:lpstr>
      <vt:lpstr>Items Tab</vt:lpstr>
      <vt:lpstr>Credits Tab</vt:lpstr>
      <vt:lpstr>Accounts Tab</vt:lpstr>
      <vt:lpstr>Attachments</vt:lpstr>
      <vt:lpstr>Notes</vt:lpstr>
      <vt:lpstr>Reminders</vt:lpstr>
      <vt:lpstr>Change Order Tab</vt:lpstr>
      <vt:lpstr>Review Summary Tab</vt:lpstr>
      <vt:lpstr>Submit</vt:lpstr>
      <vt:lpstr>Routing</vt:lpstr>
      <vt:lpstr>Final Approval</vt:lpstr>
      <vt:lpstr>AFIS Integration ProcureAZ Invoice</vt:lpstr>
      <vt:lpstr>AFIS Integration ProcureAZ Invoice</vt:lpstr>
      <vt:lpstr>ProcureAZ Invoice Cancellation</vt:lpstr>
      <vt:lpstr>ProcureAZ Invoice Cancellation</vt:lpstr>
      <vt:lpstr>AFIS Integration  Invoice Cancellation</vt:lpstr>
      <vt:lpstr>AFIS Initiated Disbursements</vt:lpstr>
      <vt:lpstr>AFIS Disbursement Integration Track Back to ProcureAZ</vt:lpstr>
      <vt:lpstr>Locate Paid ProcureAZ Invoice</vt:lpstr>
      <vt:lpstr>ProcureAZ Paid Invoice </vt:lpstr>
      <vt:lpstr>ProcureAZ Paid Invoice  Payment Amount</vt:lpstr>
      <vt:lpstr>Activity 11.1</vt:lpstr>
      <vt:lpstr>Invoice Search</vt:lpstr>
      <vt:lpstr>Activity 11.2</vt:lpstr>
      <vt:lpstr>Credit Memos</vt:lpstr>
      <vt:lpstr>General Tab</vt:lpstr>
      <vt:lpstr>Items Tab</vt:lpstr>
      <vt:lpstr>Vendor/Address Tabs</vt:lpstr>
      <vt:lpstr>Accounting Tab</vt:lpstr>
      <vt:lpstr>Accounting Tab –  Only if Manually Adding Items</vt:lpstr>
      <vt:lpstr>Object Code Inference Only if Manually Adding Items</vt:lpstr>
      <vt:lpstr>Attachments</vt:lpstr>
      <vt:lpstr>Notes</vt:lpstr>
      <vt:lpstr>Reminders</vt:lpstr>
      <vt:lpstr>Review and Submit</vt:lpstr>
      <vt:lpstr>Credit Memo Integration to  AFIS PRC</vt:lpstr>
      <vt:lpstr>Activity 11.3</vt:lpstr>
      <vt:lpstr>Summary</vt:lpstr>
      <vt:lpstr>Check Your Progress</vt:lpstr>
      <vt:lpstr>Check Your Progress</vt:lpstr>
      <vt:lpstr>Check Your Progress</vt:lpstr>
      <vt:lpstr>Check Your Progress</vt:lpstr>
      <vt:lpstr>Check Your Progress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ProcureAZ</dc:title>
  <dc:creator>David Shaw</dc:creator>
  <cp:lastModifiedBy>John Nielsen</cp:lastModifiedBy>
  <cp:revision>129</cp:revision>
  <dcterms:created xsi:type="dcterms:W3CDTF">2015-01-07T21:40:45Z</dcterms:created>
  <dcterms:modified xsi:type="dcterms:W3CDTF">2015-02-11T13:51:15Z</dcterms:modified>
</cp:coreProperties>
</file>