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1"/>
  </p:notesMasterIdLst>
  <p:sldIdLst>
    <p:sldId id="256" r:id="rId2"/>
    <p:sldId id="257" r:id="rId3"/>
    <p:sldId id="258" r:id="rId4"/>
    <p:sldId id="367" r:id="rId5"/>
    <p:sldId id="368" r:id="rId6"/>
    <p:sldId id="369" r:id="rId7"/>
    <p:sldId id="340" r:id="rId8"/>
    <p:sldId id="345" r:id="rId9"/>
    <p:sldId id="371" r:id="rId10"/>
    <p:sldId id="349" r:id="rId11"/>
    <p:sldId id="363" r:id="rId12"/>
    <p:sldId id="372" r:id="rId13"/>
    <p:sldId id="373" r:id="rId14"/>
    <p:sldId id="350" r:id="rId15"/>
    <p:sldId id="351" r:id="rId16"/>
    <p:sldId id="352" r:id="rId17"/>
    <p:sldId id="353" r:id="rId18"/>
    <p:sldId id="364" r:id="rId19"/>
    <p:sldId id="354" r:id="rId20"/>
    <p:sldId id="355" r:id="rId21"/>
    <p:sldId id="370" r:id="rId22"/>
    <p:sldId id="356" r:id="rId23"/>
    <p:sldId id="357" r:id="rId24"/>
    <p:sldId id="360" r:id="rId25"/>
    <p:sldId id="334" r:id="rId26"/>
    <p:sldId id="336" r:id="rId27"/>
    <p:sldId id="337" r:id="rId28"/>
    <p:sldId id="343" r:id="rId29"/>
    <p:sldId id="33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70916" autoAdjust="0"/>
  </p:normalViewPr>
  <p:slideViewPr>
    <p:cSldViewPr snapToGrid="0">
      <p:cViewPr varScale="1">
        <p:scale>
          <a:sx n="49" d="100"/>
          <a:sy n="49" d="100"/>
        </p:scale>
        <p:origin x="1542"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FD3C02F-55EF-4BD1-B24E-4B96B4722DA1}" type="datetimeFigureOut">
              <a:rPr lang="en-US" smtClean="0"/>
              <a:t>2/9/2015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7B5364-78D5-4631-B2E1-86BB1C83F699}" type="slidenum">
              <a:rPr lang="en-US" smtClean="0"/>
              <a:t>‹#›</a:t>
            </a:fld>
            <a:endParaRPr lang="en-US"/>
          </a:p>
        </p:txBody>
      </p:sp>
    </p:spTree>
    <p:extLst>
      <p:ext uri="{BB962C8B-B14F-4D97-AF65-F5344CB8AC3E}">
        <p14:creationId xmlns:p14="http://schemas.microsoft.com/office/powerpoint/2010/main" val="363779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1</a:t>
            </a:fld>
            <a:endParaRPr lang="en-US"/>
          </a:p>
        </p:txBody>
      </p:sp>
    </p:spTree>
    <p:extLst>
      <p:ext uri="{BB962C8B-B14F-4D97-AF65-F5344CB8AC3E}">
        <p14:creationId xmlns:p14="http://schemas.microsoft.com/office/powerpoint/2010/main" val="324081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TIP</a:t>
            </a:r>
            <a:r>
              <a:rPr lang="en-US" dirty="0"/>
              <a:t>: If no accounting information is available to the user, placeholder accounting codes can be entered temporarily. The correct accounting codes will need to be entered for the Items prior to applying the final approval to the Requisition.</a:t>
            </a:r>
          </a:p>
          <a:p>
            <a:pPr defTabSz="931774">
              <a:defRPr/>
            </a:pPr>
            <a:endParaRPr lang="en-US" dirty="0" smtClean="0"/>
          </a:p>
          <a:p>
            <a:pPr defTabSz="931774">
              <a:defRPr/>
            </a:pPr>
            <a:r>
              <a:rPr lang="en-US" b="1" dirty="0"/>
              <a:t>TIP:</a:t>
            </a:r>
            <a:r>
              <a:rPr lang="en-US" dirty="0"/>
              <a:t> These are the minimum requirements enforced by ProcureAZ. However, the fields required by AFIS vary dependent upon the Agency’s accounting methodology.</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10</a:t>
            </a:fld>
            <a:endParaRPr lang="en-US"/>
          </a:p>
        </p:txBody>
      </p:sp>
    </p:spTree>
    <p:extLst>
      <p:ext uri="{BB962C8B-B14F-4D97-AF65-F5344CB8AC3E}">
        <p14:creationId xmlns:p14="http://schemas.microsoft.com/office/powerpoint/2010/main" val="423386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TIP</a:t>
            </a:r>
            <a:r>
              <a:rPr lang="en-US" dirty="0"/>
              <a:t>: Users should refer to their agency’s policy regarding Object code usage. Users should enter an Object code if their agency has special expectations or usage for it.</a:t>
            </a:r>
          </a:p>
          <a:p>
            <a:endParaRPr lang="en-US" i="0" dirty="0" smtClean="0"/>
          </a:p>
          <a:p>
            <a:pPr defTabSz="931774">
              <a:defRPr/>
            </a:pPr>
            <a:r>
              <a:rPr lang="en-US" b="1" dirty="0"/>
              <a:t>TIP</a:t>
            </a:r>
            <a:r>
              <a:rPr lang="en-US" dirty="0"/>
              <a:t>: The Object code is only inferred if left blank. If an Object code has been entered by the user before saving/applying the accounting to the item, ProcureAZ will not overwrite the Object based on the NIGP code.</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11</a:t>
            </a:fld>
            <a:endParaRPr lang="en-US"/>
          </a:p>
        </p:txBody>
      </p:sp>
    </p:spTree>
    <p:extLst>
      <p:ext uri="{BB962C8B-B14F-4D97-AF65-F5344CB8AC3E}">
        <p14:creationId xmlns:p14="http://schemas.microsoft.com/office/powerpoint/2010/main" val="210594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same COA is paying for</a:t>
            </a:r>
            <a:r>
              <a:rPr lang="en-US" baseline="0" dirty="0" smtClean="0"/>
              <a:t> all of the items on the Requisition, it makes sense to enter the accounting on the Header.  </a:t>
            </a:r>
            <a:r>
              <a:rPr lang="en-US" dirty="0" smtClean="0"/>
              <a:t>Entering</a:t>
            </a:r>
            <a:r>
              <a:rPr lang="en-US" baseline="0" dirty="0" smtClean="0"/>
              <a:t> Accounting on the Header applies the same accounting to all of the items on the document.</a:t>
            </a:r>
          </a:p>
          <a:p>
            <a:endParaRPr lang="en-US" baseline="0" dirty="0" smtClean="0"/>
          </a:p>
          <a:p>
            <a:pPr defTabSz="931774">
              <a:defRPr/>
            </a:pPr>
            <a:r>
              <a:rPr lang="en-US" baseline="0" dirty="0" smtClean="0"/>
              <a:t>If you are entering multiple COA lines, you will need to identify the percentage of the item cost that each COA will pay right-most column </a:t>
            </a:r>
          </a:p>
          <a:p>
            <a:endParaRPr lang="en-US" baseline="0" dirty="0" smtClean="0"/>
          </a:p>
          <a:p>
            <a:r>
              <a:rPr lang="en-US" baseline="0" dirty="0" smtClean="0"/>
              <a:t>Click Save Based on Percentages and then click Rebuild for all items.</a:t>
            </a:r>
          </a:p>
          <a:p>
            <a:pPr marL="174708" indent="-174708">
              <a:buFont typeface="Arial" panose="020B0604020202020204" pitchFamily="34" charset="0"/>
              <a:buChar char="•"/>
            </a:pPr>
            <a:r>
              <a:rPr lang="en-US" baseline="0" dirty="0" smtClean="0"/>
              <a:t>This will place the entered accounting on each of the items.</a:t>
            </a:r>
          </a:p>
          <a:p>
            <a:pPr marL="174708" indent="-174708">
              <a:buFont typeface="Arial" panose="020B0604020202020204" pitchFamily="34" charset="0"/>
              <a:buChar char="•"/>
            </a:pPr>
            <a:r>
              <a:rPr lang="en-US" baseline="0" dirty="0" smtClean="0"/>
              <a:t>If the object was left blank and the NIGP code/dollar amount are on the GAO reference table, the item accounting line will also include an object.</a:t>
            </a:r>
          </a:p>
          <a:p>
            <a:pPr marL="174708" indent="-174708">
              <a:buFont typeface="Arial" panose="020B0604020202020204" pitchFamily="34" charset="0"/>
              <a:buChar char="•"/>
            </a:pPr>
            <a:endParaRPr lang="en-US" baseline="0" dirty="0" smtClean="0"/>
          </a:p>
          <a:p>
            <a:r>
              <a:rPr lang="en-US" baseline="0" dirty="0" smtClean="0"/>
              <a:t>During this process ProcureAZ will ensure that you </a:t>
            </a:r>
            <a:r>
              <a:rPr lang="en-US" baseline="0" dirty="0" err="1" smtClean="0"/>
              <a:t>ahve</a:t>
            </a:r>
            <a:r>
              <a:rPr lang="en-US" baseline="0" dirty="0" smtClean="0"/>
              <a:t> entered the previously identified required fields.  There is NO interface to AFIS at this step</a:t>
            </a:r>
          </a:p>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E7B5364-78D5-4631-B2E1-86BB1C83F699}" type="slidenum">
              <a:rPr lang="en-US" smtClean="0"/>
              <a:t>12</a:t>
            </a:fld>
            <a:endParaRPr lang="en-US"/>
          </a:p>
        </p:txBody>
      </p:sp>
    </p:spTree>
    <p:extLst>
      <p:ext uri="{BB962C8B-B14F-4D97-AF65-F5344CB8AC3E}">
        <p14:creationId xmlns:p14="http://schemas.microsoft.com/office/powerpoint/2010/main" val="370991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a:t>
            </a:r>
            <a:r>
              <a:rPr lang="en-US" baseline="0" dirty="0" smtClean="0"/>
              <a:t> Accounting on the Item applies the accounting only to that item.</a:t>
            </a:r>
          </a:p>
          <a:p>
            <a:endParaRPr lang="en-US" baseline="0" dirty="0" smtClean="0"/>
          </a:p>
          <a:p>
            <a:pPr defTabSz="931774">
              <a:defRPr/>
            </a:pPr>
            <a:r>
              <a:rPr lang="en-US" baseline="0" dirty="0" smtClean="0"/>
              <a:t>If you are entering multiple COA lines, you will need to identify the percentage of the item cost that each COA will pay right-most column </a:t>
            </a:r>
          </a:p>
          <a:p>
            <a:endParaRPr lang="en-US" baseline="0" dirty="0" smtClean="0"/>
          </a:p>
          <a:p>
            <a:r>
              <a:rPr lang="en-US" baseline="0" dirty="0" smtClean="0"/>
              <a:t>Click Save Based on Percentages</a:t>
            </a:r>
          </a:p>
          <a:p>
            <a:pPr marL="174708" indent="-174708">
              <a:buFont typeface="Arial" panose="020B0604020202020204" pitchFamily="34" charset="0"/>
              <a:buChar char="•"/>
            </a:pPr>
            <a:r>
              <a:rPr lang="en-US" baseline="0" dirty="0" smtClean="0"/>
              <a:t>This will place the entered accounting on the items.</a:t>
            </a:r>
          </a:p>
          <a:p>
            <a:pPr marL="174708" indent="-174708">
              <a:buFont typeface="Arial" panose="020B0604020202020204" pitchFamily="34" charset="0"/>
              <a:buChar char="•"/>
            </a:pPr>
            <a:r>
              <a:rPr lang="en-US" baseline="0" dirty="0" smtClean="0"/>
              <a:t>If the object was left blank and the NIGP code/dollar amount are on the GAO reference table, the item accounting line will also include an object.</a:t>
            </a:r>
          </a:p>
          <a:p>
            <a:pPr marL="174708" indent="-174708">
              <a:buFont typeface="Arial" panose="020B0604020202020204" pitchFamily="34" charset="0"/>
              <a:buChar char="•"/>
            </a:pPr>
            <a:endParaRPr lang="en-US" baseline="0" dirty="0" smtClean="0"/>
          </a:p>
          <a:p>
            <a:pPr defTabSz="931774">
              <a:defRPr/>
            </a:pPr>
            <a:r>
              <a:rPr lang="en-US" baseline="0" dirty="0" smtClean="0"/>
              <a:t>During this process ProcureAZ will ensure that you have entered the previously identified required fields.  There is NO interface to AFIS at this step</a:t>
            </a:r>
          </a:p>
          <a:p>
            <a:endParaRPr lang="en-US" baseline="0" dirty="0" smtClean="0"/>
          </a:p>
        </p:txBody>
      </p:sp>
      <p:sp>
        <p:nvSpPr>
          <p:cNvPr id="4" name="Slide Number Placeholder 3"/>
          <p:cNvSpPr>
            <a:spLocks noGrp="1"/>
          </p:cNvSpPr>
          <p:nvPr>
            <p:ph type="sldNum" sz="quarter" idx="10"/>
          </p:nvPr>
        </p:nvSpPr>
        <p:spPr/>
        <p:txBody>
          <a:bodyPr/>
          <a:lstStyle/>
          <a:p>
            <a:fld id="{6E7B5364-78D5-4631-B2E1-86BB1C83F699}" type="slidenum">
              <a:rPr lang="en-US" smtClean="0"/>
              <a:t>13</a:t>
            </a:fld>
            <a:endParaRPr lang="en-US"/>
          </a:p>
        </p:txBody>
      </p:sp>
    </p:spTree>
    <p:extLst>
      <p:ext uri="{BB962C8B-B14F-4D97-AF65-F5344CB8AC3E}">
        <p14:creationId xmlns:p14="http://schemas.microsoft.com/office/powerpoint/2010/main" val="55032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Any supporting documents for the purchase must be scanned and attached to the Requisition as specified by policy. This might include documentation such as specification sheets, scope of work reports, or hard copy quotes. All Requisitions must include specifications for goods or services and, if sufficient detail cannot be contained in the Item Description field, any appropriate supporting documents must be attached. It is important that any attached document name accurately describes the document.</a:t>
            </a:r>
          </a:p>
          <a:p>
            <a:pPr defTabSz="931774">
              <a:defRPr/>
            </a:pPr>
            <a:endParaRPr lang="en-US" b="1" dirty="0"/>
          </a:p>
          <a:p>
            <a:pPr defTabSz="931774">
              <a:defRPr/>
            </a:pPr>
            <a:r>
              <a:rPr lang="en-US" b="1" dirty="0"/>
              <a:t>TIP</a:t>
            </a:r>
            <a:r>
              <a:rPr lang="en-US" dirty="0"/>
              <a:t>: Vendors never see a requisition so the vendor attachment tab is simply a placed holder. Vendors cannot add attachments directly to the requisition.</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14</a:t>
            </a:fld>
            <a:endParaRPr lang="en-US"/>
          </a:p>
        </p:txBody>
      </p:sp>
    </p:spTree>
    <p:extLst>
      <p:ext uri="{BB962C8B-B14F-4D97-AF65-F5344CB8AC3E}">
        <p14:creationId xmlns:p14="http://schemas.microsoft.com/office/powerpoint/2010/main" val="69753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Header &gt; Notes tab is used to add notes about the Requisition document that are only visible to Organization users who access the document. Notes are entered in the Note field, which allows multiple lines of text to be entered. When one note is entered, clicking the Save &amp; Continue button will save the note and add a new blank Note field for another note. Any notes that are saved to the document are stamped with the date they were added. Checking the Delete check box and clicking the Save &amp; Continue button will remove the note from the document. The reset button will revert any changes made to the notes since the document was last saved. Like Attachments, the number of Notes added to the document will display in the tab name in the Header &gt; Notes tab.</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15</a:t>
            </a:fld>
            <a:endParaRPr lang="en-US"/>
          </a:p>
        </p:txBody>
      </p:sp>
    </p:spTree>
    <p:extLst>
      <p:ext uri="{BB962C8B-B14F-4D97-AF65-F5344CB8AC3E}">
        <p14:creationId xmlns:p14="http://schemas.microsoft.com/office/powerpoint/2010/main" val="159343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16</a:t>
            </a:fld>
            <a:endParaRPr lang="en-US"/>
          </a:p>
        </p:txBody>
      </p:sp>
    </p:spTree>
    <p:extLst>
      <p:ext uri="{BB962C8B-B14F-4D97-AF65-F5344CB8AC3E}">
        <p14:creationId xmlns:p14="http://schemas.microsoft.com/office/powerpoint/2010/main" val="1670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TIP</a:t>
            </a:r>
            <a:r>
              <a:rPr lang="en-US" dirty="0"/>
              <a:t>: Before submitting the document for approval, users must verify the method of payment and make sure that the appropriate option is selected for P-Card Enabled for the Requisition.</a:t>
            </a:r>
          </a:p>
          <a:p>
            <a:pPr defTabSz="931774">
              <a:defRPr/>
            </a:pPr>
            <a:endParaRPr lang="en-US" dirty="0"/>
          </a:p>
          <a:p>
            <a:pPr defTabSz="931774">
              <a:defRPr/>
            </a:pPr>
            <a:r>
              <a:rPr lang="en-US" dirty="0"/>
              <a:t>Clicking Submit automatically creates/generates the Purchase Order document</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17</a:t>
            </a:fld>
            <a:endParaRPr lang="en-US"/>
          </a:p>
        </p:txBody>
      </p:sp>
    </p:spTree>
    <p:extLst>
      <p:ext uri="{BB962C8B-B14F-4D97-AF65-F5344CB8AC3E}">
        <p14:creationId xmlns:p14="http://schemas.microsoft.com/office/powerpoint/2010/main" val="111895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18</a:t>
            </a:fld>
            <a:endParaRPr lang="en-US"/>
          </a:p>
        </p:txBody>
      </p:sp>
    </p:spTree>
    <p:extLst>
      <p:ext uri="{BB962C8B-B14F-4D97-AF65-F5344CB8AC3E}">
        <p14:creationId xmlns:p14="http://schemas.microsoft.com/office/powerpoint/2010/main" val="252399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If the Requisition is submitted, the Trainer will need to process the disapproval of each submitted document before beginning the next activity.</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19</a:t>
            </a:fld>
            <a:endParaRPr lang="en-US"/>
          </a:p>
        </p:txBody>
      </p:sp>
    </p:spTree>
    <p:extLst>
      <p:ext uri="{BB962C8B-B14F-4D97-AF65-F5344CB8AC3E}">
        <p14:creationId xmlns:p14="http://schemas.microsoft.com/office/powerpoint/2010/main" val="114074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p>
          <a:p>
            <a:r>
              <a:rPr lang="en-US" dirty="0"/>
              <a:t>ProcureAZ allows users to purchase goods directly from the website of certain vendors that have contracts established with the State. The </a:t>
            </a:r>
            <a:r>
              <a:rPr lang="en-US" dirty="0" err="1"/>
              <a:t>punchout</a:t>
            </a:r>
            <a:r>
              <a:rPr lang="en-US" dirty="0"/>
              <a:t> integration between ProcureAZ and external vendor websites is used to browse and select Items which are then added to the Punchout Requisition document. </a:t>
            </a:r>
          </a:p>
          <a:p>
            <a:r>
              <a:rPr lang="en-US" dirty="0"/>
              <a:t>This lesson introduces the on-contract </a:t>
            </a:r>
            <a:r>
              <a:rPr lang="en-US" dirty="0" err="1"/>
              <a:t>punchout</a:t>
            </a:r>
            <a:r>
              <a:rPr lang="en-US" dirty="0"/>
              <a:t> ordering process in ProcureAZ. This process begins with the creation of a Punchout Requisition which is a type of Release. Following the submission of a Punchout Requisition, a Punchout Purchase Order is created. This lesson also reviews the document cancellation process. In the activities, users will gain work-applicable experience in the ProcureAZ training environment by navigating and creating the various documents in the Punchout lifecycle.</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a:t>
            </a:fld>
            <a:endParaRPr lang="en-US"/>
          </a:p>
        </p:txBody>
      </p:sp>
    </p:spTree>
    <p:extLst>
      <p:ext uri="{BB962C8B-B14F-4D97-AF65-F5344CB8AC3E}">
        <p14:creationId xmlns:p14="http://schemas.microsoft.com/office/powerpoint/2010/main" val="125677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status of a Requisition can be monitored at any point in the document lifecycle. The Home Page displays tabs for all document types accessible by the user profile. </a:t>
            </a:r>
          </a:p>
          <a:p>
            <a:pPr defTabSz="931774">
              <a:defRPr/>
            </a:pPr>
            <a:r>
              <a:rPr lang="en-US" dirty="0"/>
              <a:t>The Reqs tab is used to view Requisitions saved in ProcureAZ and contains sub-tabs for each document status. Each tab name contains the number of documents displayed on that tab in parenthesis.</a:t>
            </a:r>
          </a:p>
          <a:p>
            <a:pPr defTabSz="931774">
              <a:defRPr/>
            </a:pPr>
            <a:endParaRPr lang="en-US" dirty="0" smtClean="0"/>
          </a:p>
        </p:txBody>
      </p:sp>
      <p:sp>
        <p:nvSpPr>
          <p:cNvPr id="4" name="Slide Number Placeholder 3"/>
          <p:cNvSpPr>
            <a:spLocks noGrp="1"/>
          </p:cNvSpPr>
          <p:nvPr>
            <p:ph type="sldNum" sz="quarter" idx="10"/>
          </p:nvPr>
        </p:nvSpPr>
        <p:spPr/>
        <p:txBody>
          <a:bodyPr/>
          <a:lstStyle/>
          <a:p>
            <a:fld id="{6E7B5364-78D5-4631-B2E1-86BB1C83F699}" type="slidenum">
              <a:rPr lang="en-US" smtClean="0"/>
              <a:t>20</a:t>
            </a:fld>
            <a:endParaRPr lang="en-US"/>
          </a:p>
        </p:txBody>
      </p:sp>
    </p:spTree>
    <p:extLst>
      <p:ext uri="{BB962C8B-B14F-4D97-AF65-F5344CB8AC3E}">
        <p14:creationId xmlns:p14="http://schemas.microsoft.com/office/powerpoint/2010/main" val="321443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Only the Accounting information on the Punchout Requisition can be changed. If changes are required and allowed, on the Summary tab, click the Reopen Requisition button to change the status of the document to In Progress and enable document modification. </a:t>
            </a:r>
          </a:p>
          <a:p>
            <a:pPr defTabSz="931774">
              <a:defRPr/>
            </a:pPr>
            <a:r>
              <a:rPr lang="en-US" dirty="0"/>
              <a:t>Items on a Punchout Requisition cannot be changed once they have been selected from the vendor’s website. If the Requisition Items are not correct, the Requisition document must be canceled and a new Requisition must be created.</a:t>
            </a:r>
          </a:p>
          <a:p>
            <a:pPr defTabSz="931774">
              <a:defRPr/>
            </a:pPr>
            <a:r>
              <a:rPr lang="en-US" dirty="0"/>
              <a:t>Only the creator or a user with the Basic Purchaser role can cancel a Punchout Requisition.</a:t>
            </a:r>
          </a:p>
          <a:p>
            <a:pPr defTabSz="931774">
              <a:defRPr/>
            </a:pPr>
            <a:r>
              <a:rPr lang="en-US" b="1" dirty="0"/>
              <a:t>TIP</a:t>
            </a:r>
            <a:r>
              <a:rPr lang="en-US" dirty="0"/>
              <a:t>: Punchout Requisitions cannot be cloned. If a requisition needs to be created the user will have to start from scratch.</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21</a:t>
            </a:fld>
            <a:endParaRPr lang="en-US"/>
          </a:p>
        </p:txBody>
      </p:sp>
    </p:spTree>
    <p:extLst>
      <p:ext uri="{BB962C8B-B14F-4D97-AF65-F5344CB8AC3E}">
        <p14:creationId xmlns:p14="http://schemas.microsoft.com/office/powerpoint/2010/main" val="253641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22</a:t>
            </a:fld>
            <a:endParaRPr lang="en-US"/>
          </a:p>
        </p:txBody>
      </p:sp>
    </p:spTree>
    <p:extLst>
      <p:ext uri="{BB962C8B-B14F-4D97-AF65-F5344CB8AC3E}">
        <p14:creationId xmlns:p14="http://schemas.microsoft.com/office/powerpoint/2010/main" val="446963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23</a:t>
            </a:fld>
            <a:endParaRPr lang="en-US"/>
          </a:p>
        </p:txBody>
      </p:sp>
    </p:spTree>
    <p:extLst>
      <p:ext uri="{BB962C8B-B14F-4D97-AF65-F5344CB8AC3E}">
        <p14:creationId xmlns:p14="http://schemas.microsoft.com/office/powerpoint/2010/main" val="3178140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There will not be a Punchout Purchase Order in the system for each student unless the training system is setup to allow processing and conversion from Requisition to Purchase Order.</a:t>
            </a:r>
          </a:p>
          <a:p>
            <a:r>
              <a:rPr lang="en-US" dirty="0"/>
              <a:t> </a:t>
            </a:r>
          </a:p>
          <a:p>
            <a:r>
              <a:rPr lang="en-US" b="1" dirty="0"/>
              <a:t>NOTE: The State’s integration methodology excludes P-Card transactions. Please consult with your agency regarding their P-Card processing expectations in AFIS</a:t>
            </a:r>
            <a:r>
              <a:rPr lang="en-US" dirty="0"/>
              <a:t>.</a:t>
            </a:r>
          </a:p>
        </p:txBody>
      </p:sp>
      <p:sp>
        <p:nvSpPr>
          <p:cNvPr id="4" name="Slide Number Placeholder 3"/>
          <p:cNvSpPr>
            <a:spLocks noGrp="1"/>
          </p:cNvSpPr>
          <p:nvPr>
            <p:ph type="sldNum" sz="quarter" idx="10"/>
          </p:nvPr>
        </p:nvSpPr>
        <p:spPr/>
        <p:txBody>
          <a:bodyPr/>
          <a:lstStyle/>
          <a:p>
            <a:fld id="{6E7B5364-78D5-4631-B2E1-86BB1C83F699}" type="slidenum">
              <a:rPr lang="en-US" smtClean="0"/>
              <a:t>24</a:t>
            </a:fld>
            <a:endParaRPr lang="en-US"/>
          </a:p>
        </p:txBody>
      </p:sp>
    </p:spTree>
    <p:extLst>
      <p:ext uri="{BB962C8B-B14F-4D97-AF65-F5344CB8AC3E}">
        <p14:creationId xmlns:p14="http://schemas.microsoft.com/office/powerpoint/2010/main" val="368735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25</a:t>
            </a:fld>
            <a:endParaRPr lang="en-US"/>
          </a:p>
        </p:txBody>
      </p:sp>
    </p:spTree>
    <p:extLst>
      <p:ext uri="{BB962C8B-B14F-4D97-AF65-F5344CB8AC3E}">
        <p14:creationId xmlns:p14="http://schemas.microsoft.com/office/powerpoint/2010/main" val="285870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b.</a:t>
            </a:r>
            <a:r>
              <a:rPr lang="en-US" baseline="0" dirty="0" smtClean="0"/>
              <a:t> On Contract via vendor website.</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26</a:t>
            </a:fld>
            <a:endParaRPr lang="en-US"/>
          </a:p>
        </p:txBody>
      </p:sp>
    </p:spTree>
    <p:extLst>
      <p:ext uri="{BB962C8B-B14F-4D97-AF65-F5344CB8AC3E}">
        <p14:creationId xmlns:p14="http://schemas.microsoft.com/office/powerpoint/2010/main" val="537376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b. False.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27</a:t>
            </a:fld>
            <a:endParaRPr lang="en-US"/>
          </a:p>
        </p:txBody>
      </p:sp>
    </p:spTree>
    <p:extLst>
      <p:ext uri="{BB962C8B-B14F-4D97-AF65-F5344CB8AC3E}">
        <p14:creationId xmlns:p14="http://schemas.microsoft.com/office/powerpoint/2010/main" val="44142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d. Both a</a:t>
            </a:r>
            <a:r>
              <a:rPr lang="en-US" baseline="0" dirty="0" smtClean="0"/>
              <a:t> and b (Warrant and P-Card).</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28</a:t>
            </a:fld>
            <a:endParaRPr lang="en-US"/>
          </a:p>
        </p:txBody>
      </p:sp>
    </p:spTree>
    <p:extLst>
      <p:ext uri="{BB962C8B-B14F-4D97-AF65-F5344CB8AC3E}">
        <p14:creationId xmlns:p14="http://schemas.microsoft.com/office/powerpoint/2010/main" val="3903942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d. Automatically by the system.</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29</a:t>
            </a:fld>
            <a:endParaRPr lang="en-US"/>
          </a:p>
        </p:txBody>
      </p:sp>
    </p:spTree>
    <p:extLst>
      <p:ext uri="{BB962C8B-B14F-4D97-AF65-F5344CB8AC3E}">
        <p14:creationId xmlns:p14="http://schemas.microsoft.com/office/powerpoint/2010/main" val="371222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On-contract ordering through a Punchout Requisition involves: selecting a vendor, selecting the Items from the vendor’s website, completing the Requisition, and then submitting Requisition for approval. The Punchout ordering process in ProcureAZ provides several benefits:</a:t>
            </a:r>
          </a:p>
          <a:p>
            <a:pPr lvl="0"/>
            <a:r>
              <a:rPr lang="en-US" dirty="0"/>
              <a:t>Ensures that organizations always get the correct and most recent pricing on Items under contract</a:t>
            </a:r>
          </a:p>
          <a:p>
            <a:pPr lvl="0"/>
            <a:r>
              <a:rPr lang="en-US" dirty="0"/>
              <a:t>Allows the State to track all spending with each contractor and on particular Items which helps the State negotiate contract prices in the future</a:t>
            </a:r>
          </a:p>
          <a:p>
            <a:pPr lvl="0"/>
            <a:r>
              <a:rPr lang="en-US" dirty="0"/>
              <a:t>Provides the convenience of using online shopping websites while remaining in compliance with </a:t>
            </a:r>
            <a:r>
              <a:rPr lang="en-US" dirty="0" err="1"/>
              <a:t>ProcureAZ’s</a:t>
            </a:r>
            <a:r>
              <a:rPr lang="en-US" dirty="0"/>
              <a:t> automated approval routing process</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a:t>
            </a:fld>
            <a:endParaRPr lang="en-US"/>
          </a:p>
        </p:txBody>
      </p:sp>
    </p:spTree>
    <p:extLst>
      <p:ext uri="{BB962C8B-B14F-4D97-AF65-F5344CB8AC3E}">
        <p14:creationId xmlns:p14="http://schemas.microsoft.com/office/powerpoint/2010/main" val="129603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TIP</a:t>
            </a:r>
            <a:r>
              <a:rPr lang="en-US" dirty="0"/>
              <a:t>: Users must have their pop-up blockers turned off in order to successfully use the Punchout ordering process.</a:t>
            </a:r>
          </a:p>
          <a:p>
            <a:pPr defTabSz="931774">
              <a:defRPr/>
            </a:pPr>
            <a:r>
              <a:rPr lang="en-US" b="1" dirty="0"/>
              <a:t>TIP</a:t>
            </a:r>
            <a:r>
              <a:rPr lang="en-US" dirty="0"/>
              <a:t>: The information on the G2B Punchout Shopping screen cannot be changed once the Punchout process has begun by navigating to the vendor’s website. It is important to verify the information on this screen before continuing the process.</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a:t>
            </a:fld>
            <a:endParaRPr lang="en-US"/>
          </a:p>
        </p:txBody>
      </p:sp>
    </p:spTree>
    <p:extLst>
      <p:ext uri="{BB962C8B-B14F-4D97-AF65-F5344CB8AC3E}">
        <p14:creationId xmlns:p14="http://schemas.microsoft.com/office/powerpoint/2010/main" val="267587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5</a:t>
            </a:fld>
            <a:endParaRPr lang="en-US"/>
          </a:p>
        </p:txBody>
      </p:sp>
    </p:spTree>
    <p:extLst>
      <p:ext uri="{BB962C8B-B14F-4D97-AF65-F5344CB8AC3E}">
        <p14:creationId xmlns:p14="http://schemas.microsoft.com/office/powerpoint/2010/main" val="149663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B5364-78D5-4631-B2E1-86BB1C83F699}" type="slidenum">
              <a:rPr lang="en-US" smtClean="0"/>
              <a:t>6</a:t>
            </a:fld>
            <a:endParaRPr lang="en-US"/>
          </a:p>
        </p:txBody>
      </p:sp>
    </p:spTree>
    <p:extLst>
      <p:ext uri="{BB962C8B-B14F-4D97-AF65-F5344CB8AC3E}">
        <p14:creationId xmlns:p14="http://schemas.microsoft.com/office/powerpoint/2010/main" val="95623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Invoice Method field on the General tab is used to select whether Two Way or Three Way Match will be used for the Requisition/Purchase Order. </a:t>
            </a:r>
            <a:r>
              <a:rPr lang="en-US" b="1" dirty="0"/>
              <a:t>Two Way Match is a new option</a:t>
            </a:r>
            <a:r>
              <a:rPr lang="en-US" dirty="0"/>
              <a:t> in ProcureAZ that requires a Purchase Order but does not require a Receipt to be entered before an Invoice can be processed. Selecting Three Way Match means that both a Purchase Order and a Receipt are required before an Invoice can be submitted. Three Way Match is the default Invoice Method and requires that the full documentation trail be created for a purchase.</a:t>
            </a:r>
          </a:p>
          <a:p>
            <a:endParaRPr lang="en-US" b="1" dirty="0"/>
          </a:p>
          <a:p>
            <a:r>
              <a:rPr lang="en-US" b="1" dirty="0"/>
              <a:t>TIP</a:t>
            </a:r>
            <a:r>
              <a:rPr lang="en-US" dirty="0"/>
              <a:t>: Two Way Match is a role granted to specific users by their agency. If users do not have the Two Way Match role, they will not see the Invoice Method field and the Requisition/Purchase Order Invoice Method will default to Three Way Match.</a:t>
            </a:r>
          </a:p>
          <a:p>
            <a:pPr defTabSz="931774">
              <a:defRPr/>
            </a:pPr>
            <a:r>
              <a:rPr lang="en-US" b="1" dirty="0"/>
              <a:t>TIP</a:t>
            </a:r>
            <a:r>
              <a:rPr lang="en-US" dirty="0"/>
              <a:t>: The P-card enabled check box is not modifiable after approvals, so the Requisitioner needs to uncheck it immediately if the Punchout order is not going to be paid using the P-Card.</a:t>
            </a:r>
          </a:p>
          <a:p>
            <a:pPr defTabSz="931774">
              <a:defRPr/>
            </a:pPr>
            <a:r>
              <a:rPr lang="en-US" b="1" dirty="0"/>
              <a:t>TIP</a:t>
            </a:r>
            <a:r>
              <a:rPr lang="en-US" dirty="0"/>
              <a:t>: If the </a:t>
            </a:r>
            <a:r>
              <a:rPr lang="en-US" dirty="0" err="1"/>
              <a:t>Requistioner</a:t>
            </a:r>
            <a:r>
              <a:rPr lang="en-US" dirty="0"/>
              <a:t> forgets to click Save and Continue, the Punchout will be saved automatically.  Forgetting to click Save and Continue on all other ProcureAZ tabs will not have the same result.</a:t>
            </a:r>
          </a:p>
          <a:p>
            <a:pPr defTabSz="931774">
              <a:defRPr/>
            </a:pPr>
            <a:endParaRPr lang="en-US" i="1" dirty="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7</a:t>
            </a:fld>
            <a:endParaRPr lang="en-US"/>
          </a:p>
        </p:txBody>
      </p:sp>
    </p:spTree>
    <p:extLst>
      <p:ext uri="{BB962C8B-B14F-4D97-AF65-F5344CB8AC3E}">
        <p14:creationId xmlns:p14="http://schemas.microsoft.com/office/powerpoint/2010/main" val="30956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are required on these three tabs.</a:t>
            </a:r>
          </a:p>
        </p:txBody>
      </p:sp>
      <p:sp>
        <p:nvSpPr>
          <p:cNvPr id="4" name="Slide Number Placeholder 3"/>
          <p:cNvSpPr>
            <a:spLocks noGrp="1"/>
          </p:cNvSpPr>
          <p:nvPr>
            <p:ph type="sldNum" sz="quarter" idx="10"/>
          </p:nvPr>
        </p:nvSpPr>
        <p:spPr/>
        <p:txBody>
          <a:bodyPr/>
          <a:lstStyle/>
          <a:p>
            <a:fld id="{6E7B5364-78D5-4631-B2E1-86BB1C83F699}" type="slidenum">
              <a:rPr lang="en-US" smtClean="0"/>
              <a:t>8</a:t>
            </a:fld>
            <a:endParaRPr lang="en-US"/>
          </a:p>
        </p:txBody>
      </p:sp>
    </p:spTree>
    <p:extLst>
      <p:ext uri="{BB962C8B-B14F-4D97-AF65-F5344CB8AC3E}">
        <p14:creationId xmlns:p14="http://schemas.microsoft.com/office/powerpoint/2010/main" val="298189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Account codes can be added at the document level on the Header &gt; Accounting tab or at the individual Item level on the Items &gt; Accounting tab. Account codes entered at the Header level will apply the same information to all of the Requisition Items. Account codes are required for all Requisition Items. Users will need to know the specific Account Codes for their Agency.</a:t>
            </a:r>
            <a:endParaRPr lang="en-US" dirty="0" smtClean="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9</a:t>
            </a:fld>
            <a:endParaRPr lang="en-US"/>
          </a:p>
        </p:txBody>
      </p:sp>
    </p:spTree>
    <p:extLst>
      <p:ext uri="{BB962C8B-B14F-4D97-AF65-F5344CB8AC3E}">
        <p14:creationId xmlns:p14="http://schemas.microsoft.com/office/powerpoint/2010/main" val="4200444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62626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35485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40676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7396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6E052D-924D-4A83-8A35-677187B086DD}"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60162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marL="457200" indent="-457200">
              <a:defRPr/>
            </a:lvl1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6E052D-924D-4A83-8A35-677187B086DD}"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89972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E052D-924D-4A83-8A35-677187B086DD}" type="datetimeFigureOut">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53357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E052D-924D-4A83-8A35-677187B086DD}"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41059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6E052D-924D-4A83-8A35-677187B086DD}" type="datetimeFigureOut">
              <a:rPr lang="en-US" smtClean="0"/>
              <a:t>2/9/2015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52352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6E052D-924D-4A83-8A35-677187B086DD}" type="datetimeFigureOut">
              <a:rPr lang="en-US" smtClean="0"/>
              <a:t>2/9/2015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38660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6E052D-924D-4A83-8A35-677187B086DD}"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15664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6E052D-924D-4A83-8A35-677187B086DD}" type="datetimeFigureOut">
              <a:rPr lang="en-US" smtClean="0"/>
              <a:t>2/9/2015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2140CB-6A47-4EC7-B4ED-277741DE7D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98864" y="185738"/>
            <a:ext cx="2846832" cy="1242254"/>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882935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100000"/>
        </a:lnSpc>
        <a:spcBef>
          <a:spcPts val="600"/>
        </a:spcBef>
        <a:spcAft>
          <a:spcPts val="600"/>
        </a:spcAft>
        <a:buClr>
          <a:schemeClr val="bg2">
            <a:lumMod val="50000"/>
          </a:schemeClr>
        </a:buClr>
        <a:buSzPct val="100000"/>
        <a:buFont typeface="Wingdings" panose="05000000000000000000" pitchFamily="2" charset="2"/>
        <a:buChar char="v"/>
        <a:defRPr sz="2800" kern="1200">
          <a:solidFill>
            <a:schemeClr val="tx1">
              <a:lumMod val="75000"/>
              <a:lumOff val="25000"/>
            </a:schemeClr>
          </a:solidFill>
          <a:latin typeface="+mj-lt"/>
          <a:ea typeface="+mn-ea"/>
          <a:cs typeface="+mn-cs"/>
        </a:defRPr>
      </a:lvl1pPr>
      <a:lvl2pPr marL="855663" indent="-4064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400" kern="1200">
          <a:solidFill>
            <a:schemeClr val="tx1">
              <a:lumMod val="75000"/>
              <a:lumOff val="25000"/>
            </a:schemeClr>
          </a:solidFill>
          <a:latin typeface="+mj-lt"/>
          <a:ea typeface="+mn-ea"/>
          <a:cs typeface="+mn-cs"/>
        </a:defRPr>
      </a:lvl2pPr>
      <a:lvl3pPr marL="1201738" indent="-338138" algn="l" defTabSz="914400" rtl="0" eaLnBrk="1" latinLnBrk="0" hangingPunct="1">
        <a:lnSpc>
          <a:spcPct val="100000"/>
        </a:lnSpc>
        <a:spcBef>
          <a:spcPts val="600"/>
        </a:spcBef>
        <a:spcAft>
          <a:spcPts val="600"/>
        </a:spcAft>
        <a:buClr>
          <a:schemeClr val="bg2">
            <a:lumMod val="5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490663" indent="-288925"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
        <a:defRPr sz="1800" kern="1200">
          <a:solidFill>
            <a:schemeClr val="tx1">
              <a:lumMod val="75000"/>
              <a:lumOff val="25000"/>
            </a:schemeClr>
          </a:solidFill>
          <a:latin typeface="+mj-lt"/>
          <a:ea typeface="+mn-ea"/>
          <a:cs typeface="+mn-cs"/>
        </a:defRPr>
      </a:lvl4pPr>
      <a:lvl5pPr marL="1770063" indent="-284163" algn="l" defTabSz="914400" rtl="0" eaLnBrk="1" latinLnBrk="0" hangingPunct="1">
        <a:lnSpc>
          <a:spcPct val="100000"/>
        </a:lnSpc>
        <a:spcBef>
          <a:spcPts val="600"/>
        </a:spcBef>
        <a:spcAft>
          <a:spcPts val="600"/>
        </a:spcAft>
        <a:buClr>
          <a:schemeClr val="bg2">
            <a:lumMod val="50000"/>
          </a:schemeClr>
        </a:buClr>
        <a:buFont typeface="Courier New" panose="02070309020205020404" pitchFamily="49" charset="0"/>
        <a:buChar char="o"/>
        <a:defRPr sz="16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ProcureAZ</a:t>
            </a:r>
            <a:endParaRPr lang="en-US" dirty="0"/>
          </a:p>
        </p:txBody>
      </p:sp>
      <p:sp>
        <p:nvSpPr>
          <p:cNvPr id="3" name="Subtitle 2"/>
          <p:cNvSpPr>
            <a:spLocks noGrp="1"/>
          </p:cNvSpPr>
          <p:nvPr>
            <p:ph type="subTitle" idx="1"/>
          </p:nvPr>
        </p:nvSpPr>
        <p:spPr/>
        <p:txBody>
          <a:bodyPr>
            <a:normAutofit/>
          </a:bodyPr>
          <a:lstStyle/>
          <a:p>
            <a:r>
              <a:rPr lang="en-US" sz="4400" b="1" dirty="0"/>
              <a:t>3</a:t>
            </a:r>
            <a:r>
              <a:rPr lang="en-US" sz="4400" dirty="0" smtClean="0"/>
              <a:t> Punchout</a:t>
            </a:r>
          </a:p>
          <a:p>
            <a:endParaRPr lang="en-US" sz="4400" dirty="0"/>
          </a:p>
        </p:txBody>
      </p:sp>
    </p:spTree>
    <p:extLst>
      <p:ext uri="{BB962C8B-B14F-4D97-AF65-F5344CB8AC3E}">
        <p14:creationId xmlns:p14="http://schemas.microsoft.com/office/powerpoint/2010/main" val="48156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a:t>
            </a:r>
            <a:r>
              <a:rPr lang="en-US" dirty="0"/>
              <a:t>Codes</a:t>
            </a:r>
            <a:br>
              <a:rPr lang="en-US" dirty="0"/>
            </a:br>
            <a:r>
              <a:rPr lang="en-US" dirty="0"/>
              <a:t>ProcureAZ Conditional Requirements</a:t>
            </a:r>
          </a:p>
        </p:txBody>
      </p:sp>
      <p:sp>
        <p:nvSpPr>
          <p:cNvPr id="3" name="Content Placeholder 2"/>
          <p:cNvSpPr>
            <a:spLocks noGrp="1"/>
          </p:cNvSpPr>
          <p:nvPr>
            <p:ph sz="half" idx="1"/>
          </p:nvPr>
        </p:nvSpPr>
        <p:spPr/>
        <p:txBody>
          <a:bodyPr/>
          <a:lstStyle/>
          <a:p>
            <a:r>
              <a:rPr lang="en-US" dirty="0" smtClean="0"/>
              <a:t>Budget Fiscal Year</a:t>
            </a:r>
          </a:p>
          <a:p>
            <a:pPr marL="0" indent="0">
              <a:buNone/>
            </a:pPr>
            <a:r>
              <a:rPr lang="en-US" dirty="0" smtClean="0"/>
              <a:t>	+</a:t>
            </a:r>
          </a:p>
          <a:p>
            <a:r>
              <a:rPr lang="en-US" dirty="0" smtClean="0"/>
              <a:t>Accounting Template</a:t>
            </a:r>
          </a:p>
          <a:p>
            <a:pPr marL="0" indent="0">
              <a:buNone/>
            </a:pPr>
            <a:r>
              <a:rPr lang="en-US" dirty="0"/>
              <a:t>	</a:t>
            </a:r>
            <a:r>
              <a:rPr lang="en-US" dirty="0" smtClean="0"/>
              <a:t>OR</a:t>
            </a:r>
          </a:p>
          <a:p>
            <a:r>
              <a:rPr lang="en-US" dirty="0" smtClean="0"/>
              <a:t>Function</a:t>
            </a:r>
          </a:p>
          <a:p>
            <a:pPr marL="0" indent="0">
              <a:buNone/>
            </a:pPr>
            <a:endParaRPr lang="en-US" dirty="0" smtClean="0"/>
          </a:p>
        </p:txBody>
      </p:sp>
      <p:sp>
        <p:nvSpPr>
          <p:cNvPr id="6" name="Content Placeholder 5"/>
          <p:cNvSpPr>
            <a:spLocks noGrp="1"/>
          </p:cNvSpPr>
          <p:nvPr>
            <p:ph sz="half" idx="2"/>
          </p:nvPr>
        </p:nvSpPr>
        <p:spPr/>
        <p:txBody>
          <a:bodyPr/>
          <a:lstStyle/>
          <a:p>
            <a:r>
              <a:rPr lang="en-US" dirty="0" smtClean="0"/>
              <a:t>Budget Fiscal Year</a:t>
            </a:r>
          </a:p>
          <a:p>
            <a:r>
              <a:rPr lang="en-US" dirty="0" smtClean="0"/>
              <a:t>Unit</a:t>
            </a:r>
          </a:p>
          <a:p>
            <a:r>
              <a:rPr lang="en-US" dirty="0" smtClean="0"/>
              <a:t>Fund</a:t>
            </a:r>
          </a:p>
          <a:p>
            <a:r>
              <a:rPr lang="en-US" dirty="0" err="1" smtClean="0"/>
              <a:t>Appr</a:t>
            </a:r>
            <a:r>
              <a:rPr lang="en-US" dirty="0" smtClean="0"/>
              <a:t> Unit</a:t>
            </a:r>
          </a:p>
          <a:p>
            <a:r>
              <a:rPr lang="en-US" dirty="0" smtClean="0"/>
              <a:t>Task</a:t>
            </a:r>
            <a:endParaRPr lang="en-US" dirty="0"/>
          </a:p>
        </p:txBody>
      </p:sp>
    </p:spTree>
    <p:extLst>
      <p:ext uri="{BB962C8B-B14F-4D97-AF65-F5344CB8AC3E}">
        <p14:creationId xmlns:p14="http://schemas.microsoft.com/office/powerpoint/2010/main" val="37681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Code Inference</a:t>
            </a:r>
            <a:endParaRPr lang="en-US" dirty="0"/>
          </a:p>
        </p:txBody>
      </p:sp>
      <p:sp>
        <p:nvSpPr>
          <p:cNvPr id="3" name="Content Placeholder 2"/>
          <p:cNvSpPr>
            <a:spLocks noGrp="1"/>
          </p:cNvSpPr>
          <p:nvPr>
            <p:ph sz="half" idx="1"/>
          </p:nvPr>
        </p:nvSpPr>
        <p:spPr>
          <a:xfrm>
            <a:off x="1097278" y="1845734"/>
            <a:ext cx="10058401" cy="4023360"/>
          </a:xfrm>
        </p:spPr>
        <p:txBody>
          <a:bodyPr/>
          <a:lstStyle/>
          <a:p>
            <a:r>
              <a:rPr lang="en-US" dirty="0" smtClean="0"/>
              <a:t>Based on GAO Reference Table</a:t>
            </a:r>
          </a:p>
          <a:p>
            <a:pPr lvl="1"/>
            <a:r>
              <a:rPr lang="en-US" dirty="0" smtClean="0"/>
              <a:t>Item NIGP Code</a:t>
            </a:r>
          </a:p>
          <a:p>
            <a:pPr lvl="1"/>
            <a:r>
              <a:rPr lang="en-US" dirty="0" smtClean="0"/>
              <a:t>Dollar Amount</a:t>
            </a:r>
          </a:p>
          <a:p>
            <a:r>
              <a:rPr lang="en-US" dirty="0" smtClean="0"/>
              <a:t>Object Code only inferred if left blank</a:t>
            </a:r>
          </a:p>
          <a:p>
            <a:r>
              <a:rPr lang="en-US" dirty="0" smtClean="0"/>
              <a:t>Users can enter manually or override</a:t>
            </a:r>
            <a:endParaRPr lang="en-US" dirty="0"/>
          </a:p>
        </p:txBody>
      </p:sp>
      <p:sp>
        <p:nvSpPr>
          <p:cNvPr id="5" name="Explosion 1 4"/>
          <p:cNvSpPr/>
          <p:nvPr/>
        </p:nvSpPr>
        <p:spPr>
          <a:xfrm>
            <a:off x="6901" y="801305"/>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61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Accounting Entry</a:t>
            </a:r>
            <a:br>
              <a:rPr lang="en-US" dirty="0" smtClean="0"/>
            </a:br>
            <a:r>
              <a:rPr lang="en-US" dirty="0" smtClean="0"/>
              <a:t>Accounting Header</a:t>
            </a:r>
            <a:endParaRPr lang="en-US" dirty="0"/>
          </a:p>
        </p:txBody>
      </p:sp>
      <p:pic>
        <p:nvPicPr>
          <p:cNvPr id="4" name="Picture 3"/>
          <p:cNvPicPr>
            <a:picLocks noChangeAspect="1"/>
          </p:cNvPicPr>
          <p:nvPr/>
        </p:nvPicPr>
        <p:blipFill>
          <a:blip r:embed="rId3"/>
          <a:stretch>
            <a:fillRect/>
          </a:stretch>
        </p:blipFill>
        <p:spPr>
          <a:xfrm>
            <a:off x="473392" y="2066318"/>
            <a:ext cx="11306175" cy="3519835"/>
          </a:xfrm>
          <a:prstGeom prst="rect">
            <a:avLst/>
          </a:prstGeom>
        </p:spPr>
      </p:pic>
    </p:spTree>
    <p:extLst>
      <p:ext uri="{BB962C8B-B14F-4D97-AF65-F5344CB8AC3E}">
        <p14:creationId xmlns:p14="http://schemas.microsoft.com/office/powerpoint/2010/main" val="3698820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Accounting Entry</a:t>
            </a:r>
            <a:br>
              <a:rPr lang="en-US" dirty="0" smtClean="0"/>
            </a:br>
            <a:r>
              <a:rPr lang="en-US" dirty="0" smtClean="0"/>
              <a:t>Item &gt; Accounting</a:t>
            </a:r>
            <a:endParaRPr lang="en-US" dirty="0"/>
          </a:p>
        </p:txBody>
      </p:sp>
      <p:pic>
        <p:nvPicPr>
          <p:cNvPr id="2" name="Picture 1"/>
          <p:cNvPicPr>
            <a:picLocks noChangeAspect="1"/>
          </p:cNvPicPr>
          <p:nvPr/>
        </p:nvPicPr>
        <p:blipFill>
          <a:blip r:embed="rId3"/>
          <a:stretch>
            <a:fillRect/>
          </a:stretch>
        </p:blipFill>
        <p:spPr>
          <a:xfrm>
            <a:off x="356650" y="2096411"/>
            <a:ext cx="11539660" cy="3259736"/>
          </a:xfrm>
          <a:prstGeom prst="rect">
            <a:avLst/>
          </a:prstGeom>
        </p:spPr>
      </p:pic>
    </p:spTree>
    <p:extLst>
      <p:ext uri="{BB962C8B-B14F-4D97-AF65-F5344CB8AC3E}">
        <p14:creationId xmlns:p14="http://schemas.microsoft.com/office/powerpoint/2010/main" val="2282030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sp>
        <p:nvSpPr>
          <p:cNvPr id="3" name="Content Placeholder 2"/>
          <p:cNvSpPr>
            <a:spLocks noGrp="1"/>
          </p:cNvSpPr>
          <p:nvPr>
            <p:ph sz="half" idx="1"/>
          </p:nvPr>
        </p:nvSpPr>
        <p:spPr>
          <a:xfrm>
            <a:off x="1097278" y="4909424"/>
            <a:ext cx="9755507" cy="719852"/>
          </a:xfrm>
        </p:spPr>
        <p:txBody>
          <a:bodyPr numCol="2">
            <a:normAutofit/>
          </a:bodyPr>
          <a:lstStyle/>
          <a:p>
            <a:r>
              <a:rPr lang="en-US" dirty="0" smtClean="0"/>
              <a:t>Attaching a Document</a:t>
            </a:r>
          </a:p>
          <a:p>
            <a:r>
              <a:rPr lang="en-US" dirty="0" smtClean="0"/>
              <a:t>Attachment Modification</a:t>
            </a:r>
            <a:endParaRPr lang="en-US" dirty="0"/>
          </a:p>
        </p:txBody>
      </p:sp>
      <p:pic>
        <p:nvPicPr>
          <p:cNvPr id="5" name="Picture 4"/>
          <p:cNvPicPr>
            <a:picLocks noChangeAspect="1"/>
          </p:cNvPicPr>
          <p:nvPr/>
        </p:nvPicPr>
        <p:blipFill rotWithShape="1">
          <a:blip r:embed="rId3"/>
          <a:srcRect l="2797" t="21193" r="3409" b="47638"/>
          <a:stretch/>
        </p:blipFill>
        <p:spPr>
          <a:xfrm>
            <a:off x="2209800" y="2066092"/>
            <a:ext cx="7772401" cy="2514600"/>
          </a:xfrm>
          <a:prstGeom prst="rect">
            <a:avLst/>
          </a:prstGeom>
          <a:ln>
            <a:solidFill>
              <a:srgbClr val="0070C0"/>
            </a:solidFill>
          </a:ln>
        </p:spPr>
      </p:pic>
    </p:spTree>
    <p:extLst>
      <p:ext uri="{BB962C8B-B14F-4D97-AF65-F5344CB8AC3E}">
        <p14:creationId xmlns:p14="http://schemas.microsoft.com/office/powerpoint/2010/main" val="210944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sz="half" idx="1"/>
          </p:nvPr>
        </p:nvSpPr>
        <p:spPr/>
        <p:txBody>
          <a:bodyPr/>
          <a:lstStyle/>
          <a:p>
            <a:r>
              <a:rPr lang="en-US" dirty="0" smtClean="0"/>
              <a:t>Add Notes</a:t>
            </a:r>
          </a:p>
          <a:p>
            <a:pPr lvl="1"/>
            <a:r>
              <a:rPr lang="en-US" dirty="0" smtClean="0"/>
              <a:t>Header</a:t>
            </a:r>
          </a:p>
          <a:p>
            <a:pPr lvl="1"/>
            <a:r>
              <a:rPr lang="en-US" dirty="0" smtClean="0"/>
              <a:t>Item</a:t>
            </a:r>
            <a:endParaRPr lang="en-US" dirty="0"/>
          </a:p>
        </p:txBody>
      </p:sp>
      <p:pic>
        <p:nvPicPr>
          <p:cNvPr id="5" name="Picture 4"/>
          <p:cNvPicPr>
            <a:picLocks noChangeAspect="1"/>
          </p:cNvPicPr>
          <p:nvPr/>
        </p:nvPicPr>
        <p:blipFill rotWithShape="1">
          <a:blip r:embed="rId3"/>
          <a:srcRect l="2490" t="20877" r="3410" b="47324"/>
          <a:stretch/>
        </p:blipFill>
        <p:spPr>
          <a:xfrm>
            <a:off x="3566159" y="1965114"/>
            <a:ext cx="7797801" cy="2565400"/>
          </a:xfrm>
          <a:prstGeom prst="rect">
            <a:avLst/>
          </a:prstGeom>
          <a:ln>
            <a:solidFill>
              <a:srgbClr val="0070C0"/>
            </a:solidFill>
          </a:ln>
        </p:spPr>
      </p:pic>
    </p:spTree>
    <p:extLst>
      <p:ext uri="{BB962C8B-B14F-4D97-AF65-F5344CB8AC3E}">
        <p14:creationId xmlns:p14="http://schemas.microsoft.com/office/powerpoint/2010/main" val="68724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half" idx="1"/>
          </p:nvPr>
        </p:nvSpPr>
        <p:spPr/>
        <p:txBody>
          <a:bodyPr/>
          <a:lstStyle/>
          <a:p>
            <a:r>
              <a:rPr lang="en-US" dirty="0" smtClean="0"/>
              <a:t>Create a Reminder</a:t>
            </a:r>
          </a:p>
          <a:p>
            <a:pPr lvl="1"/>
            <a:r>
              <a:rPr lang="en-US" dirty="0" smtClean="0"/>
              <a:t>Due Date</a:t>
            </a:r>
          </a:p>
          <a:p>
            <a:pPr lvl="1"/>
            <a:r>
              <a:rPr lang="en-US" dirty="0" smtClean="0"/>
              <a:t>Comment</a:t>
            </a:r>
          </a:p>
          <a:p>
            <a:pPr lvl="1"/>
            <a:r>
              <a:rPr lang="en-US" dirty="0" smtClean="0"/>
              <a:t>Remind Whom</a:t>
            </a:r>
          </a:p>
          <a:p>
            <a:pPr lvl="1"/>
            <a:r>
              <a:rPr lang="en-US" dirty="0" smtClean="0"/>
              <a:t>Days Prior to Remind</a:t>
            </a:r>
          </a:p>
          <a:p>
            <a:r>
              <a:rPr lang="en-US" dirty="0" smtClean="0"/>
              <a:t>Modify and Delete Reminders</a:t>
            </a:r>
          </a:p>
          <a:p>
            <a:r>
              <a:rPr lang="en-US" dirty="0" smtClean="0"/>
              <a:t>My Reminders</a:t>
            </a:r>
          </a:p>
          <a:p>
            <a:endParaRPr lang="en-US" dirty="0"/>
          </a:p>
        </p:txBody>
      </p:sp>
      <p:pic>
        <p:nvPicPr>
          <p:cNvPr id="4" name="Picture 3"/>
          <p:cNvPicPr>
            <a:picLocks noChangeAspect="1"/>
          </p:cNvPicPr>
          <p:nvPr/>
        </p:nvPicPr>
        <p:blipFill rotWithShape="1">
          <a:blip r:embed="rId3"/>
          <a:srcRect l="3103" t="21193" r="3103" b="45749"/>
          <a:stretch/>
        </p:blipFill>
        <p:spPr>
          <a:xfrm>
            <a:off x="4787533" y="2044699"/>
            <a:ext cx="6662061" cy="2286001"/>
          </a:xfrm>
          <a:prstGeom prst="rect">
            <a:avLst/>
          </a:prstGeom>
          <a:ln>
            <a:solidFill>
              <a:srgbClr val="0070C0"/>
            </a:solidFill>
          </a:ln>
        </p:spPr>
      </p:pic>
    </p:spTree>
    <p:extLst>
      <p:ext uri="{BB962C8B-B14F-4D97-AF65-F5344CB8AC3E}">
        <p14:creationId xmlns:p14="http://schemas.microsoft.com/office/powerpoint/2010/main" val="149384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Submit</a:t>
            </a:r>
            <a:endParaRPr lang="en-US" dirty="0"/>
          </a:p>
        </p:txBody>
      </p:sp>
      <p:sp>
        <p:nvSpPr>
          <p:cNvPr id="3" name="Content Placeholder 2"/>
          <p:cNvSpPr>
            <a:spLocks noGrp="1"/>
          </p:cNvSpPr>
          <p:nvPr>
            <p:ph sz="half" idx="1"/>
          </p:nvPr>
        </p:nvSpPr>
        <p:spPr/>
        <p:txBody>
          <a:bodyPr/>
          <a:lstStyle/>
          <a:p>
            <a:r>
              <a:rPr lang="en-US" dirty="0" smtClean="0"/>
              <a:t>Summary Tab</a:t>
            </a:r>
          </a:p>
          <a:p>
            <a:pPr lvl="1"/>
            <a:r>
              <a:rPr lang="en-US" dirty="0" smtClean="0"/>
              <a:t>Verify method of payment</a:t>
            </a:r>
          </a:p>
          <a:p>
            <a:pPr lvl="1"/>
            <a:r>
              <a:rPr lang="en-US" dirty="0" smtClean="0"/>
              <a:t>Submit for Approval</a:t>
            </a:r>
          </a:p>
          <a:p>
            <a:pPr lvl="1"/>
            <a:r>
              <a:rPr lang="en-US" dirty="0" smtClean="0"/>
              <a:t>Cancel Requisition</a:t>
            </a:r>
          </a:p>
          <a:p>
            <a:pPr lvl="1"/>
            <a:r>
              <a:rPr lang="en-US" dirty="0" smtClean="0"/>
              <a:t>Print</a:t>
            </a:r>
          </a:p>
          <a:p>
            <a:r>
              <a:rPr lang="en-US" dirty="0" smtClean="0"/>
              <a:t>Final Approval</a:t>
            </a:r>
          </a:p>
          <a:p>
            <a:pPr lvl="1"/>
            <a:r>
              <a:rPr lang="en-US" dirty="0" smtClean="0"/>
              <a:t>PO Ready to Send</a:t>
            </a:r>
            <a:endParaRPr lang="en-US" dirty="0"/>
          </a:p>
        </p:txBody>
      </p:sp>
      <p:sp>
        <p:nvSpPr>
          <p:cNvPr id="8" name="Teardrop 7"/>
          <p:cNvSpPr/>
          <p:nvPr/>
        </p:nvSpPr>
        <p:spPr>
          <a:xfrm>
            <a:off x="795654" y="5282989"/>
            <a:ext cx="603250" cy="586105"/>
          </a:xfrm>
          <a:prstGeom prst="teardrop">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tabLst>
                <a:tab pos="114300" algn="l"/>
                <a:tab pos="228600" algn="l"/>
              </a:tabLst>
            </a:pPr>
            <a:r>
              <a:rPr lang="en-US" sz="2400" b="1" i="1" dirty="0">
                <a:effectLst>
                  <a:outerShdw blurRad="50800" dist="38100" dir="2700000" algn="tl">
                    <a:srgbClr val="000000">
                      <a:alpha val="40000"/>
                    </a:srgbClr>
                  </a:outerShdw>
                </a:effectLst>
                <a:ea typeface="Calibri" panose="020F0502020204030204" pitchFamily="34" charset="0"/>
                <a:cs typeface="Times New Roman" panose="02020603050405020304" pitchFamily="18" charset="0"/>
              </a:rPr>
              <a:t>i</a:t>
            </a:r>
            <a:endParaRPr lang="en-US" sz="11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2797" t="4571" r="5249" b="3047"/>
          <a:stretch/>
        </p:blipFill>
        <p:spPr>
          <a:xfrm>
            <a:off x="7387340" y="1845734"/>
            <a:ext cx="2696459" cy="4359275"/>
          </a:xfrm>
          <a:prstGeom prst="rect">
            <a:avLst/>
          </a:prstGeom>
          <a:ln>
            <a:solidFill>
              <a:srgbClr val="0070C0"/>
            </a:solidFill>
          </a:ln>
        </p:spPr>
      </p:pic>
    </p:spTree>
    <p:extLst>
      <p:ext uri="{BB962C8B-B14F-4D97-AF65-F5344CB8AC3E}">
        <p14:creationId xmlns:p14="http://schemas.microsoft.com/office/powerpoint/2010/main" val="184954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AFIS Integration</a:t>
            </a:r>
            <a:endParaRPr lang="en-US" dirty="0"/>
          </a:p>
        </p:txBody>
      </p:sp>
      <p:sp>
        <p:nvSpPr>
          <p:cNvPr id="2" name="Content Placeholder 1"/>
          <p:cNvSpPr>
            <a:spLocks noGrp="1"/>
          </p:cNvSpPr>
          <p:nvPr>
            <p:ph idx="1"/>
          </p:nvPr>
        </p:nvSpPr>
        <p:spPr/>
        <p:txBody>
          <a:bodyPr/>
          <a:lstStyle/>
          <a:p>
            <a:r>
              <a:rPr lang="en-US" dirty="0"/>
              <a:t>P</a:t>
            </a:r>
            <a:r>
              <a:rPr lang="en-US" dirty="0" smtClean="0"/>
              <a:t>rocureAZ documents that are being paid with a P-Card are not integrated to AFIS due to the P-Card payment methodology.</a:t>
            </a:r>
          </a:p>
          <a:p>
            <a:r>
              <a:rPr lang="en-US" dirty="0" smtClean="0"/>
              <a:t>Since many </a:t>
            </a:r>
            <a:r>
              <a:rPr lang="en-US" dirty="0" err="1" smtClean="0"/>
              <a:t>Punchout</a:t>
            </a:r>
            <a:r>
              <a:rPr lang="en-US" dirty="0" smtClean="0"/>
              <a:t> purchases are made using the </a:t>
            </a:r>
            <a:r>
              <a:rPr lang="en-US" dirty="0" err="1" smtClean="0"/>
              <a:t>PCard</a:t>
            </a:r>
            <a:r>
              <a:rPr lang="en-US" dirty="0" smtClean="0"/>
              <a:t> we are not including integration within this lesson.  </a:t>
            </a:r>
          </a:p>
          <a:p>
            <a:r>
              <a:rPr lang="en-US" dirty="0" smtClean="0"/>
              <a:t>The Contract Release Lesson will discuss the AFIS integration methodology for contract purchases.  </a:t>
            </a:r>
          </a:p>
          <a:p>
            <a:pPr lvl="1"/>
            <a:r>
              <a:rPr lang="en-US" dirty="0" smtClean="0"/>
              <a:t>If a </a:t>
            </a:r>
            <a:r>
              <a:rPr lang="en-US" dirty="0" err="1" smtClean="0"/>
              <a:t>Punchout</a:t>
            </a:r>
            <a:r>
              <a:rPr lang="en-US" dirty="0" smtClean="0"/>
              <a:t> purchase did not use a P-Card for payment, it would follow that same path.</a:t>
            </a:r>
            <a:endParaRPr lang="en-US" dirty="0"/>
          </a:p>
        </p:txBody>
      </p:sp>
    </p:spTree>
    <p:extLst>
      <p:ext uri="{BB962C8B-B14F-4D97-AF65-F5344CB8AC3E}">
        <p14:creationId xmlns:p14="http://schemas.microsoft.com/office/powerpoint/2010/main" val="3670928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3.1</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Create a Punchout Requisition</a:t>
            </a:r>
          </a:p>
          <a:p>
            <a:pPr marL="0" indent="0">
              <a:buNone/>
            </a:pPr>
            <a:r>
              <a:rPr lang="en-US" b="1" i="1" dirty="0" smtClean="0">
                <a:solidFill>
                  <a:srgbClr val="0070C0"/>
                </a:solidFill>
                <a:latin typeface="+mj-lt"/>
              </a:rPr>
              <a:t>Scenario</a:t>
            </a:r>
          </a:p>
          <a:p>
            <a:pPr marL="0" indent="0">
              <a:buNone/>
            </a:pPr>
            <a:r>
              <a:rPr lang="en-US" dirty="0"/>
              <a:t>You need to request the purchase of batteries for your Department. The batteries are covered under a Master Blanket contract with access to a Punchout vendor website so you will create a Punchout Requisition for the Items and submit it for approval.</a:t>
            </a:r>
          </a:p>
        </p:txBody>
      </p:sp>
    </p:spTree>
    <p:extLst>
      <p:ext uri="{BB962C8B-B14F-4D97-AF65-F5344CB8AC3E}">
        <p14:creationId xmlns:p14="http://schemas.microsoft.com/office/powerpoint/2010/main" val="134696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a:lnSpc>
                <a:spcPct val="100000"/>
              </a:lnSpc>
              <a:buFont typeface="Wingdings" panose="05000000000000000000" pitchFamily="2" charset="2"/>
              <a:buChar char="v"/>
            </a:pPr>
            <a:r>
              <a:rPr lang="en-US" dirty="0" smtClean="0">
                <a:latin typeface="+mj-lt"/>
              </a:rPr>
              <a:t>Create a Punchout Requisition</a:t>
            </a:r>
          </a:p>
          <a:p>
            <a:pPr marL="457200" indent="-457200">
              <a:lnSpc>
                <a:spcPct val="100000"/>
              </a:lnSpc>
              <a:buFont typeface="Wingdings" panose="05000000000000000000" pitchFamily="2" charset="2"/>
              <a:buChar char="v"/>
            </a:pPr>
            <a:r>
              <a:rPr lang="en-US" dirty="0" smtClean="0"/>
              <a:t>Check the status of a Punchout Requisition and correct/cancel a Returned Requisition</a:t>
            </a:r>
          </a:p>
          <a:p>
            <a:pPr marL="457200" indent="-457200">
              <a:lnSpc>
                <a:spcPct val="100000"/>
              </a:lnSpc>
              <a:buFont typeface="Wingdings" panose="05000000000000000000" pitchFamily="2" charset="2"/>
              <a:buChar char="v"/>
            </a:pPr>
            <a:r>
              <a:rPr lang="en-US" dirty="0" smtClean="0">
                <a:latin typeface="+mj-lt"/>
              </a:rPr>
              <a:t>Review the Punchout Purchase Order process</a:t>
            </a:r>
            <a:endParaRPr lang="en-US" dirty="0">
              <a:latin typeface="+mj-lt"/>
            </a:endParaRPr>
          </a:p>
        </p:txBody>
      </p:sp>
    </p:spTree>
    <p:extLst>
      <p:ext uri="{BB962C8B-B14F-4D97-AF65-F5344CB8AC3E}">
        <p14:creationId xmlns:p14="http://schemas.microsoft.com/office/powerpoint/2010/main" val="56873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Status of a</a:t>
            </a:r>
            <a:br>
              <a:rPr lang="en-US" dirty="0" smtClean="0"/>
            </a:br>
            <a:r>
              <a:rPr lang="en-US" dirty="0" smtClean="0"/>
              <a:t>Punchout Requisition</a:t>
            </a:r>
            <a:endParaRPr lang="en-US" dirty="0"/>
          </a:p>
        </p:txBody>
      </p:sp>
      <p:sp>
        <p:nvSpPr>
          <p:cNvPr id="3" name="Content Placeholder 2"/>
          <p:cNvSpPr>
            <a:spLocks noGrp="1"/>
          </p:cNvSpPr>
          <p:nvPr>
            <p:ph sz="half" idx="1"/>
          </p:nvPr>
        </p:nvSpPr>
        <p:spPr>
          <a:xfrm>
            <a:off x="1097279" y="1845733"/>
            <a:ext cx="4937760" cy="4578818"/>
          </a:xfrm>
        </p:spPr>
        <p:txBody>
          <a:bodyPr>
            <a:normAutofit/>
          </a:bodyPr>
          <a:lstStyle/>
          <a:p>
            <a:r>
              <a:rPr lang="en-US" dirty="0" err="1" smtClean="0"/>
              <a:t>Reqs</a:t>
            </a:r>
            <a:r>
              <a:rPr lang="en-US" dirty="0" smtClean="0"/>
              <a:t> Tab</a:t>
            </a:r>
          </a:p>
          <a:p>
            <a:pPr lvl="1"/>
            <a:r>
              <a:rPr lang="en-US" dirty="0" smtClean="0"/>
              <a:t>By Document Status</a:t>
            </a:r>
          </a:p>
          <a:p>
            <a:pPr lvl="1"/>
            <a:r>
              <a:rPr lang="en-US" dirty="0" smtClean="0"/>
              <a:t>Returned Status</a:t>
            </a:r>
          </a:p>
        </p:txBody>
      </p:sp>
      <p:pic>
        <p:nvPicPr>
          <p:cNvPr id="6" name="Picture 5"/>
          <p:cNvPicPr>
            <a:picLocks noChangeAspect="1"/>
          </p:cNvPicPr>
          <p:nvPr/>
        </p:nvPicPr>
        <p:blipFill>
          <a:blip r:embed="rId3"/>
          <a:stretch>
            <a:fillRect/>
          </a:stretch>
        </p:blipFill>
        <p:spPr>
          <a:xfrm>
            <a:off x="863815" y="3402447"/>
            <a:ext cx="10011707" cy="2671970"/>
          </a:xfrm>
          <a:prstGeom prst="rect">
            <a:avLst/>
          </a:prstGeom>
        </p:spPr>
      </p:pic>
    </p:spTree>
    <p:extLst>
      <p:ext uri="{BB962C8B-B14F-4D97-AF65-F5344CB8AC3E}">
        <p14:creationId xmlns:p14="http://schemas.microsoft.com/office/powerpoint/2010/main" val="231042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Returned Requisition</a:t>
            </a:r>
            <a:endParaRPr lang="en-US" dirty="0"/>
          </a:p>
        </p:txBody>
      </p:sp>
      <p:sp>
        <p:nvSpPr>
          <p:cNvPr id="3" name="Content Placeholder 2"/>
          <p:cNvSpPr>
            <a:spLocks noGrp="1"/>
          </p:cNvSpPr>
          <p:nvPr>
            <p:ph sz="half" idx="1"/>
          </p:nvPr>
        </p:nvSpPr>
        <p:spPr/>
        <p:txBody>
          <a:bodyPr/>
          <a:lstStyle/>
          <a:p>
            <a:r>
              <a:rPr lang="en-US" dirty="0" smtClean="0"/>
              <a:t>Reopen Requisition</a:t>
            </a:r>
          </a:p>
          <a:p>
            <a:pPr lvl="1"/>
            <a:r>
              <a:rPr lang="en-US" dirty="0" smtClean="0"/>
              <a:t>Change Accounting information</a:t>
            </a:r>
          </a:p>
          <a:p>
            <a:pPr lvl="1"/>
            <a:r>
              <a:rPr lang="en-US" dirty="0" smtClean="0"/>
              <a:t>Cannot change Items</a:t>
            </a:r>
          </a:p>
          <a:p>
            <a:r>
              <a:rPr lang="en-US" dirty="0" smtClean="0"/>
              <a:t>Cancel Requisition</a:t>
            </a:r>
          </a:p>
          <a:p>
            <a:r>
              <a:rPr lang="en-US" dirty="0" smtClean="0"/>
              <a:t>Clone Requisition</a:t>
            </a:r>
          </a:p>
          <a:p>
            <a:pPr lvl="1"/>
            <a:r>
              <a:rPr lang="en-US" dirty="0" smtClean="0"/>
              <a:t>Cannot clone Punchout</a:t>
            </a:r>
          </a:p>
          <a:p>
            <a:pPr lvl="1"/>
            <a:r>
              <a:rPr lang="en-US" dirty="0" smtClean="0"/>
              <a:t>Must create new Punchout</a:t>
            </a:r>
          </a:p>
        </p:txBody>
      </p:sp>
    </p:spTree>
    <p:extLst>
      <p:ext uri="{BB962C8B-B14F-4D97-AF65-F5344CB8AC3E}">
        <p14:creationId xmlns:p14="http://schemas.microsoft.com/office/powerpoint/2010/main" val="991581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3.2</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Check Requisition Status and Cancel a Returned Requisition</a:t>
            </a:r>
          </a:p>
          <a:p>
            <a:pPr marL="0" indent="0">
              <a:buNone/>
            </a:pPr>
            <a:r>
              <a:rPr lang="en-US" b="1" i="1" dirty="0" smtClean="0">
                <a:solidFill>
                  <a:srgbClr val="0070C0"/>
                </a:solidFill>
                <a:latin typeface="+mj-lt"/>
              </a:rPr>
              <a:t>Scenario</a:t>
            </a:r>
          </a:p>
          <a:p>
            <a:pPr marL="0" indent="0">
              <a:buNone/>
            </a:pPr>
            <a:r>
              <a:rPr lang="en-US" dirty="0"/>
              <a:t>You want to check on the status of the Requisition you submitted. The Requisition you created in the previous activity has been returned because the wrong tools were selected on the vendor’s website. You will cancel the returned Requisition.</a:t>
            </a:r>
          </a:p>
        </p:txBody>
      </p:sp>
    </p:spTree>
    <p:extLst>
      <p:ext uri="{BB962C8B-B14F-4D97-AF65-F5344CB8AC3E}">
        <p14:creationId xmlns:p14="http://schemas.microsoft.com/office/powerpoint/2010/main" val="285552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Punchout Purchase Orders</a:t>
            </a:r>
            <a:endParaRPr lang="en-US" dirty="0"/>
          </a:p>
        </p:txBody>
      </p:sp>
      <p:sp>
        <p:nvSpPr>
          <p:cNvPr id="3" name="Content Placeholder 2"/>
          <p:cNvSpPr>
            <a:spLocks noGrp="1"/>
          </p:cNvSpPr>
          <p:nvPr>
            <p:ph sz="half" idx="1"/>
          </p:nvPr>
        </p:nvSpPr>
        <p:spPr>
          <a:xfrm>
            <a:off x="1097279" y="1845734"/>
            <a:ext cx="4871722" cy="4281934"/>
          </a:xfrm>
        </p:spPr>
        <p:txBody>
          <a:bodyPr numCol="1">
            <a:normAutofit/>
          </a:bodyPr>
          <a:lstStyle/>
          <a:p>
            <a:r>
              <a:rPr lang="en-US" dirty="0" smtClean="0"/>
              <a:t>Purchase Order Creation</a:t>
            </a:r>
          </a:p>
          <a:p>
            <a:pPr lvl="1"/>
            <a:r>
              <a:rPr lang="en-US" dirty="0" smtClean="0"/>
              <a:t>Automatic upon final approval</a:t>
            </a:r>
          </a:p>
          <a:p>
            <a:pPr lvl="1"/>
            <a:r>
              <a:rPr lang="en-US" dirty="0" smtClean="0"/>
              <a:t>Requestor must send to vendor</a:t>
            </a:r>
          </a:p>
          <a:p>
            <a:r>
              <a:rPr lang="en-US" dirty="0" smtClean="0"/>
              <a:t>Summary tab</a:t>
            </a:r>
          </a:p>
          <a:p>
            <a:pPr lvl="1"/>
            <a:r>
              <a:rPr lang="en-US" dirty="0" smtClean="0"/>
              <a:t>Vendor Notification Actions</a:t>
            </a:r>
          </a:p>
          <a:p>
            <a:pPr lvl="1"/>
            <a:r>
              <a:rPr lang="en-US" dirty="0" smtClean="0"/>
              <a:t>Save &amp; Continue</a:t>
            </a:r>
          </a:p>
        </p:txBody>
      </p:sp>
      <p:pic>
        <p:nvPicPr>
          <p:cNvPr id="6" name="Picture 5"/>
          <p:cNvPicPr>
            <a:picLocks noChangeAspect="1"/>
          </p:cNvPicPr>
          <p:nvPr/>
        </p:nvPicPr>
        <p:blipFill rotWithShape="1">
          <a:blip r:embed="rId3"/>
          <a:srcRect l="2359" t="12639" r="3059" b="55579"/>
          <a:stretch/>
        </p:blipFill>
        <p:spPr>
          <a:xfrm>
            <a:off x="5969001" y="1928092"/>
            <a:ext cx="5494455" cy="2971076"/>
          </a:xfrm>
          <a:prstGeom prst="rect">
            <a:avLst/>
          </a:prstGeom>
          <a:ln>
            <a:solidFill>
              <a:srgbClr val="0070C0"/>
            </a:solidFill>
          </a:ln>
        </p:spPr>
      </p:pic>
    </p:spTree>
    <p:extLst>
      <p:ext uri="{BB962C8B-B14F-4D97-AF65-F5344CB8AC3E}">
        <p14:creationId xmlns:p14="http://schemas.microsoft.com/office/powerpoint/2010/main" val="303377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 Punchout Purchase Order</a:t>
            </a:r>
            <a:endParaRPr lang="en-US" dirty="0"/>
          </a:p>
        </p:txBody>
      </p:sp>
      <p:sp>
        <p:nvSpPr>
          <p:cNvPr id="9" name="Content Placeholder 3"/>
          <p:cNvSpPr>
            <a:spLocks noGrp="1"/>
          </p:cNvSpPr>
          <p:nvPr>
            <p:ph sz="half" idx="2"/>
          </p:nvPr>
        </p:nvSpPr>
        <p:spPr>
          <a:xfrm>
            <a:off x="1097280" y="1845735"/>
            <a:ext cx="4937760" cy="4023360"/>
          </a:xfrm>
        </p:spPr>
        <p:txBody>
          <a:bodyPr>
            <a:normAutofit/>
          </a:bodyPr>
          <a:lstStyle/>
          <a:p>
            <a:r>
              <a:rPr lang="en-US" dirty="0" smtClean="0"/>
              <a:t>Cannot cancel PO</a:t>
            </a:r>
          </a:p>
          <a:p>
            <a:r>
              <a:rPr lang="en-US" dirty="0" smtClean="0"/>
              <a:t>Create cancellation Receipt</a:t>
            </a:r>
          </a:p>
          <a:p>
            <a:r>
              <a:rPr lang="en-US" dirty="0" smtClean="0"/>
              <a:t>Notify vendor</a:t>
            </a:r>
          </a:p>
        </p:txBody>
      </p:sp>
    </p:spTree>
    <p:extLst>
      <p:ext uri="{BB962C8B-B14F-4D97-AF65-F5344CB8AC3E}">
        <p14:creationId xmlns:p14="http://schemas.microsoft.com/office/powerpoint/2010/main" val="20921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Created </a:t>
            </a:r>
            <a:r>
              <a:rPr lang="en-US" dirty="0"/>
              <a:t>a Punchout Requisition</a:t>
            </a:r>
          </a:p>
          <a:p>
            <a:r>
              <a:rPr lang="en-US" dirty="0" smtClean="0"/>
              <a:t>Checked </a:t>
            </a:r>
            <a:r>
              <a:rPr lang="en-US" dirty="0"/>
              <a:t>the status of a Punchout Requisition and </a:t>
            </a:r>
            <a:r>
              <a:rPr lang="en-US" dirty="0" smtClean="0"/>
              <a:t>corrected/canceled </a:t>
            </a:r>
            <a:r>
              <a:rPr lang="en-US" dirty="0"/>
              <a:t>a Returned Requisition</a:t>
            </a:r>
          </a:p>
          <a:p>
            <a:r>
              <a:rPr lang="en-US" dirty="0" smtClean="0"/>
              <a:t>Reviewed </a:t>
            </a:r>
            <a:r>
              <a:rPr lang="en-US" dirty="0"/>
              <a:t>the Punchout Purchase Order process</a:t>
            </a:r>
          </a:p>
        </p:txBody>
      </p:sp>
    </p:spTree>
    <p:extLst>
      <p:ext uri="{BB962C8B-B14F-4D97-AF65-F5344CB8AC3E}">
        <p14:creationId xmlns:p14="http://schemas.microsoft.com/office/powerpoint/2010/main" val="195179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Punchout Requisitions are created to purchase Items _________.</a:t>
            </a:r>
            <a:br>
              <a:rPr lang="en-US" dirty="0" smtClean="0"/>
            </a:br>
            <a:endParaRPr lang="en-US" dirty="0" smtClean="0"/>
          </a:p>
          <a:p>
            <a:pPr marL="0" indent="0">
              <a:buNone/>
            </a:pPr>
            <a:r>
              <a:rPr lang="en-US" dirty="0" smtClean="0"/>
              <a:t>	a. Off Contract</a:t>
            </a:r>
          </a:p>
          <a:p>
            <a:pPr marL="0" indent="0">
              <a:buNone/>
            </a:pPr>
            <a:r>
              <a:rPr lang="en-US" dirty="0"/>
              <a:t>	</a:t>
            </a:r>
            <a:r>
              <a:rPr lang="en-US" dirty="0" smtClean="0"/>
              <a:t>b. On Contract via vendor website</a:t>
            </a:r>
          </a:p>
          <a:p>
            <a:pPr marL="0" indent="0">
              <a:buNone/>
            </a:pPr>
            <a:r>
              <a:rPr lang="en-US" dirty="0"/>
              <a:t>	</a:t>
            </a:r>
            <a:r>
              <a:rPr lang="en-US" dirty="0" smtClean="0"/>
              <a:t>c. On Contract via telephone</a:t>
            </a:r>
          </a:p>
          <a:p>
            <a:pPr marL="0" indent="0">
              <a:buNone/>
            </a:pPr>
            <a:r>
              <a:rPr lang="en-US" dirty="0"/>
              <a:t>	</a:t>
            </a:r>
            <a:r>
              <a:rPr lang="en-US" dirty="0" smtClean="0"/>
              <a:t>d. On Contract via catalog</a:t>
            </a:r>
          </a:p>
        </p:txBody>
      </p:sp>
    </p:spTree>
    <p:extLst>
      <p:ext uri="{BB962C8B-B14F-4D97-AF65-F5344CB8AC3E}">
        <p14:creationId xmlns:p14="http://schemas.microsoft.com/office/powerpoint/2010/main" val="310878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After proceeding through the Check Out process, additional Items can still be added to </a:t>
            </a:r>
            <a:r>
              <a:rPr lang="en-US" dirty="0" smtClean="0"/>
              <a:t>a </a:t>
            </a:r>
            <a:r>
              <a:rPr lang="en-US" dirty="0" err="1" smtClean="0"/>
              <a:t>Punchout</a:t>
            </a:r>
            <a:r>
              <a:rPr lang="en-US" dirty="0" smtClean="0"/>
              <a:t> Requisition</a:t>
            </a:r>
            <a:r>
              <a:rPr lang="en-US" dirty="0"/>
              <a:t>.</a:t>
            </a:r>
            <a:endParaRPr lang="en-US" dirty="0" smtClean="0"/>
          </a:p>
          <a:p>
            <a:pPr marL="0" indent="0">
              <a:buNone/>
            </a:pPr>
            <a:r>
              <a:rPr lang="en-US" dirty="0" smtClean="0"/>
              <a:t>	a. True</a:t>
            </a:r>
          </a:p>
          <a:p>
            <a:pPr marL="0" indent="0">
              <a:buNone/>
            </a:pPr>
            <a:r>
              <a:rPr lang="en-US" dirty="0"/>
              <a:t>	</a:t>
            </a:r>
            <a:r>
              <a:rPr lang="en-US" dirty="0" smtClean="0"/>
              <a:t>b. False</a:t>
            </a:r>
          </a:p>
        </p:txBody>
      </p:sp>
    </p:spTree>
    <p:extLst>
      <p:ext uri="{BB962C8B-B14F-4D97-AF65-F5344CB8AC3E}">
        <p14:creationId xmlns:p14="http://schemas.microsoft.com/office/powerpoint/2010/main" val="361278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Orders can be paid for by _________.</a:t>
            </a:r>
            <a:br>
              <a:rPr lang="en-US" dirty="0" smtClean="0"/>
            </a:br>
            <a:endParaRPr lang="en-US" dirty="0" smtClean="0"/>
          </a:p>
          <a:p>
            <a:pPr marL="0" indent="0">
              <a:buNone/>
            </a:pPr>
            <a:r>
              <a:rPr lang="en-US" dirty="0" smtClean="0"/>
              <a:t>	a. Warrant</a:t>
            </a:r>
          </a:p>
          <a:p>
            <a:pPr marL="0" indent="0">
              <a:buNone/>
            </a:pPr>
            <a:r>
              <a:rPr lang="en-US" dirty="0"/>
              <a:t>	</a:t>
            </a:r>
            <a:r>
              <a:rPr lang="en-US" dirty="0" smtClean="0"/>
              <a:t>b. P-Card</a:t>
            </a:r>
          </a:p>
          <a:p>
            <a:pPr marL="0" indent="0">
              <a:buNone/>
            </a:pPr>
            <a:r>
              <a:rPr lang="en-US" dirty="0"/>
              <a:t>	</a:t>
            </a:r>
            <a:r>
              <a:rPr lang="en-US" dirty="0" smtClean="0"/>
              <a:t>c. Neither of the above</a:t>
            </a:r>
          </a:p>
          <a:p>
            <a:pPr marL="0" indent="0">
              <a:buNone/>
            </a:pPr>
            <a:r>
              <a:rPr lang="en-US" dirty="0"/>
              <a:t>	</a:t>
            </a:r>
            <a:r>
              <a:rPr lang="en-US" dirty="0" smtClean="0"/>
              <a:t>d. Both a and b</a:t>
            </a:r>
          </a:p>
        </p:txBody>
      </p:sp>
    </p:spTree>
    <p:extLst>
      <p:ext uri="{BB962C8B-B14F-4D97-AF65-F5344CB8AC3E}">
        <p14:creationId xmlns:p14="http://schemas.microsoft.com/office/powerpoint/2010/main" val="137002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err="1" smtClean="0"/>
              <a:t>Punchout</a:t>
            </a:r>
            <a:r>
              <a:rPr lang="en-US" dirty="0" smtClean="0"/>
              <a:t> Purchase Orders are _________.</a:t>
            </a:r>
            <a:br>
              <a:rPr lang="en-US" dirty="0" smtClean="0"/>
            </a:br>
            <a:endParaRPr lang="en-US" dirty="0" smtClean="0"/>
          </a:p>
          <a:p>
            <a:pPr marL="0" indent="0">
              <a:buNone/>
            </a:pPr>
            <a:r>
              <a:rPr lang="en-US" dirty="0" smtClean="0"/>
              <a:t>	a. Created by the Requestor after Requisition approval</a:t>
            </a:r>
          </a:p>
          <a:p>
            <a:pPr marL="0" indent="0">
              <a:buNone/>
            </a:pPr>
            <a:r>
              <a:rPr lang="en-US" dirty="0"/>
              <a:t>	</a:t>
            </a:r>
            <a:r>
              <a:rPr lang="en-US" dirty="0" smtClean="0"/>
              <a:t>b. Created by the Buyer after </a:t>
            </a:r>
            <a:r>
              <a:rPr lang="en-US" dirty="0"/>
              <a:t>Requisition approval</a:t>
            </a:r>
            <a:endParaRPr lang="en-US" dirty="0" smtClean="0"/>
          </a:p>
          <a:p>
            <a:pPr marL="0" indent="0">
              <a:buNone/>
            </a:pPr>
            <a:r>
              <a:rPr lang="en-US" dirty="0"/>
              <a:t>	</a:t>
            </a:r>
            <a:r>
              <a:rPr lang="en-US" dirty="0" smtClean="0"/>
              <a:t>c. Created By clicking the Create PO button on an approved</a:t>
            </a:r>
          </a:p>
          <a:p>
            <a:pPr marL="0" indent="0">
              <a:spcBef>
                <a:spcPts val="0"/>
              </a:spcBef>
              <a:buNone/>
            </a:pPr>
            <a:r>
              <a:rPr lang="en-US" dirty="0" smtClean="0"/>
              <a:t>                  Requisition</a:t>
            </a:r>
          </a:p>
          <a:p>
            <a:pPr marL="0" indent="0">
              <a:buNone/>
            </a:pPr>
            <a:r>
              <a:rPr lang="en-US" dirty="0"/>
              <a:t>	</a:t>
            </a:r>
            <a:r>
              <a:rPr lang="en-US" dirty="0" smtClean="0"/>
              <a:t>d. Automatically generated after </a:t>
            </a:r>
            <a:r>
              <a:rPr lang="en-US" dirty="0" err="1" smtClean="0"/>
              <a:t>Requistion</a:t>
            </a:r>
            <a:r>
              <a:rPr lang="en-US" dirty="0" smtClean="0"/>
              <a:t> Approval</a:t>
            </a:r>
          </a:p>
        </p:txBody>
      </p:sp>
    </p:spTree>
    <p:extLst>
      <p:ext uri="{BB962C8B-B14F-4D97-AF65-F5344CB8AC3E}">
        <p14:creationId xmlns:p14="http://schemas.microsoft.com/office/powerpoint/2010/main" val="283640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Create an Punchout Requisition</a:t>
            </a:r>
            <a:endParaRPr lang="en-US" dirty="0"/>
          </a:p>
        </p:txBody>
      </p:sp>
      <p:sp>
        <p:nvSpPr>
          <p:cNvPr id="4" name="Content Placeholder 3"/>
          <p:cNvSpPr>
            <a:spLocks noGrp="1"/>
          </p:cNvSpPr>
          <p:nvPr>
            <p:ph sz="half" idx="1"/>
          </p:nvPr>
        </p:nvSpPr>
        <p:spPr/>
        <p:txBody>
          <a:bodyPr/>
          <a:lstStyle/>
          <a:p>
            <a:pPr>
              <a:lnSpc>
                <a:spcPct val="100000"/>
              </a:lnSpc>
            </a:pPr>
            <a:r>
              <a:rPr lang="en-US" dirty="0" smtClean="0">
                <a:latin typeface="+mj-lt"/>
              </a:rPr>
              <a:t>Shopping Cart Integration</a:t>
            </a:r>
          </a:p>
          <a:p>
            <a:pPr>
              <a:lnSpc>
                <a:spcPct val="100000"/>
              </a:lnSpc>
            </a:pPr>
            <a:r>
              <a:rPr lang="en-US" dirty="0" smtClean="0"/>
              <a:t>Adding Items</a:t>
            </a:r>
          </a:p>
          <a:p>
            <a:pPr>
              <a:lnSpc>
                <a:spcPct val="100000"/>
              </a:lnSpc>
            </a:pPr>
            <a:r>
              <a:rPr lang="en-US" dirty="0" smtClean="0">
                <a:latin typeface="+mj-lt"/>
              </a:rPr>
              <a:t>Check Out</a:t>
            </a:r>
          </a:p>
          <a:p>
            <a:pPr>
              <a:lnSpc>
                <a:spcPct val="100000"/>
              </a:lnSpc>
            </a:pPr>
            <a:r>
              <a:rPr lang="en-US" dirty="0" smtClean="0"/>
              <a:t>General Tab</a:t>
            </a:r>
          </a:p>
          <a:p>
            <a:pPr>
              <a:lnSpc>
                <a:spcPct val="100000"/>
              </a:lnSpc>
            </a:pPr>
            <a:r>
              <a:rPr lang="en-US" dirty="0" smtClean="0">
                <a:latin typeface="+mj-lt"/>
              </a:rPr>
              <a:t>Items, Vendors, and Address Tabs</a:t>
            </a:r>
            <a:endParaRPr lang="en-US" dirty="0" smtClean="0"/>
          </a:p>
          <a:p>
            <a:endParaRPr lang="en-US" dirty="0" smtClean="0"/>
          </a:p>
        </p:txBody>
      </p:sp>
      <p:sp>
        <p:nvSpPr>
          <p:cNvPr id="6" name="Content Placeholder 3"/>
          <p:cNvSpPr>
            <a:spLocks noGrp="1"/>
          </p:cNvSpPr>
          <p:nvPr>
            <p:ph sz="half" idx="1"/>
          </p:nvPr>
        </p:nvSpPr>
        <p:spPr>
          <a:xfrm>
            <a:off x="6217920" y="1845734"/>
            <a:ext cx="4937760" cy="4023360"/>
          </a:xfrm>
        </p:spPr>
        <p:txBody>
          <a:bodyPr/>
          <a:lstStyle/>
          <a:p>
            <a:pPr>
              <a:lnSpc>
                <a:spcPct val="100000"/>
              </a:lnSpc>
            </a:pPr>
            <a:r>
              <a:rPr lang="en-US" dirty="0" smtClean="0">
                <a:latin typeface="+mj-lt"/>
              </a:rPr>
              <a:t>Accounting Information</a:t>
            </a:r>
          </a:p>
          <a:p>
            <a:pPr>
              <a:lnSpc>
                <a:spcPct val="100000"/>
              </a:lnSpc>
            </a:pPr>
            <a:r>
              <a:rPr lang="en-US" dirty="0" smtClean="0">
                <a:latin typeface="+mj-lt"/>
              </a:rPr>
              <a:t>Attachments</a:t>
            </a:r>
          </a:p>
          <a:p>
            <a:pPr>
              <a:lnSpc>
                <a:spcPct val="100000"/>
              </a:lnSpc>
            </a:pPr>
            <a:r>
              <a:rPr lang="en-US" dirty="0" smtClean="0"/>
              <a:t>Notes</a:t>
            </a:r>
          </a:p>
          <a:p>
            <a:pPr>
              <a:lnSpc>
                <a:spcPct val="100000"/>
              </a:lnSpc>
            </a:pPr>
            <a:r>
              <a:rPr lang="en-US" dirty="0" smtClean="0">
                <a:latin typeface="+mj-lt"/>
              </a:rPr>
              <a:t>Reminders</a:t>
            </a:r>
          </a:p>
          <a:p>
            <a:pPr>
              <a:lnSpc>
                <a:spcPct val="100000"/>
              </a:lnSpc>
            </a:pPr>
            <a:r>
              <a:rPr lang="en-US" dirty="0" smtClean="0"/>
              <a:t>Review and Submit</a:t>
            </a:r>
            <a:endParaRPr lang="en-US" dirty="0" smtClean="0">
              <a:latin typeface="+mj-lt"/>
            </a:endParaRPr>
          </a:p>
          <a:p>
            <a:endParaRPr lang="en-US" dirty="0" smtClean="0"/>
          </a:p>
        </p:txBody>
      </p:sp>
    </p:spTree>
    <p:extLst>
      <p:ext uri="{BB962C8B-B14F-4D97-AF65-F5344CB8AC3E}">
        <p14:creationId xmlns:p14="http://schemas.microsoft.com/office/powerpoint/2010/main" val="363438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Cart Integration</a:t>
            </a:r>
            <a:endParaRPr lang="en-US" dirty="0"/>
          </a:p>
        </p:txBody>
      </p:sp>
      <p:sp>
        <p:nvSpPr>
          <p:cNvPr id="3" name="Content Placeholder 2"/>
          <p:cNvSpPr>
            <a:spLocks noGrp="1"/>
          </p:cNvSpPr>
          <p:nvPr>
            <p:ph sz="half" idx="1"/>
          </p:nvPr>
        </p:nvSpPr>
        <p:spPr/>
        <p:txBody>
          <a:bodyPr/>
          <a:lstStyle/>
          <a:p>
            <a:r>
              <a:rPr lang="en-US" dirty="0" smtClean="0"/>
              <a:t>Shopping Cart</a:t>
            </a:r>
          </a:p>
          <a:p>
            <a:pPr lvl="1"/>
            <a:r>
              <a:rPr lang="en-US" dirty="0" smtClean="0"/>
              <a:t>Vendor</a:t>
            </a:r>
          </a:p>
          <a:p>
            <a:pPr lvl="1"/>
            <a:r>
              <a:rPr lang="en-US" dirty="0" smtClean="0"/>
              <a:t>Department</a:t>
            </a:r>
          </a:p>
          <a:p>
            <a:pPr lvl="1"/>
            <a:r>
              <a:rPr lang="en-US" dirty="0" smtClean="0"/>
              <a:t>Location</a:t>
            </a:r>
          </a:p>
          <a:p>
            <a:pPr lvl="1"/>
            <a:r>
              <a:rPr lang="en-US" dirty="0" smtClean="0"/>
              <a:t>Ship-to Address</a:t>
            </a:r>
          </a:p>
          <a:p>
            <a:pPr lvl="1"/>
            <a:r>
              <a:rPr lang="en-US" dirty="0" smtClean="0"/>
              <a:t>Bill-to Address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66813" y="1871134"/>
            <a:ext cx="440062" cy="440062"/>
          </a:xfrm>
        </p:spPr>
      </p:pic>
      <p:pic>
        <p:nvPicPr>
          <p:cNvPr id="7" name="Picture 6"/>
          <p:cNvPicPr>
            <a:picLocks noChangeAspect="1"/>
          </p:cNvPicPr>
          <p:nvPr/>
        </p:nvPicPr>
        <p:blipFill rotWithShape="1">
          <a:blip r:embed="rId4"/>
          <a:srcRect l="2824" t="22327" r="4280" b="22328"/>
          <a:stretch/>
        </p:blipFill>
        <p:spPr>
          <a:xfrm>
            <a:off x="5753100" y="2041314"/>
            <a:ext cx="5613400" cy="3632200"/>
          </a:xfrm>
          <a:prstGeom prst="rect">
            <a:avLst/>
          </a:prstGeom>
          <a:ln>
            <a:solidFill>
              <a:srgbClr val="0070C0"/>
            </a:solidFill>
          </a:ln>
        </p:spPr>
      </p:pic>
    </p:spTree>
    <p:extLst>
      <p:ext uri="{BB962C8B-B14F-4D97-AF65-F5344CB8AC3E}">
        <p14:creationId xmlns:p14="http://schemas.microsoft.com/office/powerpoint/2010/main" val="57963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Items</a:t>
            </a:r>
            <a:endParaRPr lang="en-US" dirty="0"/>
          </a:p>
        </p:txBody>
      </p:sp>
      <p:sp>
        <p:nvSpPr>
          <p:cNvPr id="3" name="Content Placeholder 2"/>
          <p:cNvSpPr>
            <a:spLocks noGrp="1"/>
          </p:cNvSpPr>
          <p:nvPr>
            <p:ph sz="half" idx="1"/>
          </p:nvPr>
        </p:nvSpPr>
        <p:spPr/>
        <p:txBody>
          <a:bodyPr/>
          <a:lstStyle/>
          <a:p>
            <a:r>
              <a:rPr lang="en-US" dirty="0" smtClean="0"/>
              <a:t>Using vendor website</a:t>
            </a:r>
          </a:p>
          <a:p>
            <a:r>
              <a:rPr lang="en-US" dirty="0" smtClean="0"/>
              <a:t>Contract pricing</a:t>
            </a:r>
          </a:p>
          <a:p>
            <a:r>
              <a:rPr lang="en-US" dirty="0" smtClean="0"/>
              <a:t>Browse items by category</a:t>
            </a:r>
          </a:p>
          <a:p>
            <a:r>
              <a:rPr lang="en-US" dirty="0" smtClean="0"/>
              <a:t>Search by keyword or part number</a:t>
            </a:r>
          </a:p>
          <a:p>
            <a:r>
              <a:rPr lang="en-US" dirty="0" smtClean="0"/>
              <a:t>Shopping cart to manage quantities</a:t>
            </a:r>
            <a:endParaRPr lang="en-US" dirty="0"/>
          </a:p>
        </p:txBody>
      </p:sp>
      <p:pic>
        <p:nvPicPr>
          <p:cNvPr id="5" name="Picture 4"/>
          <p:cNvPicPr>
            <a:picLocks noChangeAspect="1"/>
          </p:cNvPicPr>
          <p:nvPr/>
        </p:nvPicPr>
        <p:blipFill rotWithShape="1">
          <a:blip r:embed="rId3"/>
          <a:srcRect l="2432" t="6049" r="4734" b="4049"/>
          <a:stretch/>
        </p:blipFill>
        <p:spPr>
          <a:xfrm>
            <a:off x="5702530" y="1845734"/>
            <a:ext cx="5769034" cy="4135868"/>
          </a:xfrm>
          <a:prstGeom prst="rect">
            <a:avLst/>
          </a:prstGeom>
          <a:ln>
            <a:solidFill>
              <a:srgbClr val="0070C0"/>
            </a:solidFill>
          </a:ln>
        </p:spPr>
      </p:pic>
    </p:spTree>
    <p:extLst>
      <p:ext uri="{BB962C8B-B14F-4D97-AF65-F5344CB8AC3E}">
        <p14:creationId xmlns:p14="http://schemas.microsoft.com/office/powerpoint/2010/main" val="62103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a:t>
            </a:r>
            <a:endParaRPr lang="en-US" dirty="0"/>
          </a:p>
        </p:txBody>
      </p:sp>
      <p:sp>
        <p:nvSpPr>
          <p:cNvPr id="3" name="Content Placeholder 2"/>
          <p:cNvSpPr>
            <a:spLocks noGrp="1"/>
          </p:cNvSpPr>
          <p:nvPr>
            <p:ph sz="half" idx="1"/>
          </p:nvPr>
        </p:nvSpPr>
        <p:spPr/>
        <p:txBody>
          <a:bodyPr/>
          <a:lstStyle/>
          <a:p>
            <a:r>
              <a:rPr lang="en-US" dirty="0" smtClean="0"/>
              <a:t>Cart check out</a:t>
            </a:r>
          </a:p>
          <a:p>
            <a:r>
              <a:rPr lang="en-US" dirty="0" smtClean="0"/>
              <a:t>Return to Requisition</a:t>
            </a:r>
          </a:p>
          <a:p>
            <a:pPr lvl="1"/>
            <a:r>
              <a:rPr lang="en-US" dirty="0" smtClean="0"/>
              <a:t>Items added</a:t>
            </a:r>
            <a:endParaRPr lang="en-US" dirty="0"/>
          </a:p>
        </p:txBody>
      </p:sp>
      <p:pic>
        <p:nvPicPr>
          <p:cNvPr id="5" name="Picture 4"/>
          <p:cNvPicPr>
            <a:picLocks noChangeAspect="1"/>
          </p:cNvPicPr>
          <p:nvPr/>
        </p:nvPicPr>
        <p:blipFill rotWithShape="1">
          <a:blip r:embed="rId3"/>
          <a:srcRect l="3149" t="6049" r="2941" b="10592"/>
          <a:stretch/>
        </p:blipFill>
        <p:spPr>
          <a:xfrm>
            <a:off x="5049326" y="1845734"/>
            <a:ext cx="6469740" cy="4251366"/>
          </a:xfrm>
          <a:prstGeom prst="rect">
            <a:avLst/>
          </a:prstGeom>
          <a:ln>
            <a:solidFill>
              <a:srgbClr val="0070C0"/>
            </a:solidFill>
          </a:ln>
        </p:spPr>
      </p:pic>
    </p:spTree>
    <p:extLst>
      <p:ext uri="{BB962C8B-B14F-4D97-AF65-F5344CB8AC3E}">
        <p14:creationId xmlns:p14="http://schemas.microsoft.com/office/powerpoint/2010/main" val="187010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Tab</a:t>
            </a:r>
            <a:endParaRPr lang="en-US" dirty="0"/>
          </a:p>
        </p:txBody>
      </p:sp>
      <p:sp>
        <p:nvSpPr>
          <p:cNvPr id="4" name="Content Placeholder 3"/>
          <p:cNvSpPr>
            <a:spLocks noGrp="1"/>
          </p:cNvSpPr>
          <p:nvPr>
            <p:ph sz="half" idx="1"/>
          </p:nvPr>
        </p:nvSpPr>
        <p:spPr/>
        <p:txBody>
          <a:bodyPr/>
          <a:lstStyle/>
          <a:p>
            <a:r>
              <a:rPr lang="en-US" dirty="0" smtClean="0"/>
              <a:t>Short Description</a:t>
            </a:r>
          </a:p>
          <a:p>
            <a:r>
              <a:rPr lang="en-US" dirty="0" smtClean="0"/>
              <a:t>Requisition Type</a:t>
            </a:r>
          </a:p>
          <a:p>
            <a:pPr lvl="1"/>
            <a:r>
              <a:rPr lang="en-US" dirty="0" smtClean="0"/>
              <a:t>Release</a:t>
            </a:r>
          </a:p>
          <a:p>
            <a:r>
              <a:rPr lang="en-US" dirty="0" smtClean="0"/>
              <a:t>Invoice Method</a:t>
            </a:r>
          </a:p>
          <a:p>
            <a:pPr lvl="1"/>
            <a:r>
              <a:rPr lang="en-US" dirty="0" smtClean="0"/>
              <a:t>Three-Way Match</a:t>
            </a:r>
          </a:p>
          <a:p>
            <a:pPr lvl="1"/>
            <a:r>
              <a:rPr lang="en-US" dirty="0" smtClean="0"/>
              <a:t>Two-Way Match</a:t>
            </a:r>
          </a:p>
          <a:p>
            <a:r>
              <a:rPr lang="en-US" dirty="0" smtClean="0"/>
              <a:t>P-Card Enabled</a:t>
            </a:r>
          </a:p>
        </p:txBody>
      </p:sp>
      <p:sp>
        <p:nvSpPr>
          <p:cNvPr id="7" name="Explosion 1 6"/>
          <p:cNvSpPr/>
          <p:nvPr/>
        </p:nvSpPr>
        <p:spPr>
          <a:xfrm>
            <a:off x="360066" y="4276514"/>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2706" t="16917" r="3589" b="10073"/>
          <a:stretch/>
        </p:blipFill>
        <p:spPr>
          <a:xfrm>
            <a:off x="5393771" y="1943983"/>
            <a:ext cx="5602780" cy="3925111"/>
          </a:xfrm>
          <a:prstGeom prst="rect">
            <a:avLst/>
          </a:prstGeom>
          <a:ln>
            <a:solidFill>
              <a:srgbClr val="0070C0"/>
            </a:solidFill>
          </a:ln>
        </p:spPr>
      </p:pic>
    </p:spTree>
    <p:extLst>
      <p:ext uri="{BB962C8B-B14F-4D97-AF65-F5344CB8AC3E}">
        <p14:creationId xmlns:p14="http://schemas.microsoft.com/office/powerpoint/2010/main" val="68379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Items, Vendors, and Address Tabs</a:t>
            </a:r>
            <a:endParaRPr lang="en-US" dirty="0"/>
          </a:p>
        </p:txBody>
      </p:sp>
      <p:sp>
        <p:nvSpPr>
          <p:cNvPr id="3" name="Content Placeholder 2"/>
          <p:cNvSpPr>
            <a:spLocks noGrp="1"/>
          </p:cNvSpPr>
          <p:nvPr>
            <p:ph sz="half" idx="1"/>
          </p:nvPr>
        </p:nvSpPr>
        <p:spPr>
          <a:xfrm>
            <a:off x="1097278" y="4443663"/>
            <a:ext cx="10058401" cy="1357062"/>
          </a:xfrm>
        </p:spPr>
        <p:txBody>
          <a:bodyPr numCol="2">
            <a:normAutofit/>
          </a:bodyPr>
          <a:lstStyle/>
          <a:p>
            <a:r>
              <a:rPr lang="en-US" dirty="0" smtClean="0"/>
              <a:t>Review Items</a:t>
            </a:r>
          </a:p>
          <a:p>
            <a:r>
              <a:rPr lang="en-US" dirty="0" smtClean="0"/>
              <a:t>Review Vendors (Remit-to)</a:t>
            </a:r>
          </a:p>
          <a:p>
            <a:r>
              <a:rPr lang="en-US" dirty="0" smtClean="0"/>
              <a:t>Review Ship-to and Bill-to addresses</a:t>
            </a:r>
          </a:p>
        </p:txBody>
      </p:sp>
      <p:pic>
        <p:nvPicPr>
          <p:cNvPr id="2" name="Picture 1"/>
          <p:cNvPicPr>
            <a:picLocks noChangeAspect="1"/>
          </p:cNvPicPr>
          <p:nvPr/>
        </p:nvPicPr>
        <p:blipFill rotWithShape="1">
          <a:blip r:embed="rId3"/>
          <a:srcRect l="2441" t="16623" r="3059" b="41278"/>
          <a:stretch/>
        </p:blipFill>
        <p:spPr>
          <a:xfrm>
            <a:off x="3067792" y="1876302"/>
            <a:ext cx="6056417" cy="2425960"/>
          </a:xfrm>
          <a:prstGeom prst="rect">
            <a:avLst/>
          </a:prstGeom>
          <a:ln>
            <a:solidFill>
              <a:srgbClr val="0070C0"/>
            </a:solidFill>
          </a:ln>
        </p:spPr>
      </p:pic>
    </p:spTree>
    <p:extLst>
      <p:ext uri="{BB962C8B-B14F-4D97-AF65-F5344CB8AC3E}">
        <p14:creationId xmlns:p14="http://schemas.microsoft.com/office/powerpoint/2010/main" val="80898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Accounting Tab</a:t>
            </a:r>
            <a:endParaRPr lang="en-US" dirty="0"/>
          </a:p>
        </p:txBody>
      </p:sp>
      <p:pic>
        <p:nvPicPr>
          <p:cNvPr id="4" name="Picture 3"/>
          <p:cNvPicPr>
            <a:picLocks noChangeAspect="1"/>
          </p:cNvPicPr>
          <p:nvPr/>
        </p:nvPicPr>
        <p:blipFill>
          <a:blip r:embed="rId3"/>
          <a:stretch>
            <a:fillRect/>
          </a:stretch>
        </p:blipFill>
        <p:spPr>
          <a:xfrm>
            <a:off x="546912" y="1870100"/>
            <a:ext cx="10674063" cy="2021416"/>
          </a:xfrm>
          <a:prstGeom prst="rect">
            <a:avLst/>
          </a:prstGeom>
        </p:spPr>
      </p:pic>
      <p:pic>
        <p:nvPicPr>
          <p:cNvPr id="7" name="Picture 6"/>
          <p:cNvPicPr>
            <a:picLocks noChangeAspect="1"/>
          </p:cNvPicPr>
          <p:nvPr/>
        </p:nvPicPr>
        <p:blipFill>
          <a:blip r:embed="rId4"/>
          <a:stretch>
            <a:fillRect/>
          </a:stretch>
        </p:blipFill>
        <p:spPr>
          <a:xfrm>
            <a:off x="546911" y="4183799"/>
            <a:ext cx="10674063" cy="1937497"/>
          </a:xfrm>
          <a:prstGeom prst="rect">
            <a:avLst/>
          </a:prstGeom>
        </p:spPr>
      </p:pic>
    </p:spTree>
    <p:extLst>
      <p:ext uri="{BB962C8B-B14F-4D97-AF65-F5344CB8AC3E}">
        <p14:creationId xmlns:p14="http://schemas.microsoft.com/office/powerpoint/2010/main" val="484866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947</TotalTime>
  <Words>2154</Words>
  <Application>Microsoft Office PowerPoint</Application>
  <PresentationFormat>Widescreen</PresentationFormat>
  <Paragraphs>245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Times New Roman</vt:lpstr>
      <vt:lpstr>Wingdings</vt:lpstr>
      <vt:lpstr>Retrospect</vt:lpstr>
      <vt:lpstr>ProcureAZ</vt:lpstr>
      <vt:lpstr>Objectives</vt:lpstr>
      <vt:lpstr>Create an Punchout Requisition</vt:lpstr>
      <vt:lpstr>Shopping Cart Integration</vt:lpstr>
      <vt:lpstr>Adding Items</vt:lpstr>
      <vt:lpstr>Check Out</vt:lpstr>
      <vt:lpstr>General Tab</vt:lpstr>
      <vt:lpstr>Items, Vendors, and Address Tabs</vt:lpstr>
      <vt:lpstr>Accounting Tab</vt:lpstr>
      <vt:lpstr>Account Codes ProcureAZ Conditional Requirements</vt:lpstr>
      <vt:lpstr>Object Code Inference</vt:lpstr>
      <vt:lpstr>Accounting Entry Accounting Header</vt:lpstr>
      <vt:lpstr>Accounting Entry Item &gt; Accounting</vt:lpstr>
      <vt:lpstr>Attachments</vt:lpstr>
      <vt:lpstr>Notes</vt:lpstr>
      <vt:lpstr>Reminders</vt:lpstr>
      <vt:lpstr>Review and Submit</vt:lpstr>
      <vt:lpstr>AFIS Integration</vt:lpstr>
      <vt:lpstr>Activity 3.1</vt:lpstr>
      <vt:lpstr>Check the Status of a Punchout Requisition</vt:lpstr>
      <vt:lpstr>Correct Returned Requisition</vt:lpstr>
      <vt:lpstr>Activity 3.2</vt:lpstr>
      <vt:lpstr>Punchout Purchase Orders</vt:lpstr>
      <vt:lpstr>Cancel Punchout Purchase Order</vt:lpstr>
      <vt:lpstr>Summary</vt:lpstr>
      <vt:lpstr>Check Your Progress</vt:lpstr>
      <vt:lpstr>Check Your Progress</vt:lpstr>
      <vt:lpstr>Check Your Progress</vt:lpstr>
      <vt:lpstr>Check Your Progress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ProcureAZ</dc:title>
  <dc:creator>David Shaw</dc:creator>
  <cp:lastModifiedBy>Elli Balstad</cp:lastModifiedBy>
  <cp:revision>85</cp:revision>
  <cp:lastPrinted>2015-02-09T14:44:30Z</cp:lastPrinted>
  <dcterms:created xsi:type="dcterms:W3CDTF">2015-01-07T21:40:45Z</dcterms:created>
  <dcterms:modified xsi:type="dcterms:W3CDTF">2015-02-09T16:04:23Z</dcterms:modified>
</cp:coreProperties>
</file>