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3"/>
  </p:notesMasterIdLst>
  <p:sldIdLst>
    <p:sldId id="256" r:id="rId2"/>
    <p:sldId id="257" r:id="rId3"/>
    <p:sldId id="389" r:id="rId4"/>
    <p:sldId id="370" r:id="rId5"/>
    <p:sldId id="394" r:id="rId6"/>
    <p:sldId id="395" r:id="rId7"/>
    <p:sldId id="396" r:id="rId8"/>
    <p:sldId id="397" r:id="rId9"/>
    <p:sldId id="398" r:id="rId10"/>
    <p:sldId id="399" r:id="rId11"/>
    <p:sldId id="400" r:id="rId12"/>
    <p:sldId id="401" r:id="rId13"/>
    <p:sldId id="402" r:id="rId14"/>
    <p:sldId id="409" r:id="rId15"/>
    <p:sldId id="353" r:id="rId16"/>
    <p:sldId id="354" r:id="rId17"/>
    <p:sldId id="403" r:id="rId18"/>
    <p:sldId id="404" r:id="rId19"/>
    <p:sldId id="405" r:id="rId20"/>
    <p:sldId id="406" r:id="rId21"/>
    <p:sldId id="407" r:id="rId22"/>
    <p:sldId id="411" r:id="rId23"/>
    <p:sldId id="410" r:id="rId24"/>
    <p:sldId id="408" r:id="rId25"/>
    <p:sldId id="334" r:id="rId26"/>
    <p:sldId id="337" r:id="rId27"/>
    <p:sldId id="336" r:id="rId28"/>
    <p:sldId id="391" r:id="rId29"/>
    <p:sldId id="392" r:id="rId30"/>
    <p:sldId id="393" r:id="rId31"/>
    <p:sldId id="343" r:id="rId32"/>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y Nader" initials="REN"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49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74486" autoAdjust="0"/>
  </p:normalViewPr>
  <p:slideViewPr>
    <p:cSldViewPr snapToGrid="0">
      <p:cViewPr>
        <p:scale>
          <a:sx n="75" d="100"/>
          <a:sy n="75" d="100"/>
        </p:scale>
        <p:origin x="-186" y="-7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AFD3C02F-55EF-4BD1-B24E-4B96B4722DA1}" type="datetimeFigureOut">
              <a:rPr lang="en-US" smtClean="0"/>
              <a:t>1/28/2016</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6E7B5364-78D5-4631-B2E1-86BB1C83F699}" type="slidenum">
              <a:rPr lang="en-US" smtClean="0"/>
              <a:t>‹#›</a:t>
            </a:fld>
            <a:endParaRPr lang="en-US"/>
          </a:p>
        </p:txBody>
      </p:sp>
    </p:spTree>
    <p:extLst>
      <p:ext uri="{BB962C8B-B14F-4D97-AF65-F5344CB8AC3E}">
        <p14:creationId xmlns:p14="http://schemas.microsoft.com/office/powerpoint/2010/main" val="3637794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1</a:t>
            </a:fld>
            <a:endParaRPr lang="en-US"/>
          </a:p>
        </p:txBody>
      </p:sp>
    </p:spTree>
    <p:extLst>
      <p:ext uri="{BB962C8B-B14F-4D97-AF65-F5344CB8AC3E}">
        <p14:creationId xmlns:p14="http://schemas.microsoft.com/office/powerpoint/2010/main" val="633112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TIP:</a:t>
            </a:r>
            <a:r>
              <a:rPr lang="en-US" sz="1200" i="1" kern="1200" dirty="0" smtClean="0">
                <a:solidFill>
                  <a:schemeClr val="tx1"/>
                </a:solidFill>
                <a:effectLst/>
                <a:latin typeface="+mn-lt"/>
                <a:ea typeface="+mn-ea"/>
                <a:cs typeface="+mn-cs"/>
              </a:rPr>
              <a:t> There must always be at least one vendor with a Vendor Distributor Status of Active on the Distributors tab.</a:t>
            </a:r>
          </a:p>
          <a:p>
            <a:endParaRPr lang="en-US" dirty="0" smtClean="0"/>
          </a:p>
          <a:p>
            <a:r>
              <a:rPr lang="en-US" dirty="0" smtClean="0"/>
              <a:t>Amendments</a:t>
            </a:r>
            <a:r>
              <a:rPr lang="en-US" baseline="0" dirty="0" smtClean="0"/>
              <a:t> are not required to add distributors to a Master Blanket.</a:t>
            </a: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10</a:t>
            </a:fld>
            <a:endParaRPr lang="en-US"/>
          </a:p>
        </p:txBody>
      </p:sp>
    </p:spTree>
    <p:extLst>
      <p:ext uri="{BB962C8B-B14F-4D97-AF65-F5344CB8AC3E}">
        <p14:creationId xmlns:p14="http://schemas.microsoft.com/office/powerpoint/2010/main" val="1373813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Dollar Limit and Minimum Order Amount are generally used on</a:t>
            </a:r>
            <a:r>
              <a:rPr lang="en-US" baseline="0" dirty="0" smtClean="0"/>
              <a:t> Single Agency contracts, not on Statewide contracts.</a:t>
            </a: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11</a:t>
            </a:fld>
            <a:endParaRPr lang="en-US"/>
          </a:p>
        </p:txBody>
      </p:sp>
    </p:spTree>
    <p:extLst>
      <p:ext uri="{BB962C8B-B14F-4D97-AF65-F5344CB8AC3E}">
        <p14:creationId xmlns:p14="http://schemas.microsoft.com/office/powerpoint/2010/main" val="753909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official documentation related to the contract, including Terms and Conditions, Instructions, Specifications, etc. need to be attached to the PO document using the Attachments tab. Users need to complete these documents outside of ProcureAZ and attach them to the PO.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Any supporting documents for the PO must be scanned and attached to the document as specified by policy. It is important that any attached document name accurately describes the document. If the attached document should not be viewable by the vendor, the Show Vendor check box should be unchecked (it is checked by default). </a:t>
            </a:r>
          </a:p>
          <a:p>
            <a:pPr defTabSz="931774">
              <a:defRPr/>
            </a:pP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12</a:t>
            </a:fld>
            <a:endParaRPr lang="en-US"/>
          </a:p>
        </p:txBody>
      </p:sp>
    </p:spTree>
    <p:extLst>
      <p:ext uri="{BB962C8B-B14F-4D97-AF65-F5344CB8AC3E}">
        <p14:creationId xmlns:p14="http://schemas.microsoft.com/office/powerpoint/2010/main" val="1597237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TIP: </a:t>
            </a:r>
            <a:r>
              <a:rPr lang="en-US" sz="1200" i="1" kern="1200" dirty="0" smtClean="0">
                <a:solidFill>
                  <a:schemeClr val="tx1"/>
                </a:solidFill>
                <a:effectLst/>
                <a:latin typeface="+mn-lt"/>
                <a:ea typeface="+mn-ea"/>
                <a:cs typeface="+mn-cs"/>
              </a:rPr>
              <a:t>Notes are not considered part of the procurement file. If the note is required to be part of the procurement file, it should be added as an attachment on the PO document.</a:t>
            </a:r>
          </a:p>
          <a:p>
            <a:pPr defTabSz="931774">
              <a:defRPr/>
            </a:pP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13</a:t>
            </a:fld>
            <a:endParaRPr lang="en-US"/>
          </a:p>
        </p:txBody>
      </p:sp>
    </p:spTree>
    <p:extLst>
      <p:ext uri="{BB962C8B-B14F-4D97-AF65-F5344CB8AC3E}">
        <p14:creationId xmlns:p14="http://schemas.microsoft.com/office/powerpoint/2010/main" val="2110118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TIP:</a:t>
            </a:r>
            <a:r>
              <a:rPr lang="en-US" sz="1200" b="1" i="1" kern="1200" baseline="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14</a:t>
            </a:fld>
            <a:endParaRPr lang="en-US"/>
          </a:p>
        </p:txBody>
      </p:sp>
    </p:spTree>
    <p:extLst>
      <p:ext uri="{BB962C8B-B14F-4D97-AF65-F5344CB8AC3E}">
        <p14:creationId xmlns:p14="http://schemas.microsoft.com/office/powerpoint/2010/main" val="2110118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15</a:t>
            </a:fld>
            <a:endParaRPr lang="en-US"/>
          </a:p>
        </p:txBody>
      </p:sp>
    </p:spTree>
    <p:extLst>
      <p:ext uri="{BB962C8B-B14F-4D97-AF65-F5344CB8AC3E}">
        <p14:creationId xmlns:p14="http://schemas.microsoft.com/office/powerpoint/2010/main" val="1118956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16</a:t>
            </a:fld>
            <a:endParaRPr lang="en-US"/>
          </a:p>
        </p:txBody>
      </p:sp>
    </p:spTree>
    <p:extLst>
      <p:ext uri="{BB962C8B-B14F-4D97-AF65-F5344CB8AC3E}">
        <p14:creationId xmlns:p14="http://schemas.microsoft.com/office/powerpoint/2010/main" val="1140742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18</a:t>
            </a:fld>
            <a:endParaRPr lang="en-US"/>
          </a:p>
        </p:txBody>
      </p:sp>
    </p:spTree>
    <p:extLst>
      <p:ext uri="{BB962C8B-B14F-4D97-AF65-F5344CB8AC3E}">
        <p14:creationId xmlns:p14="http://schemas.microsoft.com/office/powerpoint/2010/main" val="4227550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multi agency, however ADSPO user cannot see ADOC Releases</a:t>
            </a: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19</a:t>
            </a:fld>
            <a:endParaRPr lang="en-US"/>
          </a:p>
        </p:txBody>
      </p:sp>
    </p:spTree>
    <p:extLst>
      <p:ext uri="{BB962C8B-B14F-4D97-AF65-F5344CB8AC3E}">
        <p14:creationId xmlns:p14="http://schemas.microsoft.com/office/powerpoint/2010/main" val="2805867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TIP:</a:t>
            </a:r>
            <a:r>
              <a:rPr lang="en-US" sz="1200" i="1" kern="1200" dirty="0" smtClean="0">
                <a:solidFill>
                  <a:schemeClr val="tx1"/>
                </a:solidFill>
                <a:effectLst/>
                <a:latin typeface="+mn-lt"/>
                <a:ea typeface="+mn-ea"/>
                <a:cs typeface="+mn-cs"/>
              </a:rPr>
              <a:t> Do NOT change the Master Blanket/Contract Begin Date.</a:t>
            </a:r>
          </a:p>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20</a:t>
            </a:fld>
            <a:endParaRPr lang="en-US"/>
          </a:p>
        </p:txBody>
      </p:sp>
    </p:spTree>
    <p:extLst>
      <p:ext uri="{BB962C8B-B14F-4D97-AF65-F5344CB8AC3E}">
        <p14:creationId xmlns:p14="http://schemas.microsoft.com/office/powerpoint/2010/main" val="72719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2</a:t>
            </a:fld>
            <a:endParaRPr lang="en-US"/>
          </a:p>
        </p:txBody>
      </p:sp>
    </p:spTree>
    <p:extLst>
      <p:ext uri="{BB962C8B-B14F-4D97-AF65-F5344CB8AC3E}">
        <p14:creationId xmlns:p14="http://schemas.microsoft.com/office/powerpoint/2010/main" val="1256772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21</a:t>
            </a:fld>
            <a:endParaRPr lang="en-US"/>
          </a:p>
        </p:txBody>
      </p:sp>
    </p:spTree>
    <p:extLst>
      <p:ext uri="{BB962C8B-B14F-4D97-AF65-F5344CB8AC3E}">
        <p14:creationId xmlns:p14="http://schemas.microsoft.com/office/powerpoint/2010/main" val="2219101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to Vendor - Comment for Whole CO</a:t>
            </a:r>
          </a:p>
          <a:p>
            <a:endParaRPr lang="en-US" dirty="0" smtClean="0"/>
          </a:p>
        </p:txBody>
      </p:sp>
      <p:sp>
        <p:nvSpPr>
          <p:cNvPr id="4" name="Slide Number Placeholder 3"/>
          <p:cNvSpPr>
            <a:spLocks noGrp="1"/>
          </p:cNvSpPr>
          <p:nvPr>
            <p:ph type="sldNum" sz="quarter" idx="10"/>
          </p:nvPr>
        </p:nvSpPr>
        <p:spPr/>
        <p:txBody>
          <a:bodyPr/>
          <a:lstStyle/>
          <a:p>
            <a:fld id="{6E7B5364-78D5-4631-B2E1-86BB1C83F699}" type="slidenum">
              <a:rPr lang="en-US" smtClean="0"/>
              <a:t>23</a:t>
            </a:fld>
            <a:endParaRPr lang="en-US"/>
          </a:p>
        </p:txBody>
      </p:sp>
    </p:spTree>
    <p:extLst>
      <p:ext uri="{BB962C8B-B14F-4D97-AF65-F5344CB8AC3E}">
        <p14:creationId xmlns:p14="http://schemas.microsoft.com/office/powerpoint/2010/main" val="3669193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24</a:t>
            </a:fld>
            <a:endParaRPr lang="en-US"/>
          </a:p>
        </p:txBody>
      </p:sp>
    </p:spTree>
    <p:extLst>
      <p:ext uri="{BB962C8B-B14F-4D97-AF65-F5344CB8AC3E}">
        <p14:creationId xmlns:p14="http://schemas.microsoft.com/office/powerpoint/2010/main" val="3521877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25</a:t>
            </a:fld>
            <a:endParaRPr lang="en-US"/>
          </a:p>
        </p:txBody>
      </p:sp>
    </p:spTree>
    <p:extLst>
      <p:ext uri="{BB962C8B-B14F-4D97-AF65-F5344CB8AC3E}">
        <p14:creationId xmlns:p14="http://schemas.microsoft.com/office/powerpoint/2010/main" val="2858709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correct answer is d. All of the above</a:t>
            </a: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26</a:t>
            </a:fld>
            <a:endParaRPr lang="en-US"/>
          </a:p>
        </p:txBody>
      </p:sp>
    </p:spTree>
    <p:extLst>
      <p:ext uri="{BB962C8B-B14F-4D97-AF65-F5344CB8AC3E}">
        <p14:creationId xmlns:p14="http://schemas.microsoft.com/office/powerpoint/2010/main" val="441422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correct answer is b.</a:t>
            </a:r>
            <a:r>
              <a:rPr lang="en-US" baseline="0" dirty="0" smtClean="0"/>
              <a:t> False</a:t>
            </a:r>
            <a:endParaRPr lang="en-US" b="1" dirty="0"/>
          </a:p>
        </p:txBody>
      </p:sp>
      <p:sp>
        <p:nvSpPr>
          <p:cNvPr id="4" name="Slide Number Placeholder 3"/>
          <p:cNvSpPr>
            <a:spLocks noGrp="1"/>
          </p:cNvSpPr>
          <p:nvPr>
            <p:ph type="sldNum" sz="quarter" idx="10"/>
          </p:nvPr>
        </p:nvSpPr>
        <p:spPr/>
        <p:txBody>
          <a:bodyPr/>
          <a:lstStyle/>
          <a:p>
            <a:fld id="{6E7B5364-78D5-4631-B2E1-86BB1C83F699}" type="slidenum">
              <a:rPr lang="en-US" smtClean="0"/>
              <a:t>27</a:t>
            </a:fld>
            <a:endParaRPr lang="en-US"/>
          </a:p>
        </p:txBody>
      </p:sp>
    </p:spTree>
    <p:extLst>
      <p:ext uri="{BB962C8B-B14F-4D97-AF65-F5344CB8AC3E}">
        <p14:creationId xmlns:p14="http://schemas.microsoft.com/office/powerpoint/2010/main" val="537376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correct answer is a. True.</a:t>
            </a: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28</a:t>
            </a:fld>
            <a:endParaRPr lang="en-US"/>
          </a:p>
        </p:txBody>
      </p:sp>
    </p:spTree>
    <p:extLst>
      <p:ext uri="{BB962C8B-B14F-4D97-AF65-F5344CB8AC3E}">
        <p14:creationId xmlns:p14="http://schemas.microsoft.com/office/powerpoint/2010/main" val="2126142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correct answer is d. All</a:t>
            </a:r>
            <a:r>
              <a:rPr lang="en-US" baseline="0" dirty="0" smtClean="0"/>
              <a:t> of the above</a:t>
            </a: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29</a:t>
            </a:fld>
            <a:endParaRPr lang="en-US"/>
          </a:p>
        </p:txBody>
      </p:sp>
    </p:spTree>
    <p:extLst>
      <p:ext uri="{BB962C8B-B14F-4D97-AF65-F5344CB8AC3E}">
        <p14:creationId xmlns:p14="http://schemas.microsoft.com/office/powerpoint/2010/main" val="357107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correct answer is c. Advanced Search</a:t>
            </a: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30</a:t>
            </a:fld>
            <a:endParaRPr lang="en-US"/>
          </a:p>
        </p:txBody>
      </p:sp>
    </p:spTree>
    <p:extLst>
      <p:ext uri="{BB962C8B-B14F-4D97-AF65-F5344CB8AC3E}">
        <p14:creationId xmlns:p14="http://schemas.microsoft.com/office/powerpoint/2010/main" val="3696926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correct answer is a.</a:t>
            </a:r>
            <a:r>
              <a:rPr lang="en-US" baseline="0" dirty="0" smtClean="0"/>
              <a:t> Vendor information</a:t>
            </a:r>
            <a:endParaRPr lang="en-US" b="1" dirty="0"/>
          </a:p>
        </p:txBody>
      </p:sp>
      <p:sp>
        <p:nvSpPr>
          <p:cNvPr id="4" name="Slide Number Placeholder 3"/>
          <p:cNvSpPr>
            <a:spLocks noGrp="1"/>
          </p:cNvSpPr>
          <p:nvPr>
            <p:ph type="sldNum" sz="quarter" idx="10"/>
          </p:nvPr>
        </p:nvSpPr>
        <p:spPr/>
        <p:txBody>
          <a:bodyPr/>
          <a:lstStyle/>
          <a:p>
            <a:fld id="{6E7B5364-78D5-4631-B2E1-86BB1C83F699}" type="slidenum">
              <a:rPr lang="en-US" smtClean="0"/>
              <a:t>31</a:t>
            </a:fld>
            <a:endParaRPr lang="en-US"/>
          </a:p>
        </p:txBody>
      </p:sp>
    </p:spTree>
    <p:extLst>
      <p:ext uri="{BB962C8B-B14F-4D97-AF65-F5344CB8AC3E}">
        <p14:creationId xmlns:p14="http://schemas.microsoft.com/office/powerpoint/2010/main" val="3903942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points out the diff </a:t>
            </a:r>
            <a:r>
              <a:rPr lang="en-US" dirty="0" err="1" smtClean="0"/>
              <a:t>btwn</a:t>
            </a:r>
            <a:r>
              <a:rPr lang="en-US" baseline="0" dirty="0" smtClean="0"/>
              <a:t> Blanket and Open market since they look the same.</a:t>
            </a: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3</a:t>
            </a:fld>
            <a:endParaRPr lang="en-US"/>
          </a:p>
        </p:txBody>
      </p:sp>
    </p:spTree>
    <p:extLst>
      <p:ext uri="{BB962C8B-B14F-4D97-AF65-F5344CB8AC3E}">
        <p14:creationId xmlns:p14="http://schemas.microsoft.com/office/powerpoint/2010/main" val="4072862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TIP: </a:t>
            </a:r>
            <a:r>
              <a:rPr lang="en-US" sz="1200" i="1" kern="1200" dirty="0" smtClean="0">
                <a:solidFill>
                  <a:schemeClr val="tx1"/>
                </a:solidFill>
                <a:effectLst/>
                <a:latin typeface="+mn-lt"/>
                <a:ea typeface="+mn-ea"/>
                <a:cs typeface="+mn-cs"/>
              </a:rPr>
              <a:t>Unless the creator of the Requisition conducted an RFQ, you will most likely need to conduct a solicitation before awarding a term contract by creating a Master Blanket PO.</a:t>
            </a:r>
          </a:p>
          <a:p>
            <a:endParaRPr lang="en-US" dirty="0" smtClean="0"/>
          </a:p>
          <a:p>
            <a:r>
              <a:rPr lang="en-US" dirty="0" smtClean="0"/>
              <a:t>IN SCREENSHOT</a:t>
            </a:r>
            <a:r>
              <a:rPr lang="en-US" baseline="0" dirty="0" smtClean="0"/>
              <a:t> </a:t>
            </a:r>
          </a:p>
          <a:p>
            <a:r>
              <a:rPr lang="en-US" dirty="0" smtClean="0"/>
              <a:t>Option 1: create from scratch</a:t>
            </a:r>
          </a:p>
          <a:p>
            <a:r>
              <a:rPr lang="en-US" dirty="0" smtClean="0"/>
              <a:t>Option 2: Clone from another PO</a:t>
            </a:r>
          </a:p>
          <a:p>
            <a:r>
              <a:rPr lang="en-US" dirty="0" smtClean="0"/>
              <a:t>Option 3: Create a PO from requisitions</a:t>
            </a:r>
          </a:p>
          <a:p>
            <a:endParaRPr lang="en-US" dirty="0" smtClean="0"/>
          </a:p>
          <a:p>
            <a:r>
              <a:rPr lang="en-US" dirty="0" smtClean="0"/>
              <a:t>PO Type? Blanket,</a:t>
            </a:r>
            <a:r>
              <a:rPr lang="en-US" baseline="0" dirty="0" smtClean="0"/>
              <a:t> Open Market and G2B Blanket – WE DO NOT use CONTRACT</a:t>
            </a: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4</a:t>
            </a:fld>
            <a:endParaRPr lang="en-US"/>
          </a:p>
        </p:txBody>
      </p:sp>
    </p:spTree>
    <p:extLst>
      <p:ext uri="{BB962C8B-B14F-4D97-AF65-F5344CB8AC3E}">
        <p14:creationId xmlns:p14="http://schemas.microsoft.com/office/powerpoint/2010/main" val="3983067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5</a:t>
            </a:fld>
            <a:endParaRPr lang="en-US"/>
          </a:p>
        </p:txBody>
      </p:sp>
    </p:spTree>
    <p:extLst>
      <p:ext uri="{BB962C8B-B14F-4D97-AF65-F5344CB8AC3E}">
        <p14:creationId xmlns:p14="http://schemas.microsoft.com/office/powerpoint/2010/main" val="166135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1" kern="1200" dirty="0" smtClean="0">
                <a:solidFill>
                  <a:schemeClr val="tx1"/>
                </a:solidFill>
                <a:effectLst/>
                <a:latin typeface="+mn-lt"/>
                <a:ea typeface="+mn-ea"/>
                <a:cs typeface="+mn-cs"/>
              </a:rPr>
              <a:t>Receipt Method – </a:t>
            </a:r>
            <a:r>
              <a:rPr lang="en-US" sz="1200" b="0" kern="1200" dirty="0" smtClean="0">
                <a:solidFill>
                  <a:schemeClr val="tx1"/>
                </a:solidFill>
                <a:effectLst/>
                <a:latin typeface="+mn-lt"/>
                <a:ea typeface="+mn-ea"/>
                <a:cs typeface="+mn-cs"/>
              </a:rPr>
              <a:t>Select either Quantity or Dollar as the method that users will be able to received ordered contract items. Commodities must be received by quantity based on the integration with the State’s financial system, AFIS. Dollar is the preferred for service contracts, but if the services are ordered and billed at an hourly rate, the receipt method should be set to quantity. Receipt method may also be set at the line item level in the case of Master Blanket Contracts that have both commodity and service line items</a:t>
            </a:r>
          </a:p>
          <a:p>
            <a:pPr lvl="1"/>
            <a:endParaRPr lang="en-US" sz="1200" b="0" kern="1200" dirty="0" smtClean="0">
              <a:solidFill>
                <a:schemeClr val="tx1"/>
              </a:solidFill>
              <a:effectLst/>
              <a:latin typeface="+mn-lt"/>
              <a:ea typeface="+mn-ea"/>
              <a:cs typeface="+mn-cs"/>
            </a:endParaRPr>
          </a:p>
          <a:p>
            <a:pPr lvl="1"/>
            <a:r>
              <a:rPr lang="en-US" sz="1200" b="0" kern="1200" dirty="0" smtClean="0">
                <a:solidFill>
                  <a:schemeClr val="tx1"/>
                </a:solidFill>
                <a:effectLst/>
                <a:latin typeface="+mn-lt"/>
                <a:ea typeface="+mn-ea"/>
                <a:cs typeface="+mn-cs"/>
              </a:rPr>
              <a:t>In order for users to be able to use their P-Cards when making purchases against a Master Blanket Contract the P-Card Enable check box must be checked.</a:t>
            </a:r>
          </a:p>
          <a:p>
            <a:pPr lvl="1"/>
            <a:endParaRPr lang="en-US" sz="1200" b="0" kern="1200" dirty="0" smtClean="0">
              <a:solidFill>
                <a:schemeClr val="tx1"/>
              </a:solidFill>
              <a:effectLst/>
              <a:latin typeface="+mn-lt"/>
              <a:ea typeface="+mn-ea"/>
              <a:cs typeface="+mn-cs"/>
            </a:endParaRPr>
          </a:p>
          <a:p>
            <a:pPr lvl="1"/>
            <a:r>
              <a:rPr lang="en-US" sz="1200" b="0" kern="1200" dirty="0" smtClean="0">
                <a:solidFill>
                  <a:schemeClr val="tx1"/>
                </a:solidFill>
                <a:effectLst/>
                <a:latin typeface="+mn-lt"/>
                <a:ea typeface="+mn-ea"/>
                <a:cs typeface="+mn-cs"/>
              </a:rPr>
              <a:t>It</a:t>
            </a:r>
            <a:r>
              <a:rPr lang="en-US" sz="1200" b="0" kern="1200" baseline="0" dirty="0" smtClean="0">
                <a:solidFill>
                  <a:schemeClr val="tx1"/>
                </a:solidFill>
                <a:effectLst/>
                <a:latin typeface="+mn-lt"/>
                <a:ea typeface="+mn-ea"/>
                <a:cs typeface="+mn-cs"/>
              </a:rPr>
              <a:t> is important to select the correct options on the General Tab to facilitate correct reporting.</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7B5364-78D5-4631-B2E1-86BB1C83F699}" type="slidenum">
              <a:rPr lang="en-US" smtClean="0"/>
              <a:t>6</a:t>
            </a:fld>
            <a:endParaRPr lang="en-US"/>
          </a:p>
        </p:txBody>
      </p:sp>
    </p:spTree>
    <p:extLst>
      <p:ext uri="{BB962C8B-B14F-4D97-AF65-F5344CB8AC3E}">
        <p14:creationId xmlns:p14="http://schemas.microsoft.com/office/powerpoint/2010/main" val="2543627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 Description</a:t>
            </a:r>
          </a:p>
          <a:p>
            <a:r>
              <a:rPr lang="en-US" dirty="0" err="1" smtClean="0"/>
              <a:t>Dept</a:t>
            </a:r>
            <a:endParaRPr lang="en-US" dirty="0" smtClean="0"/>
          </a:p>
          <a:p>
            <a:r>
              <a:rPr lang="en-US" dirty="0" smtClean="0"/>
              <a:t>Location</a:t>
            </a:r>
          </a:p>
          <a:p>
            <a:r>
              <a:rPr lang="en-US" dirty="0" smtClean="0"/>
              <a:t>Catalogue</a:t>
            </a: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7</a:t>
            </a:fld>
            <a:endParaRPr lang="en-US"/>
          </a:p>
        </p:txBody>
      </p:sp>
    </p:spTree>
    <p:extLst>
      <p:ext uri="{BB962C8B-B14F-4D97-AF65-F5344CB8AC3E}">
        <p14:creationId xmlns:p14="http://schemas.microsoft.com/office/powerpoint/2010/main" val="4001043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TIP: </a:t>
            </a:r>
            <a:r>
              <a:rPr lang="en-US" sz="1200" i="1" kern="1200" dirty="0" smtClean="0">
                <a:solidFill>
                  <a:schemeClr val="tx1"/>
                </a:solidFill>
                <a:effectLst/>
                <a:latin typeface="+mn-lt"/>
                <a:ea typeface="+mn-ea"/>
                <a:cs typeface="+mn-cs"/>
              </a:rPr>
              <a:t>It is recommended that either the Unit Cost or the Quantity field should be zero, depending on what has been locked in on the term contract.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WHEN</a:t>
            </a:r>
            <a:r>
              <a:rPr lang="en-US" sz="1200" i="1" kern="1200" baseline="0" dirty="0" smtClean="0">
                <a:solidFill>
                  <a:schemeClr val="tx1"/>
                </a:solidFill>
                <a:effectLst/>
                <a:latin typeface="+mn-lt"/>
                <a:ea typeface="+mn-ea"/>
                <a:cs typeface="+mn-cs"/>
              </a:rPr>
              <a:t> CREATING LINE ITEM WITH ZERO COST/QTY, THESE ITEMS ACT AS PLACEHOLDERS FOR END USERS TO ENTER PRICE QUOTED OR FOUND ON ATTACHED PRICE SHEET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smtClean="0">
                <a:solidFill>
                  <a:schemeClr val="tx1"/>
                </a:solidFill>
                <a:effectLst/>
                <a:latin typeface="+mn-lt"/>
                <a:ea typeface="+mn-ea"/>
                <a:cs typeface="+mn-cs"/>
              </a:rPr>
              <a:t>BE SURE WHEN ENTERING A DESCRIPTION IN THE ITEM THAT YOU CONSIDER THIS FROM THE POV OF AN END USER, EXAMPLE: NOT JUST CHAIR, BUT BLUE CHAIR or  CHAIR, BLUE</a:t>
            </a:r>
            <a:endParaRPr lang="en-US" sz="1200" i="1"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order for Accounts Payable staff to be able to pay for items and services ordered from Master Blanket Contracts in ProcureAZ, the items must have the correct type of NIGP code. </a:t>
            </a:r>
            <a:r>
              <a:rPr lang="en-US" sz="1200" b="1" kern="1200" dirty="0" smtClean="0">
                <a:solidFill>
                  <a:schemeClr val="tx1"/>
                </a:solidFill>
                <a:effectLst/>
                <a:latin typeface="+mn-lt"/>
                <a:ea typeface="+mn-ea"/>
                <a:cs typeface="+mn-cs"/>
              </a:rPr>
              <a:t>Service items (like professional temporary services, consulting and monthly janitorial or pest control services) should have NIGP codes in the 900 series. This makes these items easier to pay through the integrated invoice process and assures that Fixed Asset Shells will not be created in error in AFIS. Goods (parts, batteries, pens, paper etc.) must have NIGP codes in the 005-800 series in order for the automated Fixed Asset Shell process to function properly in AFIS.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STATE DOES NOT USE THE COMMODITY CODE FIELD – ONLY NIGP CLASS AND CLASS ITEM</a:t>
            </a:r>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8</a:t>
            </a:fld>
            <a:endParaRPr lang="en-US"/>
          </a:p>
        </p:txBody>
      </p:sp>
    </p:spTree>
    <p:extLst>
      <p:ext uri="{BB962C8B-B14F-4D97-AF65-F5344CB8AC3E}">
        <p14:creationId xmlns:p14="http://schemas.microsoft.com/office/powerpoint/2010/main" val="3538452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TIP</a:t>
            </a:r>
            <a:r>
              <a:rPr lang="en-US" sz="1200" i="1" kern="1200" dirty="0" smtClean="0">
                <a:solidFill>
                  <a:schemeClr val="tx1"/>
                </a:solidFill>
                <a:effectLst/>
                <a:latin typeface="+mn-lt"/>
                <a:ea typeface="+mn-ea"/>
                <a:cs typeface="+mn-cs"/>
              </a:rPr>
              <a:t>: It is recommended that an equal quantity for freight and Items is entered to enable receipt of Items and freight in the same quantity.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some contracts, a spreadsheet is attached that lists the items and prices available. When creating a requisition, Generic Line Items can be added to describe the different general categories of items available. These items are placeholders with no specified unit price. Users should refer to the attached spreadsheet that contains the items and pricing information. When a generic line item is selected, the customer must provide the price, quantity, and unit of measure for the specific item and add to the item description in order to specify exactly what is being purchased.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SPECIAL ITEMS</a:t>
            </a:r>
            <a:r>
              <a:rPr lang="en-US" sz="1200" kern="1200" baseline="0" dirty="0" smtClean="0">
                <a:solidFill>
                  <a:schemeClr val="tx1"/>
                </a:solidFill>
                <a:effectLst/>
                <a:latin typeface="+mn-lt"/>
                <a:ea typeface="+mn-ea"/>
                <a:cs typeface="+mn-cs"/>
              </a:rPr>
              <a:t> ARE “PLACEHOLDERS” FOR END USER COST/QTY ENTRY WHEN ORDERING FROM A CONTRACT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order for Accounts Payable staff to be able to pay for items and services ordered from Master Blanket Contracts in ProcureAZ, the items must have the correct type of NIGP code. </a:t>
            </a:r>
            <a:r>
              <a:rPr lang="en-US" sz="1200" b="1" kern="1200" dirty="0" smtClean="0">
                <a:solidFill>
                  <a:schemeClr val="tx1"/>
                </a:solidFill>
                <a:effectLst/>
                <a:latin typeface="+mn-lt"/>
                <a:ea typeface="+mn-ea"/>
                <a:cs typeface="+mn-cs"/>
              </a:rPr>
              <a:t>Service items (like professional temporary services, consulting and monthly janitorial or pest control services) should have NIGP codes in the </a:t>
            </a:r>
            <a:r>
              <a:rPr lang="en-US" sz="1200" b="1" u="sng" kern="1200" dirty="0" smtClean="0">
                <a:solidFill>
                  <a:schemeClr val="tx1"/>
                </a:solidFill>
                <a:effectLst/>
                <a:latin typeface="+mn-lt"/>
                <a:ea typeface="+mn-ea"/>
                <a:cs typeface="+mn-cs"/>
              </a:rPr>
              <a:t>900</a:t>
            </a:r>
            <a:r>
              <a:rPr lang="en-US" sz="1200" b="1" kern="1200" dirty="0" smtClean="0">
                <a:solidFill>
                  <a:schemeClr val="tx1"/>
                </a:solidFill>
                <a:effectLst/>
                <a:latin typeface="+mn-lt"/>
                <a:ea typeface="+mn-ea"/>
                <a:cs typeface="+mn-cs"/>
              </a:rPr>
              <a:t> series. This makes these items easier to pay through the integrated invoice process and assures that Fixed Asset Shells will not be created in error in AFIS. Goods (parts, batteries, pens, paper etc.) must have NIGP codes in the </a:t>
            </a:r>
            <a:r>
              <a:rPr lang="en-US" sz="1200" b="1" u="sng" kern="1200" dirty="0" smtClean="0">
                <a:solidFill>
                  <a:schemeClr val="tx1"/>
                </a:solidFill>
                <a:effectLst/>
                <a:latin typeface="+mn-lt"/>
                <a:ea typeface="+mn-ea"/>
                <a:cs typeface="+mn-cs"/>
              </a:rPr>
              <a:t>005-800</a:t>
            </a:r>
            <a:r>
              <a:rPr lang="en-US" sz="1200" b="1" kern="1200" dirty="0" smtClean="0">
                <a:solidFill>
                  <a:schemeClr val="tx1"/>
                </a:solidFill>
                <a:effectLst/>
                <a:latin typeface="+mn-lt"/>
                <a:ea typeface="+mn-ea"/>
                <a:cs typeface="+mn-cs"/>
              </a:rPr>
              <a:t> series in order for the automated Fixed Asset Shell process to function properly in AFIS.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effectLst/>
                <a:latin typeface="+mn-lt"/>
                <a:ea typeface="+mn-ea"/>
                <a:cs typeface="+mn-cs"/>
              </a:rPr>
              <a:t>FREIGHT</a:t>
            </a:r>
            <a:r>
              <a:rPr lang="en-US" sz="1600" b="1" kern="1200" baseline="0" dirty="0" smtClean="0">
                <a:solidFill>
                  <a:schemeClr val="tx1"/>
                </a:solidFill>
                <a:effectLst/>
                <a:latin typeface="+mn-lt"/>
                <a:ea typeface="+mn-ea"/>
                <a:cs typeface="+mn-cs"/>
              </a:rPr>
              <a:t> IS 962-86</a:t>
            </a:r>
            <a:endParaRPr lang="en-US" sz="16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7B5364-78D5-4631-B2E1-86BB1C83F699}" type="slidenum">
              <a:rPr lang="en-US" smtClean="0"/>
              <a:t>9</a:t>
            </a:fld>
            <a:endParaRPr lang="en-US"/>
          </a:p>
        </p:txBody>
      </p:sp>
    </p:spTree>
    <p:extLst>
      <p:ext uri="{BB962C8B-B14F-4D97-AF65-F5344CB8AC3E}">
        <p14:creationId xmlns:p14="http://schemas.microsoft.com/office/powerpoint/2010/main" val="2316723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318422"/>
            <a:ext cx="12188825" cy="53957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254414"/>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bg2">
                    <a:lumMod val="50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26E052D-924D-4A83-8A35-677187B086D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140CB-6A47-4EC7-B4ED-277741DE7D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3279" y="6371716"/>
            <a:ext cx="2345441" cy="459487"/>
          </a:xfrm>
          <a:prstGeom prst="rect">
            <a:avLst/>
          </a:prstGeom>
        </p:spPr>
      </p:pic>
    </p:spTree>
    <p:extLst>
      <p:ext uri="{BB962C8B-B14F-4D97-AF65-F5344CB8AC3E}">
        <p14:creationId xmlns:p14="http://schemas.microsoft.com/office/powerpoint/2010/main" val="626260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6E052D-924D-4A83-8A35-677187B086D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140CB-6A47-4EC7-B4ED-277741DE7DEC}" type="slidenum">
              <a:rPr lang="en-US" smtClean="0"/>
              <a:t>‹#›</a:t>
            </a:fld>
            <a:endParaRPr lang="en-US"/>
          </a:p>
        </p:txBody>
      </p:sp>
    </p:spTree>
    <p:extLst>
      <p:ext uri="{BB962C8B-B14F-4D97-AF65-F5344CB8AC3E}">
        <p14:creationId xmlns:p14="http://schemas.microsoft.com/office/powerpoint/2010/main" val="3548540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userDrawn="1"/>
        </p:nvSpPr>
        <p:spPr>
          <a:xfrm>
            <a:off x="3175" y="6318422"/>
            <a:ext cx="12188825" cy="53957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5" y="6254414"/>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6E052D-924D-4A83-8A35-677187B086D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140CB-6A47-4EC7-B4ED-277741DE7DEC}"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3279" y="6371716"/>
            <a:ext cx="2345441" cy="459487"/>
          </a:xfrm>
          <a:prstGeom prst="rect">
            <a:avLst/>
          </a:prstGeom>
        </p:spPr>
      </p:pic>
    </p:spTree>
    <p:extLst>
      <p:ext uri="{BB962C8B-B14F-4D97-AF65-F5344CB8AC3E}">
        <p14:creationId xmlns:p14="http://schemas.microsoft.com/office/powerpoint/2010/main" val="4067620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lvl1pPr marL="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vl1pPr>
            <a:lvl2pPr marL="855663" indent="-406400">
              <a:defRPr/>
            </a:lvl2pPr>
            <a:lvl3pPr marL="1201738" indent="-338138">
              <a:defRPr/>
            </a:lvl3pPr>
            <a:lvl4pPr marL="1490663" indent="-288925">
              <a:defRPr/>
            </a:lvl4pPr>
            <a:lvl5pPr marL="1770063" indent="-2841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26E052D-924D-4A83-8A35-677187B086D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140CB-6A47-4EC7-B4ED-277741DE7DEC}" type="slidenum">
              <a:rPr lang="en-US" smtClean="0"/>
              <a:t>‹#›</a:t>
            </a:fld>
            <a:endParaRPr lang="en-US"/>
          </a:p>
        </p:txBody>
      </p:sp>
    </p:spTree>
    <p:extLst>
      <p:ext uri="{BB962C8B-B14F-4D97-AF65-F5344CB8AC3E}">
        <p14:creationId xmlns:p14="http://schemas.microsoft.com/office/powerpoint/2010/main" val="1739685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3175" y="6318422"/>
            <a:ext cx="12188825" cy="53957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15" y="6254414"/>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bg2">
                    <a:lumMod val="5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26E052D-924D-4A83-8A35-677187B086D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140CB-6A47-4EC7-B4ED-277741DE7D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3279" y="6371716"/>
            <a:ext cx="2345441" cy="459487"/>
          </a:xfrm>
          <a:prstGeom prst="rect">
            <a:avLst/>
          </a:prstGeom>
        </p:spPr>
      </p:pic>
    </p:spTree>
    <p:extLst>
      <p:ext uri="{BB962C8B-B14F-4D97-AF65-F5344CB8AC3E}">
        <p14:creationId xmlns:p14="http://schemas.microsoft.com/office/powerpoint/2010/main" val="160162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lvl1pPr marL="457200" indent="-457200">
              <a:defRPr/>
            </a:lvl1pPr>
            <a:lvl2pPr marL="855663" indent="-406400">
              <a:defRPr/>
            </a:lvl2pPr>
            <a:lvl3pPr marL="1201738" indent="-338138">
              <a:defRPr/>
            </a:lvl3pPr>
            <a:lvl4pPr marL="1490663" indent="-288925">
              <a:defRPr/>
            </a:lvl4pPr>
            <a:lvl5pPr marL="1770063" indent="-2841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lvl1pPr marL="457200" indent="-457200">
              <a:defRPr/>
            </a:lvl1pPr>
            <a:lvl3pPr marL="1201738" indent="-338138">
              <a:defRPr/>
            </a:lvl3pPr>
            <a:lvl4pPr marL="1490663" indent="-288925">
              <a:defRPr/>
            </a:lvl4pPr>
            <a:lvl5pPr marL="1770063" indent="-2841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26E052D-924D-4A83-8A35-677187B086DD}"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140CB-6A47-4EC7-B4ED-277741DE7DEC}" type="slidenum">
              <a:rPr lang="en-US" smtClean="0"/>
              <a:t>‹#›</a:t>
            </a:fld>
            <a:endParaRPr lang="en-US"/>
          </a:p>
        </p:txBody>
      </p:sp>
    </p:spTree>
    <p:extLst>
      <p:ext uri="{BB962C8B-B14F-4D97-AF65-F5344CB8AC3E}">
        <p14:creationId xmlns:p14="http://schemas.microsoft.com/office/powerpoint/2010/main" val="899724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6E052D-924D-4A83-8A35-677187B086DD}"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140CB-6A47-4EC7-B4ED-277741DE7DEC}" type="slidenum">
              <a:rPr lang="en-US" smtClean="0"/>
              <a:t>‹#›</a:t>
            </a:fld>
            <a:endParaRPr lang="en-US"/>
          </a:p>
        </p:txBody>
      </p:sp>
    </p:spTree>
    <p:extLst>
      <p:ext uri="{BB962C8B-B14F-4D97-AF65-F5344CB8AC3E}">
        <p14:creationId xmlns:p14="http://schemas.microsoft.com/office/powerpoint/2010/main" val="1533577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6E052D-924D-4A83-8A35-677187B086DD}"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140CB-6A47-4EC7-B4ED-277741DE7DEC}" type="slidenum">
              <a:rPr lang="en-US" smtClean="0"/>
              <a:t>‹#›</a:t>
            </a:fld>
            <a:endParaRPr lang="en-US"/>
          </a:p>
        </p:txBody>
      </p:sp>
    </p:spTree>
    <p:extLst>
      <p:ext uri="{BB962C8B-B14F-4D97-AF65-F5344CB8AC3E}">
        <p14:creationId xmlns:p14="http://schemas.microsoft.com/office/powerpoint/2010/main" val="4105984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1" name="Rectangle 10"/>
          <p:cNvSpPr/>
          <p:nvPr userDrawn="1"/>
        </p:nvSpPr>
        <p:spPr>
          <a:xfrm>
            <a:off x="3175" y="6318422"/>
            <a:ext cx="12188825" cy="53957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15" y="6254414"/>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26E052D-924D-4A83-8A35-677187B086DD}" type="datetimeFigureOut">
              <a:rPr lang="en-US" smtClean="0"/>
              <a:t>1/28/2016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92140CB-6A47-4EC7-B4ED-277741DE7DEC}"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3279" y="6371716"/>
            <a:ext cx="2345441" cy="459487"/>
          </a:xfrm>
          <a:prstGeom prst="rect">
            <a:avLst/>
          </a:prstGeom>
        </p:spPr>
      </p:pic>
    </p:spTree>
    <p:extLst>
      <p:ext uri="{BB962C8B-B14F-4D97-AF65-F5344CB8AC3E}">
        <p14:creationId xmlns:p14="http://schemas.microsoft.com/office/powerpoint/2010/main" val="52352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chemeClr val="tx1">
                    <a:lumMod val="75000"/>
                    <a:lumOff val="2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6E052D-924D-4A83-8A35-677187B086DD}" type="datetimeFigureOut">
              <a:rPr lang="en-US" smtClean="0"/>
              <a:t>1/28/2016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92140CB-6A47-4EC7-B4ED-277741DE7DEC}"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3279" y="6371716"/>
            <a:ext cx="2345441" cy="459487"/>
          </a:xfrm>
          <a:prstGeom prst="rect">
            <a:avLst/>
          </a:prstGeom>
        </p:spPr>
      </p:pic>
    </p:spTree>
    <p:extLst>
      <p:ext uri="{BB962C8B-B14F-4D97-AF65-F5344CB8AC3E}">
        <p14:creationId xmlns:p14="http://schemas.microsoft.com/office/powerpoint/2010/main" val="2386608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chemeClr val="tx1">
                    <a:lumMod val="75000"/>
                    <a:lumOff val="25000"/>
                  </a:schemeClr>
                </a:solidFill>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26E052D-924D-4A83-8A35-677187B086DD}"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140CB-6A47-4EC7-B4ED-277741DE7DEC}"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23279" y="6371716"/>
            <a:ext cx="2345441" cy="459487"/>
          </a:xfrm>
          <a:prstGeom prst="rect">
            <a:avLst/>
          </a:prstGeom>
        </p:spPr>
      </p:pic>
    </p:spTree>
    <p:extLst>
      <p:ext uri="{BB962C8B-B14F-4D97-AF65-F5344CB8AC3E}">
        <p14:creationId xmlns:p14="http://schemas.microsoft.com/office/powerpoint/2010/main" val="1156642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3175" y="6318422"/>
            <a:ext cx="12188825" cy="53957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15" y="6254414"/>
            <a:ext cx="12188825" cy="640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26E052D-924D-4A83-8A35-677187B086DD}" type="datetimeFigureOut">
              <a:rPr lang="en-US" smtClean="0"/>
              <a:t>1/28/2016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92140CB-6A47-4EC7-B4ED-277741DE7DE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198864" y="185738"/>
            <a:ext cx="2846832" cy="1242254"/>
          </a:xfrm>
          <a:prstGeom prst="rect">
            <a:avLst/>
          </a:prstGeom>
        </p:spPr>
      </p:pic>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23279" y="6371716"/>
            <a:ext cx="2345441" cy="459487"/>
          </a:xfrm>
          <a:prstGeom prst="rect">
            <a:avLst/>
          </a:prstGeom>
        </p:spPr>
      </p:pic>
    </p:spTree>
    <p:extLst>
      <p:ext uri="{BB962C8B-B14F-4D97-AF65-F5344CB8AC3E}">
        <p14:creationId xmlns:p14="http://schemas.microsoft.com/office/powerpoint/2010/main" val="288293509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457200" indent="-457200" algn="l" defTabSz="914400" rtl="0" eaLnBrk="1" latinLnBrk="0" hangingPunct="1">
        <a:lnSpc>
          <a:spcPct val="100000"/>
        </a:lnSpc>
        <a:spcBef>
          <a:spcPts val="600"/>
        </a:spcBef>
        <a:spcAft>
          <a:spcPts val="600"/>
        </a:spcAft>
        <a:buClr>
          <a:schemeClr val="bg2">
            <a:lumMod val="50000"/>
          </a:schemeClr>
        </a:buClr>
        <a:buSzPct val="100000"/>
        <a:buFont typeface="Wingdings" panose="05000000000000000000" pitchFamily="2" charset="2"/>
        <a:buChar char="v"/>
        <a:defRPr sz="2800" kern="1200">
          <a:solidFill>
            <a:schemeClr val="tx1">
              <a:lumMod val="75000"/>
              <a:lumOff val="25000"/>
            </a:schemeClr>
          </a:solidFill>
          <a:latin typeface="+mj-lt"/>
          <a:ea typeface="+mn-ea"/>
          <a:cs typeface="+mn-cs"/>
        </a:defRPr>
      </a:lvl1pPr>
      <a:lvl2pPr marL="855663" indent="-406400" algn="l" defTabSz="914400" rtl="0" eaLnBrk="1" latinLnBrk="0" hangingPunct="1">
        <a:lnSpc>
          <a:spcPct val="100000"/>
        </a:lnSpc>
        <a:spcBef>
          <a:spcPts val="600"/>
        </a:spcBef>
        <a:spcAft>
          <a:spcPts val="600"/>
        </a:spcAft>
        <a:buClr>
          <a:schemeClr val="bg2">
            <a:lumMod val="50000"/>
          </a:schemeClr>
        </a:buClr>
        <a:buFont typeface="Wingdings" panose="05000000000000000000" pitchFamily="2" charset="2"/>
        <a:buChar char="Ø"/>
        <a:defRPr sz="2400" kern="1200">
          <a:solidFill>
            <a:schemeClr val="tx1">
              <a:lumMod val="75000"/>
              <a:lumOff val="25000"/>
            </a:schemeClr>
          </a:solidFill>
          <a:latin typeface="+mj-lt"/>
          <a:ea typeface="+mn-ea"/>
          <a:cs typeface="+mn-cs"/>
        </a:defRPr>
      </a:lvl2pPr>
      <a:lvl3pPr marL="1201738" indent="-338138" algn="l" defTabSz="914400" rtl="0" eaLnBrk="1" latinLnBrk="0" hangingPunct="1">
        <a:lnSpc>
          <a:spcPct val="100000"/>
        </a:lnSpc>
        <a:spcBef>
          <a:spcPts val="600"/>
        </a:spcBef>
        <a:spcAft>
          <a:spcPts val="600"/>
        </a:spcAft>
        <a:buClr>
          <a:schemeClr val="bg2">
            <a:lumMod val="50000"/>
          </a:schemeClr>
        </a:buClr>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490663" indent="-288925" algn="l" defTabSz="914400" rtl="0" eaLnBrk="1" latinLnBrk="0" hangingPunct="1">
        <a:lnSpc>
          <a:spcPct val="100000"/>
        </a:lnSpc>
        <a:spcBef>
          <a:spcPts val="600"/>
        </a:spcBef>
        <a:spcAft>
          <a:spcPts val="600"/>
        </a:spcAft>
        <a:buClr>
          <a:schemeClr val="bg2">
            <a:lumMod val="50000"/>
          </a:schemeClr>
        </a:buClr>
        <a:buFont typeface="Wingdings" panose="05000000000000000000" pitchFamily="2" charset="2"/>
        <a:buChar char="§"/>
        <a:defRPr sz="1800" kern="1200">
          <a:solidFill>
            <a:schemeClr val="tx1">
              <a:lumMod val="75000"/>
              <a:lumOff val="25000"/>
            </a:schemeClr>
          </a:solidFill>
          <a:latin typeface="+mj-lt"/>
          <a:ea typeface="+mn-ea"/>
          <a:cs typeface="+mn-cs"/>
        </a:defRPr>
      </a:lvl4pPr>
      <a:lvl5pPr marL="1770063" indent="-284163" algn="l" defTabSz="914400" rtl="0" eaLnBrk="1" latinLnBrk="0" hangingPunct="1">
        <a:lnSpc>
          <a:spcPct val="100000"/>
        </a:lnSpc>
        <a:spcBef>
          <a:spcPts val="600"/>
        </a:spcBef>
        <a:spcAft>
          <a:spcPts val="600"/>
        </a:spcAft>
        <a:buClr>
          <a:schemeClr val="bg2">
            <a:lumMod val="50000"/>
          </a:schemeClr>
        </a:buClr>
        <a:buFont typeface="Courier New" panose="02070309020205020404" pitchFamily="49" charset="0"/>
        <a:buChar char="o"/>
        <a:defRPr sz="1600" kern="1200">
          <a:solidFill>
            <a:schemeClr val="tx1">
              <a:lumMod val="75000"/>
              <a:lumOff val="25000"/>
            </a:schemeClr>
          </a:solidFill>
          <a:latin typeface="+mj-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8.tmp"/><Relationship Id="rId4" Type="http://schemas.openxmlformats.org/officeDocument/2006/relationships/image" Target="../media/image17.tm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tm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ProcureAZ</a:t>
            </a:r>
            <a:endParaRPr lang="en-US" dirty="0"/>
          </a:p>
        </p:txBody>
      </p:sp>
      <p:sp>
        <p:nvSpPr>
          <p:cNvPr id="3" name="Subtitle 2"/>
          <p:cNvSpPr>
            <a:spLocks noGrp="1"/>
          </p:cNvSpPr>
          <p:nvPr>
            <p:ph type="subTitle" idx="1"/>
          </p:nvPr>
        </p:nvSpPr>
        <p:spPr>
          <a:xfrm>
            <a:off x="1100051" y="4455620"/>
            <a:ext cx="10058400" cy="1712424"/>
          </a:xfrm>
        </p:spPr>
        <p:txBody>
          <a:bodyPr>
            <a:normAutofit/>
          </a:bodyPr>
          <a:lstStyle/>
          <a:p>
            <a:r>
              <a:rPr lang="en-US" sz="4400" b="1" dirty="0" smtClean="0"/>
              <a:t>14</a:t>
            </a:r>
            <a:r>
              <a:rPr lang="en-US" sz="4400" dirty="0" smtClean="0"/>
              <a:t> Master blanket Contracts</a:t>
            </a:r>
          </a:p>
          <a:p>
            <a:endParaRPr lang="en-US" sz="4400" dirty="0"/>
          </a:p>
        </p:txBody>
      </p:sp>
    </p:spTree>
    <p:extLst>
      <p:ext uri="{BB962C8B-B14F-4D97-AF65-F5344CB8AC3E}">
        <p14:creationId xmlns:p14="http://schemas.microsoft.com/office/powerpoint/2010/main" val="481566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 Tab</a:t>
            </a:r>
            <a:endParaRPr lang="en-US" dirty="0"/>
          </a:p>
        </p:txBody>
      </p:sp>
      <p:sp>
        <p:nvSpPr>
          <p:cNvPr id="3" name="Content Placeholder 2"/>
          <p:cNvSpPr>
            <a:spLocks noGrp="1"/>
          </p:cNvSpPr>
          <p:nvPr>
            <p:ph sz="half" idx="1"/>
          </p:nvPr>
        </p:nvSpPr>
        <p:spPr/>
        <p:txBody>
          <a:bodyPr/>
          <a:lstStyle/>
          <a:p>
            <a:r>
              <a:rPr lang="en-US" dirty="0" smtClean="0"/>
              <a:t>Prime contractor</a:t>
            </a:r>
          </a:p>
          <a:p>
            <a:pPr lvl="1"/>
            <a:r>
              <a:rPr lang="en-US" dirty="0" smtClean="0"/>
              <a:t>Payment terms</a:t>
            </a:r>
          </a:p>
          <a:p>
            <a:pPr lvl="1"/>
            <a:r>
              <a:rPr lang="en-US" dirty="0" smtClean="0"/>
              <a:t>Shipping terms</a:t>
            </a:r>
          </a:p>
          <a:p>
            <a:pPr lvl="1"/>
            <a:r>
              <a:rPr lang="en-US" dirty="0" smtClean="0"/>
              <a:t>Freight terms</a:t>
            </a:r>
          </a:p>
          <a:p>
            <a:r>
              <a:rPr lang="en-US" dirty="0" smtClean="0"/>
              <a:t>Distributors</a:t>
            </a:r>
          </a:p>
          <a:p>
            <a:pPr lvl="1"/>
            <a:r>
              <a:rPr lang="en-US" dirty="0" smtClean="0"/>
              <a:t>Include Primary Vendor</a:t>
            </a:r>
          </a:p>
          <a:p>
            <a:pPr lvl="1"/>
            <a:r>
              <a:rPr lang="en-US" dirty="0" smtClean="0"/>
              <a:t>Lookup &amp; Add Vendor</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212080" y="1845734"/>
            <a:ext cx="5943600" cy="2056765"/>
          </a:xfrm>
          <a:prstGeom prst="rect">
            <a:avLst/>
          </a:prstGeom>
          <a:ln>
            <a:solidFill>
              <a:schemeClr val="bg1">
                <a:lumMod val="65000"/>
              </a:schemeClr>
            </a:solidFill>
          </a:ln>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489" y="4068160"/>
            <a:ext cx="597217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0037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a:t>
            </a:r>
            <a:endParaRPr lang="en-US" dirty="0"/>
          </a:p>
        </p:txBody>
      </p:sp>
      <p:sp>
        <p:nvSpPr>
          <p:cNvPr id="3" name="Content Placeholder 2"/>
          <p:cNvSpPr>
            <a:spLocks noGrp="1"/>
          </p:cNvSpPr>
          <p:nvPr>
            <p:ph sz="half" idx="1"/>
          </p:nvPr>
        </p:nvSpPr>
        <p:spPr/>
        <p:txBody>
          <a:bodyPr/>
          <a:lstStyle/>
          <a:p>
            <a:r>
              <a:rPr lang="en-US" dirty="0" smtClean="0"/>
              <a:t>Begin and End Dates</a:t>
            </a:r>
          </a:p>
          <a:p>
            <a:r>
              <a:rPr lang="en-US" dirty="0" smtClean="0"/>
              <a:t>Single-Agency</a:t>
            </a:r>
          </a:p>
          <a:p>
            <a:r>
              <a:rPr lang="en-US" dirty="0" smtClean="0"/>
              <a:t>Multi-Agency</a:t>
            </a:r>
          </a:p>
          <a:p>
            <a:r>
              <a:rPr lang="en-US" dirty="0" smtClean="0"/>
              <a:t>Statewide</a:t>
            </a:r>
          </a:p>
          <a:p>
            <a:r>
              <a:rPr lang="en-US" dirty="0" smtClean="0"/>
              <a:t>Dollar Limit</a:t>
            </a:r>
          </a:p>
          <a:p>
            <a:r>
              <a:rPr lang="en-US" dirty="0" smtClean="0"/>
              <a:t>Minimum Order Amount</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034280" y="1807634"/>
            <a:ext cx="6858000" cy="3026664"/>
          </a:xfrm>
          <a:prstGeom prst="rect">
            <a:avLst/>
          </a:prstGeom>
          <a:ln>
            <a:solidFill>
              <a:schemeClr val="bg1">
                <a:lumMod val="65000"/>
              </a:schemeClr>
            </a:solidFill>
          </a:ln>
        </p:spPr>
      </p:pic>
    </p:spTree>
    <p:extLst>
      <p:ext uri="{BB962C8B-B14F-4D97-AF65-F5344CB8AC3E}">
        <p14:creationId xmlns:p14="http://schemas.microsoft.com/office/powerpoint/2010/main" val="2070083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Attachments</a:t>
            </a:r>
            <a:endParaRPr lang="en-US" dirty="0"/>
          </a:p>
        </p:txBody>
      </p:sp>
      <p:sp>
        <p:nvSpPr>
          <p:cNvPr id="3" name="Content Placeholder 2"/>
          <p:cNvSpPr>
            <a:spLocks noGrp="1"/>
          </p:cNvSpPr>
          <p:nvPr>
            <p:ph sz="half" idx="1"/>
          </p:nvPr>
        </p:nvSpPr>
        <p:spPr>
          <a:xfrm>
            <a:off x="1097278" y="4909424"/>
            <a:ext cx="9755507" cy="719852"/>
          </a:xfrm>
        </p:spPr>
        <p:txBody>
          <a:bodyPr numCol="2">
            <a:normAutofit/>
          </a:bodyPr>
          <a:lstStyle/>
          <a:p>
            <a:r>
              <a:rPr lang="en-US" dirty="0" smtClean="0"/>
              <a:t>Attaching Documents</a:t>
            </a:r>
          </a:p>
          <a:p>
            <a:r>
              <a:rPr lang="en-US" dirty="0" smtClean="0"/>
              <a:t>Attachment Modification</a:t>
            </a:r>
            <a:endParaRPr lang="en-US" dirty="0"/>
          </a:p>
        </p:txBody>
      </p:sp>
      <p:grpSp>
        <p:nvGrpSpPr>
          <p:cNvPr id="5" name="Group 4"/>
          <p:cNvGrpSpPr/>
          <p:nvPr/>
        </p:nvGrpSpPr>
        <p:grpSpPr>
          <a:xfrm>
            <a:off x="3154680" y="2619812"/>
            <a:ext cx="5943600" cy="1407160"/>
            <a:chOff x="3154680" y="2619812"/>
            <a:chExt cx="5943600" cy="140716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3154680" y="2619812"/>
              <a:ext cx="5943600" cy="1407160"/>
            </a:xfrm>
            <a:prstGeom prst="rect">
              <a:avLst/>
            </a:prstGeom>
            <a:ln>
              <a:solidFill>
                <a:schemeClr val="bg1">
                  <a:lumMod val="65000"/>
                </a:schemeClr>
              </a:solidFill>
            </a:ln>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5683" y="3559176"/>
              <a:ext cx="915987"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95722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sz="half" idx="1"/>
          </p:nvPr>
        </p:nvSpPr>
        <p:spPr/>
        <p:txBody>
          <a:bodyPr/>
          <a:lstStyle/>
          <a:p>
            <a:r>
              <a:rPr lang="en-US" dirty="0" smtClean="0"/>
              <a:t>Add Notes</a:t>
            </a:r>
          </a:p>
          <a:p>
            <a:pPr lvl="1"/>
            <a:r>
              <a:rPr lang="en-US" dirty="0" smtClean="0"/>
              <a:t>Header</a:t>
            </a:r>
          </a:p>
          <a:p>
            <a:pPr lvl="1"/>
            <a:r>
              <a:rPr lang="en-US" dirty="0" smtClean="0"/>
              <a:t>Item</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212080" y="1845734"/>
            <a:ext cx="5943600" cy="1761490"/>
          </a:xfrm>
          <a:prstGeom prst="rect">
            <a:avLst/>
          </a:prstGeom>
          <a:ln>
            <a:solidFill>
              <a:schemeClr val="bg1">
                <a:lumMod val="65000"/>
              </a:schemeClr>
            </a:solidFill>
          </a:ln>
        </p:spPr>
      </p:pic>
    </p:spTree>
    <p:extLst>
      <p:ext uri="{BB962C8B-B14F-4D97-AF65-F5344CB8AC3E}">
        <p14:creationId xmlns:p14="http://schemas.microsoft.com/office/powerpoint/2010/main" val="2752194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sz="half" idx="1"/>
          </p:nvPr>
        </p:nvSpPr>
        <p:spPr/>
        <p:txBody>
          <a:bodyPr/>
          <a:lstStyle/>
          <a:p>
            <a:r>
              <a:rPr lang="en-US" dirty="0" smtClean="0"/>
              <a:t>Add Reminders</a:t>
            </a:r>
          </a:p>
          <a:p>
            <a:pPr lvl="1"/>
            <a:r>
              <a:rPr lang="en-US" dirty="0" smtClean="0"/>
              <a:t>Update Insurance Certificate</a:t>
            </a:r>
          </a:p>
          <a:p>
            <a:pPr lvl="1"/>
            <a:r>
              <a:rPr lang="en-US" dirty="0" smtClean="0"/>
              <a:t>Extensions</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3838575"/>
            <a:ext cx="1057275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9616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 for Approval</a:t>
            </a:r>
            <a:endParaRPr lang="en-US" dirty="0"/>
          </a:p>
        </p:txBody>
      </p:sp>
      <p:sp>
        <p:nvSpPr>
          <p:cNvPr id="3" name="Content Placeholder 2"/>
          <p:cNvSpPr>
            <a:spLocks noGrp="1"/>
          </p:cNvSpPr>
          <p:nvPr>
            <p:ph sz="half" idx="1"/>
          </p:nvPr>
        </p:nvSpPr>
        <p:spPr/>
        <p:txBody>
          <a:bodyPr/>
          <a:lstStyle/>
          <a:p>
            <a:r>
              <a:rPr lang="en-US" dirty="0" smtClean="0"/>
              <a:t>Printing the PO</a:t>
            </a:r>
          </a:p>
          <a:p>
            <a:r>
              <a:rPr lang="en-US" dirty="0" smtClean="0"/>
              <a:t>Submit for Approval</a:t>
            </a:r>
          </a:p>
          <a:p>
            <a:r>
              <a:rPr lang="en-US" dirty="0" smtClean="0"/>
              <a:t>Approval Process</a:t>
            </a:r>
          </a:p>
          <a:p>
            <a:pPr lvl="1"/>
            <a:r>
              <a:rPr lang="en-US" dirty="0" smtClean="0"/>
              <a:t>Disapproval</a:t>
            </a:r>
          </a:p>
          <a:p>
            <a:pPr lvl="1"/>
            <a:r>
              <a:rPr lang="en-US" dirty="0" smtClean="0"/>
              <a:t>Approval</a:t>
            </a:r>
          </a:p>
          <a:p>
            <a:r>
              <a:rPr lang="en-US" dirty="0" smtClean="0"/>
              <a:t>Vendor Notification</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212080" y="1939925"/>
            <a:ext cx="5943600" cy="295910"/>
          </a:xfrm>
          <a:prstGeom prst="rect">
            <a:avLst/>
          </a:prstGeom>
          <a:ln>
            <a:solidFill>
              <a:schemeClr val="bg1">
                <a:lumMod val="65000"/>
              </a:schemeClr>
            </a:solidFill>
          </a:ln>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5212080" y="2875174"/>
            <a:ext cx="5943600" cy="1357630"/>
          </a:xfrm>
          <a:prstGeom prst="rect">
            <a:avLst/>
          </a:prstGeom>
          <a:ln>
            <a:solidFill>
              <a:schemeClr val="bg1">
                <a:lumMod val="65000"/>
              </a:schemeClr>
            </a:solidFill>
          </a:ln>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5212080" y="4838436"/>
            <a:ext cx="5943600" cy="1232535"/>
          </a:xfrm>
          <a:prstGeom prst="rect">
            <a:avLst/>
          </a:prstGeom>
          <a:ln>
            <a:solidFill>
              <a:schemeClr val="bg1">
                <a:lumMod val="65000"/>
              </a:schemeClr>
            </a:solidFill>
          </a:ln>
        </p:spPr>
      </p:pic>
    </p:spTree>
    <p:extLst>
      <p:ext uri="{BB962C8B-B14F-4D97-AF65-F5344CB8AC3E}">
        <p14:creationId xmlns:p14="http://schemas.microsoft.com/office/powerpoint/2010/main" val="1849541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marL="0" indent="0">
              <a:buNone/>
            </a:pPr>
            <a:r>
              <a:rPr lang="en-US" b="1" dirty="0" smtClean="0">
                <a:latin typeface="+mj-lt"/>
              </a:rPr>
              <a:t>Create a Master Blanket Purchase Order</a:t>
            </a:r>
          </a:p>
          <a:p>
            <a:pPr marL="0" indent="0">
              <a:buNone/>
            </a:pPr>
            <a:r>
              <a:rPr lang="en-US" b="1" i="1" dirty="0" smtClean="0">
                <a:solidFill>
                  <a:srgbClr val="0070C0"/>
                </a:solidFill>
                <a:latin typeface="+mj-lt"/>
              </a:rPr>
              <a:t>Scenario</a:t>
            </a:r>
          </a:p>
          <a:p>
            <a:pPr marL="0" indent="0">
              <a:buNone/>
            </a:pPr>
            <a:r>
              <a:rPr lang="en-US" dirty="0" smtClean="0"/>
              <a:t>You </a:t>
            </a:r>
            <a:r>
              <a:rPr lang="en-US" dirty="0"/>
              <a:t>have received </a:t>
            </a:r>
            <a:r>
              <a:rPr lang="en-US" dirty="0" smtClean="0"/>
              <a:t>a request to create a Master Blanket Purchase Order for a new purchasing contract.</a:t>
            </a:r>
            <a:endParaRPr lang="en-US" dirty="0"/>
          </a:p>
        </p:txBody>
      </p:sp>
    </p:spTree>
    <p:extLst>
      <p:ext uri="{BB962C8B-B14F-4D97-AF65-F5344CB8AC3E}">
        <p14:creationId xmlns:p14="http://schemas.microsoft.com/office/powerpoint/2010/main" val="1346968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 Blanket Contract Management</a:t>
            </a:r>
            <a:endParaRPr lang="en-US" dirty="0"/>
          </a:p>
        </p:txBody>
      </p:sp>
      <p:sp>
        <p:nvSpPr>
          <p:cNvPr id="3" name="Content Placeholder 2"/>
          <p:cNvSpPr>
            <a:spLocks noGrp="1"/>
          </p:cNvSpPr>
          <p:nvPr>
            <p:ph idx="1"/>
          </p:nvPr>
        </p:nvSpPr>
        <p:spPr/>
        <p:txBody>
          <a:bodyPr/>
          <a:lstStyle/>
          <a:p>
            <a:r>
              <a:rPr lang="en-US" dirty="0" smtClean="0"/>
              <a:t>Locate the Master Blanket PO</a:t>
            </a:r>
          </a:p>
          <a:p>
            <a:r>
              <a:rPr lang="en-US" dirty="0" smtClean="0"/>
              <a:t>Amend the Master Blanket PO</a:t>
            </a:r>
          </a:p>
          <a:p>
            <a:endParaRPr lang="en-US" dirty="0"/>
          </a:p>
        </p:txBody>
      </p:sp>
    </p:spTree>
    <p:extLst>
      <p:ext uri="{BB962C8B-B14F-4D97-AF65-F5344CB8AC3E}">
        <p14:creationId xmlns:p14="http://schemas.microsoft.com/office/powerpoint/2010/main" val="916509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Locate a Master Blanket PO</a:t>
            </a:r>
            <a:endParaRPr lang="en-US" dirty="0"/>
          </a:p>
        </p:txBody>
      </p:sp>
      <p:sp>
        <p:nvSpPr>
          <p:cNvPr id="3" name="Content Placeholder 2"/>
          <p:cNvSpPr>
            <a:spLocks noGrp="1"/>
          </p:cNvSpPr>
          <p:nvPr>
            <p:ph idx="1"/>
          </p:nvPr>
        </p:nvSpPr>
        <p:spPr/>
        <p:txBody>
          <a:bodyPr/>
          <a:lstStyle/>
          <a:p>
            <a:r>
              <a:rPr lang="en-US" dirty="0" smtClean="0"/>
              <a:t>Documents menu</a:t>
            </a:r>
          </a:p>
          <a:p>
            <a:pPr lvl="1"/>
            <a:r>
              <a:rPr lang="en-US" dirty="0" smtClean="0"/>
              <a:t>POs</a:t>
            </a:r>
          </a:p>
          <a:p>
            <a:pPr lvl="1"/>
            <a:r>
              <a:rPr lang="en-US" dirty="0" smtClean="0"/>
              <a:t>Sent</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225" y="3746500"/>
            <a:ext cx="10085832" cy="1604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490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Ordering Activity</a:t>
            </a:r>
            <a:endParaRPr lang="en-US" dirty="0"/>
          </a:p>
        </p:txBody>
      </p:sp>
      <p:sp>
        <p:nvSpPr>
          <p:cNvPr id="3" name="Content Placeholder 2"/>
          <p:cNvSpPr>
            <a:spLocks noGrp="1"/>
          </p:cNvSpPr>
          <p:nvPr>
            <p:ph idx="1"/>
          </p:nvPr>
        </p:nvSpPr>
        <p:spPr/>
        <p:txBody>
          <a:bodyPr/>
          <a:lstStyle/>
          <a:p>
            <a:r>
              <a:rPr lang="en-US" dirty="0" smtClean="0"/>
              <a:t>Advanced Search</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63880" y="4202953"/>
            <a:ext cx="5943600" cy="1673225"/>
          </a:xfrm>
          <a:prstGeom prst="rect">
            <a:avLst/>
          </a:prstGeom>
          <a:ln>
            <a:solidFill>
              <a:schemeClr val="bg1">
                <a:lumMod val="65000"/>
              </a:schemeClr>
            </a:solidFill>
          </a:ln>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5212080" y="1852818"/>
            <a:ext cx="5943600" cy="2875280"/>
          </a:xfrm>
          <a:prstGeom prst="rect">
            <a:avLst/>
          </a:prstGeom>
          <a:ln>
            <a:solidFill>
              <a:schemeClr val="bg1">
                <a:lumMod val="65000"/>
              </a:schemeClr>
            </a:solidFill>
          </a:ln>
        </p:spPr>
      </p:pic>
    </p:spTree>
    <p:extLst>
      <p:ext uri="{BB962C8B-B14F-4D97-AF65-F5344CB8AC3E}">
        <p14:creationId xmlns:p14="http://schemas.microsoft.com/office/powerpoint/2010/main" val="4142520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Objectives</a:t>
            </a:r>
            <a:endParaRPr lang="en-US" dirty="0"/>
          </a:p>
        </p:txBody>
      </p:sp>
      <p:sp>
        <p:nvSpPr>
          <p:cNvPr id="3" name="Content Placeholder 2"/>
          <p:cNvSpPr>
            <a:spLocks noGrp="1"/>
          </p:cNvSpPr>
          <p:nvPr>
            <p:ph idx="1"/>
          </p:nvPr>
        </p:nvSpPr>
        <p:spPr/>
        <p:txBody>
          <a:bodyPr/>
          <a:lstStyle/>
          <a:p>
            <a:pPr lvl="0"/>
            <a:r>
              <a:rPr lang="en-US" dirty="0" smtClean="0"/>
              <a:t>Create a Master Blanket contract</a:t>
            </a:r>
          </a:p>
          <a:p>
            <a:pPr lvl="0"/>
            <a:r>
              <a:rPr lang="en-US" dirty="0" smtClean="0"/>
              <a:t>Manage the communication of the contract with the vendor</a:t>
            </a:r>
          </a:p>
          <a:p>
            <a:pPr lvl="0"/>
            <a:r>
              <a:rPr lang="en-US" dirty="0" smtClean="0"/>
              <a:t>Examine the Master Blanket completion and amendment processes</a:t>
            </a:r>
            <a:endParaRPr lang="en-US" dirty="0"/>
          </a:p>
        </p:txBody>
      </p:sp>
    </p:spTree>
    <p:extLst>
      <p:ext uri="{BB962C8B-B14F-4D97-AF65-F5344CB8AC3E}">
        <p14:creationId xmlns:p14="http://schemas.microsoft.com/office/powerpoint/2010/main" val="568737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 a Master Blanket PO</a:t>
            </a:r>
            <a:endParaRPr lang="en-US" dirty="0"/>
          </a:p>
        </p:txBody>
      </p:sp>
      <p:sp>
        <p:nvSpPr>
          <p:cNvPr id="3" name="Content Placeholder 2"/>
          <p:cNvSpPr>
            <a:spLocks noGrp="1"/>
          </p:cNvSpPr>
          <p:nvPr>
            <p:ph idx="1"/>
          </p:nvPr>
        </p:nvSpPr>
        <p:spPr/>
        <p:txBody>
          <a:bodyPr>
            <a:normAutofit/>
          </a:bodyPr>
          <a:lstStyle/>
          <a:p>
            <a:r>
              <a:rPr lang="en-US" dirty="0" smtClean="0"/>
              <a:t>Create a Change Order</a:t>
            </a:r>
          </a:p>
          <a:p>
            <a:pPr lvl="1"/>
            <a:r>
              <a:rPr lang="en-US" dirty="0" smtClean="0"/>
              <a:t>General tab</a:t>
            </a:r>
          </a:p>
          <a:p>
            <a:pPr lvl="1"/>
            <a:r>
              <a:rPr lang="en-US" dirty="0" smtClean="0"/>
              <a:t>Items</a:t>
            </a:r>
          </a:p>
          <a:p>
            <a:pPr lvl="1"/>
            <a:r>
              <a:rPr lang="en-US" dirty="0" smtClean="0"/>
              <a:t>Attachments</a:t>
            </a:r>
          </a:p>
          <a:p>
            <a:pPr lvl="1"/>
            <a:r>
              <a:rPr lang="en-US" dirty="0" smtClean="0"/>
              <a:t>Controls</a:t>
            </a:r>
          </a:p>
          <a:p>
            <a:pPr lvl="2"/>
            <a:r>
              <a:rPr lang="en-US" dirty="0" smtClean="0"/>
              <a:t>Contract Extension</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869577" y="1961123"/>
            <a:ext cx="5286103" cy="1867505"/>
          </a:xfrm>
          <a:prstGeom prst="rect">
            <a:avLst/>
          </a:prstGeom>
          <a:ln>
            <a:solidFill>
              <a:schemeClr val="bg1">
                <a:lumMod val="65000"/>
              </a:schemeClr>
            </a:solidFill>
          </a:ln>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5869577" y="3994843"/>
            <a:ext cx="5286103" cy="1982625"/>
          </a:xfrm>
          <a:prstGeom prst="rect">
            <a:avLst/>
          </a:prstGeom>
          <a:ln>
            <a:solidFill>
              <a:schemeClr val="bg1">
                <a:lumMod val="65000"/>
              </a:schemeClr>
            </a:solidFill>
          </a:ln>
        </p:spPr>
      </p:pic>
    </p:spTree>
    <p:extLst>
      <p:ext uri="{BB962C8B-B14F-4D97-AF65-F5344CB8AC3E}">
        <p14:creationId xmlns:p14="http://schemas.microsoft.com/office/powerpoint/2010/main" val="2575267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 Change Order</a:t>
            </a:r>
            <a:endParaRPr lang="en-US" dirty="0"/>
          </a:p>
        </p:txBody>
      </p:sp>
      <p:sp>
        <p:nvSpPr>
          <p:cNvPr id="3" name="Content Placeholder 2"/>
          <p:cNvSpPr>
            <a:spLocks noGrp="1"/>
          </p:cNvSpPr>
          <p:nvPr>
            <p:ph idx="1"/>
          </p:nvPr>
        </p:nvSpPr>
        <p:spPr/>
        <p:txBody>
          <a:bodyPr/>
          <a:lstStyle/>
          <a:p>
            <a:r>
              <a:rPr lang="en-US" dirty="0" smtClean="0"/>
              <a:t>Review and Submit</a:t>
            </a:r>
          </a:p>
          <a:p>
            <a:r>
              <a:rPr lang="en-US" dirty="0" smtClean="0"/>
              <a:t>Apply Change Order</a:t>
            </a:r>
          </a:p>
          <a:p>
            <a:r>
              <a:rPr lang="en-US" dirty="0" smtClean="0"/>
              <a:t>Vendor Acknowledgement</a:t>
            </a:r>
            <a:endParaRPr lang="en-US" dirty="0"/>
          </a:p>
        </p:txBody>
      </p:sp>
    </p:spTree>
    <p:extLst>
      <p:ext uri="{BB962C8B-B14F-4D97-AF65-F5344CB8AC3E}">
        <p14:creationId xmlns:p14="http://schemas.microsoft.com/office/powerpoint/2010/main" val="4268728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Orders to Line Items</a:t>
            </a:r>
            <a:endParaRPr lang="en-US" dirty="0"/>
          </a:p>
        </p:txBody>
      </p:sp>
      <p:sp>
        <p:nvSpPr>
          <p:cNvPr id="3" name="Content Placeholder 2"/>
          <p:cNvSpPr>
            <a:spLocks noGrp="1"/>
          </p:cNvSpPr>
          <p:nvPr>
            <p:ph idx="1"/>
          </p:nvPr>
        </p:nvSpPr>
        <p:spPr/>
        <p:txBody>
          <a:bodyPr/>
          <a:lstStyle/>
          <a:p>
            <a:r>
              <a:rPr lang="en-US" dirty="0" smtClean="0"/>
              <a:t>Request Activity Report</a:t>
            </a:r>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25" y="2049463"/>
            <a:ext cx="5908602" cy="3803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5669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&amp; Edit Change Order</a:t>
            </a:r>
            <a:endParaRPr lang="en-US" dirty="0"/>
          </a:p>
        </p:txBody>
      </p:sp>
      <p:pic>
        <p:nvPicPr>
          <p:cNvPr id="1024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28713" y="1957388"/>
            <a:ext cx="689610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2163" y="3362325"/>
            <a:ext cx="9134856" cy="2856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6853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marL="0" indent="0">
              <a:buNone/>
            </a:pPr>
            <a:r>
              <a:rPr lang="en-US" b="1" dirty="0" smtClean="0"/>
              <a:t>Manage </a:t>
            </a:r>
            <a:r>
              <a:rPr lang="en-US" b="1" dirty="0" smtClean="0">
                <a:latin typeface="+mj-lt"/>
              </a:rPr>
              <a:t>a Master Blanket Purchase Order</a:t>
            </a:r>
          </a:p>
          <a:p>
            <a:pPr marL="0" indent="0">
              <a:buNone/>
            </a:pPr>
            <a:r>
              <a:rPr lang="en-US" b="1" i="1" dirty="0" smtClean="0">
                <a:solidFill>
                  <a:srgbClr val="0070C0"/>
                </a:solidFill>
                <a:latin typeface="+mj-lt"/>
              </a:rPr>
              <a:t>Scenario</a:t>
            </a:r>
          </a:p>
          <a:p>
            <a:pPr marL="0" indent="0">
              <a:buNone/>
            </a:pPr>
            <a:r>
              <a:rPr lang="en-US" dirty="0" smtClean="0"/>
              <a:t>You </a:t>
            </a:r>
            <a:r>
              <a:rPr lang="en-US" dirty="0"/>
              <a:t>have received </a:t>
            </a:r>
            <a:r>
              <a:rPr lang="en-US" dirty="0" smtClean="0"/>
              <a:t>a request to review and amend a Master Blanket Purchase Order for an existing purchasing contract.</a:t>
            </a:r>
            <a:endParaRPr lang="en-US" dirty="0"/>
          </a:p>
        </p:txBody>
      </p:sp>
    </p:spTree>
    <p:extLst>
      <p:ext uri="{BB962C8B-B14F-4D97-AF65-F5344CB8AC3E}">
        <p14:creationId xmlns:p14="http://schemas.microsoft.com/office/powerpoint/2010/main" val="3094901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p:txBody>
          <a:bodyPr/>
          <a:lstStyle/>
          <a:p>
            <a:pPr lvl="0"/>
            <a:r>
              <a:rPr lang="en-US" dirty="0" smtClean="0"/>
              <a:t>Created a Master Blanket contract</a:t>
            </a:r>
          </a:p>
          <a:p>
            <a:pPr lvl="0"/>
            <a:r>
              <a:rPr lang="en-US" dirty="0" smtClean="0"/>
              <a:t>Managed the communication of the contract with the vendor</a:t>
            </a:r>
          </a:p>
          <a:p>
            <a:pPr lvl="0"/>
            <a:r>
              <a:rPr lang="en-US" dirty="0" smtClean="0"/>
              <a:t>Reviewed the Master Blanket completion and amendment processes</a:t>
            </a:r>
            <a:endParaRPr lang="en-US" dirty="0"/>
          </a:p>
        </p:txBody>
      </p:sp>
    </p:spTree>
    <p:extLst>
      <p:ext uri="{BB962C8B-B14F-4D97-AF65-F5344CB8AC3E}">
        <p14:creationId xmlns:p14="http://schemas.microsoft.com/office/powerpoint/2010/main" val="1951794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Progress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Master Blanket Purchase Orders can be created _________.</a:t>
            </a:r>
            <a:br>
              <a:rPr lang="en-US" dirty="0" smtClean="0"/>
            </a:br>
            <a:endParaRPr lang="en-US" dirty="0" smtClean="0"/>
          </a:p>
          <a:p>
            <a:pPr marL="0" indent="0">
              <a:buNone/>
            </a:pPr>
            <a:r>
              <a:rPr lang="en-US" dirty="0" smtClean="0"/>
              <a:t>	a. By cloning an existing document</a:t>
            </a:r>
          </a:p>
          <a:p>
            <a:pPr marL="0" indent="0">
              <a:buNone/>
            </a:pPr>
            <a:r>
              <a:rPr lang="en-US" dirty="0"/>
              <a:t>	</a:t>
            </a:r>
            <a:r>
              <a:rPr lang="en-US" dirty="0" smtClean="0"/>
              <a:t>b. From a Bid award</a:t>
            </a:r>
          </a:p>
          <a:p>
            <a:pPr marL="0" indent="0">
              <a:buNone/>
            </a:pPr>
            <a:r>
              <a:rPr lang="en-US" dirty="0"/>
              <a:t>	</a:t>
            </a:r>
            <a:r>
              <a:rPr lang="en-US" dirty="0" smtClean="0"/>
              <a:t>c. From scratch</a:t>
            </a:r>
          </a:p>
          <a:p>
            <a:pPr marL="0" indent="0">
              <a:buNone/>
            </a:pPr>
            <a:r>
              <a:rPr lang="en-US" dirty="0"/>
              <a:t>	</a:t>
            </a:r>
            <a:r>
              <a:rPr lang="en-US" dirty="0" smtClean="0"/>
              <a:t>d. All of the above</a:t>
            </a:r>
          </a:p>
        </p:txBody>
      </p:sp>
    </p:spTree>
    <p:extLst>
      <p:ext uri="{BB962C8B-B14F-4D97-AF65-F5344CB8AC3E}">
        <p14:creationId xmlns:p14="http://schemas.microsoft.com/office/powerpoint/2010/main" val="361278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Progress</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2"/>
            </a:pPr>
            <a:r>
              <a:rPr lang="en-US" dirty="0" smtClean="0"/>
              <a:t>Freight is always included automatically in the pricing of commodities on a contract.</a:t>
            </a:r>
          </a:p>
          <a:p>
            <a:pPr marL="0" indent="0">
              <a:buNone/>
            </a:pPr>
            <a:r>
              <a:rPr lang="en-US" dirty="0" smtClean="0"/>
              <a:t>	a. True</a:t>
            </a:r>
          </a:p>
          <a:p>
            <a:pPr marL="0" indent="0">
              <a:buNone/>
            </a:pPr>
            <a:r>
              <a:rPr lang="en-US" dirty="0"/>
              <a:t>	</a:t>
            </a:r>
            <a:r>
              <a:rPr lang="en-US" dirty="0" smtClean="0"/>
              <a:t>b. False</a:t>
            </a:r>
          </a:p>
        </p:txBody>
      </p:sp>
    </p:spTree>
    <p:extLst>
      <p:ext uri="{BB962C8B-B14F-4D97-AF65-F5344CB8AC3E}">
        <p14:creationId xmlns:p14="http://schemas.microsoft.com/office/powerpoint/2010/main" val="3108781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Progress</a:t>
            </a:r>
            <a:endParaRPr lang="en-US" dirty="0"/>
          </a:p>
        </p:txBody>
      </p:sp>
      <p:sp>
        <p:nvSpPr>
          <p:cNvPr id="3" name="Content Placeholder 2"/>
          <p:cNvSpPr>
            <a:spLocks noGrp="1"/>
          </p:cNvSpPr>
          <p:nvPr>
            <p:ph idx="1"/>
          </p:nvPr>
        </p:nvSpPr>
        <p:spPr>
          <a:xfrm>
            <a:off x="1097279" y="1845734"/>
            <a:ext cx="10372477" cy="4023360"/>
          </a:xfrm>
        </p:spPr>
        <p:txBody>
          <a:bodyPr/>
          <a:lstStyle/>
          <a:p>
            <a:pPr marL="514350" indent="-514350">
              <a:buFont typeface="+mj-lt"/>
              <a:buAutoNum type="arabicPeriod" startAt="3"/>
            </a:pPr>
            <a:r>
              <a:rPr lang="en-US" dirty="0" smtClean="0"/>
              <a:t>Multiple vendors can be added as distributors for the Blanket contract.</a:t>
            </a:r>
          </a:p>
          <a:p>
            <a:pPr marL="0" indent="0">
              <a:buNone/>
            </a:pPr>
            <a:r>
              <a:rPr lang="en-US" dirty="0" smtClean="0"/>
              <a:t>	a. True</a:t>
            </a:r>
          </a:p>
          <a:p>
            <a:pPr marL="0" indent="0">
              <a:buNone/>
            </a:pPr>
            <a:r>
              <a:rPr lang="en-US" dirty="0"/>
              <a:t>	</a:t>
            </a:r>
            <a:r>
              <a:rPr lang="en-US" dirty="0" smtClean="0"/>
              <a:t>b. False</a:t>
            </a:r>
          </a:p>
        </p:txBody>
      </p:sp>
    </p:spTree>
    <p:extLst>
      <p:ext uri="{BB962C8B-B14F-4D97-AF65-F5344CB8AC3E}">
        <p14:creationId xmlns:p14="http://schemas.microsoft.com/office/powerpoint/2010/main" val="13601190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Progress</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4"/>
            </a:pPr>
            <a:r>
              <a:rPr lang="en-US" dirty="0" smtClean="0"/>
              <a:t>What types of controls may be setup on a Blanket contract?</a:t>
            </a:r>
            <a:br>
              <a:rPr lang="en-US" dirty="0" smtClean="0"/>
            </a:br>
            <a:endParaRPr lang="en-US" dirty="0" smtClean="0"/>
          </a:p>
          <a:p>
            <a:pPr marL="0" indent="0">
              <a:buNone/>
            </a:pPr>
            <a:r>
              <a:rPr lang="en-US" dirty="0" smtClean="0"/>
              <a:t>	a. Active period</a:t>
            </a:r>
          </a:p>
          <a:p>
            <a:pPr marL="0" indent="0">
              <a:buNone/>
            </a:pPr>
            <a:r>
              <a:rPr lang="en-US" dirty="0"/>
              <a:t>	</a:t>
            </a:r>
            <a:r>
              <a:rPr lang="en-US" dirty="0" smtClean="0"/>
              <a:t>b. Departments that can order</a:t>
            </a:r>
          </a:p>
          <a:p>
            <a:pPr marL="0" indent="0">
              <a:buNone/>
            </a:pPr>
            <a:r>
              <a:rPr lang="en-US" dirty="0"/>
              <a:t>	</a:t>
            </a:r>
            <a:r>
              <a:rPr lang="en-US" dirty="0" smtClean="0"/>
              <a:t>c. Spending limits</a:t>
            </a:r>
          </a:p>
          <a:p>
            <a:pPr marL="0" indent="0">
              <a:buNone/>
            </a:pPr>
            <a:r>
              <a:rPr lang="en-US" dirty="0"/>
              <a:t>	</a:t>
            </a:r>
            <a:r>
              <a:rPr lang="en-US" dirty="0" smtClean="0"/>
              <a:t>d. All of the above</a:t>
            </a:r>
          </a:p>
        </p:txBody>
      </p:sp>
    </p:spTree>
    <p:extLst>
      <p:ext uri="{BB962C8B-B14F-4D97-AF65-F5344CB8AC3E}">
        <p14:creationId xmlns:p14="http://schemas.microsoft.com/office/powerpoint/2010/main" val="721207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 Blanket Overview</a:t>
            </a:r>
            <a:endParaRPr lang="en-US" dirty="0"/>
          </a:p>
        </p:txBody>
      </p:sp>
      <p:sp>
        <p:nvSpPr>
          <p:cNvPr id="3" name="Content Placeholder 2"/>
          <p:cNvSpPr>
            <a:spLocks noGrp="1"/>
          </p:cNvSpPr>
          <p:nvPr>
            <p:ph sz="half" idx="1"/>
          </p:nvPr>
        </p:nvSpPr>
        <p:spPr>
          <a:xfrm>
            <a:off x="1097279" y="1845734"/>
            <a:ext cx="9248504" cy="4023360"/>
          </a:xfrm>
        </p:spPr>
        <p:txBody>
          <a:bodyPr>
            <a:normAutofit/>
          </a:bodyPr>
          <a:lstStyle/>
          <a:p>
            <a:r>
              <a:rPr lang="en-US" dirty="0" smtClean="0"/>
              <a:t>Term contract between vendor and the State of Arizona</a:t>
            </a:r>
          </a:p>
          <a:p>
            <a:r>
              <a:rPr lang="en-US" dirty="0" smtClean="0"/>
              <a:t>No Shipping, Billing, or Accounting information</a:t>
            </a:r>
            <a:endParaRPr lang="en-US" dirty="0"/>
          </a:p>
          <a:p>
            <a:r>
              <a:rPr lang="en-US" dirty="0" smtClean="0"/>
              <a:t>Not an order for goods or services</a:t>
            </a:r>
          </a:p>
          <a:p>
            <a:r>
              <a:rPr lang="en-US" dirty="0" smtClean="0"/>
              <a:t>Does not encumber funds</a:t>
            </a:r>
          </a:p>
        </p:txBody>
      </p:sp>
    </p:spTree>
    <p:extLst>
      <p:ext uri="{BB962C8B-B14F-4D97-AF65-F5344CB8AC3E}">
        <p14:creationId xmlns:p14="http://schemas.microsoft.com/office/powerpoint/2010/main" val="40651714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Progress</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5"/>
            </a:pPr>
            <a:r>
              <a:rPr lang="en-US" dirty="0" smtClean="0"/>
              <a:t>What page is used to view all of the ordering activity against a Blanket PO?</a:t>
            </a:r>
          </a:p>
          <a:p>
            <a:pPr marL="0" indent="0">
              <a:buNone/>
            </a:pPr>
            <a:r>
              <a:rPr lang="en-US" dirty="0" smtClean="0"/>
              <a:t>	a. Documents &gt; POs &gt; Sent</a:t>
            </a:r>
          </a:p>
          <a:p>
            <a:pPr marL="0" indent="0">
              <a:buNone/>
            </a:pPr>
            <a:r>
              <a:rPr lang="en-US" dirty="0"/>
              <a:t>	</a:t>
            </a:r>
            <a:r>
              <a:rPr lang="en-US" dirty="0" smtClean="0"/>
              <a:t>b. Quick Find</a:t>
            </a:r>
          </a:p>
          <a:p>
            <a:pPr marL="0" indent="0">
              <a:buNone/>
            </a:pPr>
            <a:r>
              <a:rPr lang="en-US" dirty="0"/>
              <a:t>	</a:t>
            </a:r>
            <a:r>
              <a:rPr lang="en-US" dirty="0" smtClean="0"/>
              <a:t>c. Advanced Search</a:t>
            </a:r>
          </a:p>
          <a:p>
            <a:pPr marL="0" indent="0">
              <a:buNone/>
            </a:pPr>
            <a:r>
              <a:rPr lang="en-US" dirty="0"/>
              <a:t>	</a:t>
            </a:r>
            <a:r>
              <a:rPr lang="en-US" dirty="0" smtClean="0"/>
              <a:t>d. None of the above</a:t>
            </a:r>
          </a:p>
        </p:txBody>
      </p:sp>
    </p:spTree>
    <p:extLst>
      <p:ext uri="{BB962C8B-B14F-4D97-AF65-F5344CB8AC3E}">
        <p14:creationId xmlns:p14="http://schemas.microsoft.com/office/powerpoint/2010/main" val="2773101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Progress</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6"/>
            </a:pPr>
            <a:r>
              <a:rPr lang="en-US" dirty="0" smtClean="0"/>
              <a:t>The following can all be changed on a Blanket PO Change Order except _______.</a:t>
            </a:r>
          </a:p>
          <a:p>
            <a:pPr marL="0" indent="0">
              <a:buNone/>
            </a:pPr>
            <a:r>
              <a:rPr lang="en-US" dirty="0" smtClean="0"/>
              <a:t>	a. Vendor information</a:t>
            </a:r>
          </a:p>
          <a:p>
            <a:pPr marL="0" indent="0">
              <a:buNone/>
            </a:pPr>
            <a:r>
              <a:rPr lang="en-US" dirty="0"/>
              <a:t>	</a:t>
            </a:r>
            <a:r>
              <a:rPr lang="en-US" dirty="0" smtClean="0"/>
              <a:t>b. Item information</a:t>
            </a:r>
          </a:p>
          <a:p>
            <a:pPr marL="0" indent="0">
              <a:buNone/>
            </a:pPr>
            <a:r>
              <a:rPr lang="en-US" dirty="0"/>
              <a:t>	</a:t>
            </a:r>
            <a:r>
              <a:rPr lang="en-US" dirty="0" smtClean="0"/>
              <a:t>c. Contract end date</a:t>
            </a:r>
          </a:p>
          <a:p>
            <a:pPr marL="0" indent="0">
              <a:buNone/>
            </a:pPr>
            <a:r>
              <a:rPr lang="en-US" dirty="0"/>
              <a:t>	</a:t>
            </a:r>
            <a:r>
              <a:rPr lang="en-US" dirty="0" smtClean="0"/>
              <a:t>d. Spending limits</a:t>
            </a:r>
          </a:p>
        </p:txBody>
      </p:sp>
    </p:spTree>
    <p:extLst>
      <p:ext uri="{BB962C8B-B14F-4D97-AF65-F5344CB8AC3E}">
        <p14:creationId xmlns:p14="http://schemas.microsoft.com/office/powerpoint/2010/main" val="1370023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Master Blanket PO</a:t>
            </a:r>
            <a:endParaRPr lang="en-US" dirty="0"/>
          </a:p>
        </p:txBody>
      </p:sp>
      <p:sp>
        <p:nvSpPr>
          <p:cNvPr id="3" name="Content Placeholder 2"/>
          <p:cNvSpPr>
            <a:spLocks noGrp="1"/>
          </p:cNvSpPr>
          <p:nvPr>
            <p:ph sz="half" idx="1"/>
          </p:nvPr>
        </p:nvSpPr>
        <p:spPr>
          <a:xfrm>
            <a:off x="1097279" y="1751138"/>
            <a:ext cx="4937760" cy="4023360"/>
          </a:xfrm>
        </p:spPr>
        <p:txBody>
          <a:bodyPr>
            <a:normAutofit/>
          </a:bodyPr>
          <a:lstStyle/>
          <a:p>
            <a:r>
              <a:rPr lang="en-US" sz="2600" dirty="0" smtClean="0"/>
              <a:t>Convert a Requisition</a:t>
            </a:r>
          </a:p>
          <a:p>
            <a:r>
              <a:rPr lang="en-US" sz="2600" dirty="0" smtClean="0"/>
              <a:t>Clone a PO or Requisition</a:t>
            </a:r>
          </a:p>
          <a:p>
            <a:r>
              <a:rPr lang="en-US" sz="2600" dirty="0" smtClean="0"/>
              <a:t>New PO from scratch</a:t>
            </a:r>
          </a:p>
          <a:p>
            <a:r>
              <a:rPr lang="en-US" sz="2600" dirty="0" smtClean="0"/>
              <a:t>Create from a Completed Bid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25" y="3851000"/>
            <a:ext cx="7772400" cy="23844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5653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 Master Blanket PO</a:t>
            </a:r>
            <a:endParaRPr lang="en-US" dirty="0"/>
          </a:p>
        </p:txBody>
      </p:sp>
      <p:sp>
        <p:nvSpPr>
          <p:cNvPr id="3" name="Content Placeholder 2"/>
          <p:cNvSpPr>
            <a:spLocks noGrp="1"/>
          </p:cNvSpPr>
          <p:nvPr>
            <p:ph sz="half" idx="1"/>
          </p:nvPr>
        </p:nvSpPr>
        <p:spPr>
          <a:xfrm>
            <a:off x="1097279" y="1845734"/>
            <a:ext cx="4937760" cy="4255808"/>
          </a:xfrm>
        </p:spPr>
        <p:txBody>
          <a:bodyPr/>
          <a:lstStyle/>
          <a:p>
            <a:r>
              <a:rPr lang="en-US" dirty="0" smtClean="0"/>
              <a:t>General</a:t>
            </a:r>
          </a:p>
          <a:p>
            <a:r>
              <a:rPr lang="en-US" dirty="0" smtClean="0"/>
              <a:t>Items</a:t>
            </a:r>
          </a:p>
          <a:p>
            <a:r>
              <a:rPr lang="en-US" dirty="0" smtClean="0"/>
              <a:t>Vendor</a:t>
            </a:r>
          </a:p>
          <a:p>
            <a:r>
              <a:rPr lang="en-US" dirty="0" smtClean="0"/>
              <a:t>Control</a:t>
            </a:r>
          </a:p>
          <a:p>
            <a:r>
              <a:rPr lang="en-US" dirty="0" smtClean="0"/>
              <a:t>Attachments</a:t>
            </a:r>
          </a:p>
          <a:p>
            <a:r>
              <a:rPr lang="en-US" dirty="0" smtClean="0"/>
              <a:t>Notes</a:t>
            </a:r>
          </a:p>
          <a:p>
            <a:r>
              <a:rPr lang="en-US" dirty="0" smtClean="0"/>
              <a:t>Summary</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8838" y="2012951"/>
            <a:ext cx="8458200" cy="3741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6369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Tab</a:t>
            </a:r>
            <a:endParaRPr lang="en-US" dirty="0"/>
          </a:p>
        </p:txBody>
      </p:sp>
      <p:sp>
        <p:nvSpPr>
          <p:cNvPr id="3" name="Content Placeholder 2"/>
          <p:cNvSpPr>
            <a:spLocks noGrp="1"/>
          </p:cNvSpPr>
          <p:nvPr>
            <p:ph sz="half" idx="1"/>
          </p:nvPr>
        </p:nvSpPr>
        <p:spPr/>
        <p:txBody>
          <a:bodyPr/>
          <a:lstStyle/>
          <a:p>
            <a:r>
              <a:rPr lang="en-US" dirty="0" smtClean="0"/>
              <a:t>Short Description</a:t>
            </a:r>
          </a:p>
          <a:p>
            <a:r>
              <a:rPr lang="en-US" dirty="0" err="1" smtClean="0"/>
              <a:t>Dept</a:t>
            </a:r>
            <a:r>
              <a:rPr lang="en-US" dirty="0" smtClean="0"/>
              <a:t> and Location</a:t>
            </a:r>
          </a:p>
          <a:p>
            <a:r>
              <a:rPr lang="en-US" dirty="0" smtClean="0">
                <a:effectLst>
                  <a:outerShdw blurRad="38100" dist="38100" dir="2700000" algn="tl">
                    <a:srgbClr val="000000">
                      <a:alpha val="43137"/>
                    </a:srgbClr>
                  </a:outerShdw>
                </a:effectLst>
              </a:rPr>
              <a:t>Receipt Method</a:t>
            </a:r>
          </a:p>
          <a:p>
            <a:r>
              <a:rPr lang="en-US" dirty="0" smtClean="0"/>
              <a:t>Maximum Master Blanket/Contract End Date</a:t>
            </a:r>
          </a:p>
          <a:p>
            <a:r>
              <a:rPr lang="en-US" dirty="0" smtClean="0"/>
              <a:t>P-Card Enabled?</a:t>
            </a:r>
          </a:p>
        </p:txBody>
      </p:sp>
      <p:sp>
        <p:nvSpPr>
          <p:cNvPr id="4" name="Content Placeholder 3"/>
          <p:cNvSpPr>
            <a:spLocks noGrp="1"/>
          </p:cNvSpPr>
          <p:nvPr>
            <p:ph sz="half" idx="2"/>
          </p:nvPr>
        </p:nvSpPr>
        <p:spPr/>
        <p:txBody>
          <a:bodyPr/>
          <a:lstStyle/>
          <a:p>
            <a:r>
              <a:rPr lang="en-US" dirty="0"/>
              <a:t>Type </a:t>
            </a:r>
            <a:r>
              <a:rPr lang="en-US" dirty="0" smtClean="0"/>
              <a:t>Code</a:t>
            </a:r>
          </a:p>
          <a:p>
            <a:pPr lvl="1"/>
            <a:r>
              <a:rPr lang="en-US" dirty="0" smtClean="0"/>
              <a:t>Single-agency</a:t>
            </a:r>
          </a:p>
          <a:p>
            <a:pPr lvl="1"/>
            <a:r>
              <a:rPr lang="en-US" dirty="0" smtClean="0"/>
              <a:t>Multi-agency</a:t>
            </a:r>
          </a:p>
          <a:p>
            <a:pPr lvl="1"/>
            <a:r>
              <a:rPr lang="en-US" dirty="0" smtClean="0"/>
              <a:t>Statewide</a:t>
            </a:r>
            <a:endParaRPr lang="en-US" dirty="0"/>
          </a:p>
          <a:p>
            <a:r>
              <a:rPr lang="en-US" dirty="0"/>
              <a:t>Release </a:t>
            </a:r>
            <a:r>
              <a:rPr lang="en-US" dirty="0" smtClean="0"/>
              <a:t>Type</a:t>
            </a:r>
          </a:p>
          <a:p>
            <a:pPr lvl="1"/>
            <a:r>
              <a:rPr lang="en-US" dirty="0" smtClean="0"/>
              <a:t>Standard</a:t>
            </a:r>
          </a:p>
          <a:p>
            <a:pPr lvl="1"/>
            <a:r>
              <a:rPr lang="en-US" dirty="0" smtClean="0"/>
              <a:t>Direct</a:t>
            </a:r>
            <a:endParaRPr lang="en-US" dirty="0"/>
          </a:p>
          <a:p>
            <a:endParaRPr lang="en-US" dirty="0"/>
          </a:p>
        </p:txBody>
      </p:sp>
    </p:spTree>
    <p:extLst>
      <p:ext uri="{BB962C8B-B14F-4D97-AF65-F5344CB8AC3E}">
        <p14:creationId xmlns:p14="http://schemas.microsoft.com/office/powerpoint/2010/main" val="20486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Tab</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698" y="1925638"/>
            <a:ext cx="9372600" cy="414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085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Tab</a:t>
            </a:r>
            <a:endParaRPr lang="en-US" dirty="0"/>
          </a:p>
        </p:txBody>
      </p:sp>
      <p:sp>
        <p:nvSpPr>
          <p:cNvPr id="3" name="Content Placeholder 2"/>
          <p:cNvSpPr>
            <a:spLocks noGrp="1"/>
          </p:cNvSpPr>
          <p:nvPr>
            <p:ph sz="half" idx="1"/>
          </p:nvPr>
        </p:nvSpPr>
        <p:spPr/>
        <p:txBody>
          <a:bodyPr/>
          <a:lstStyle/>
          <a:p>
            <a:r>
              <a:rPr lang="en-US" dirty="0" smtClean="0"/>
              <a:t>Create Items</a:t>
            </a:r>
          </a:p>
          <a:p>
            <a:pPr lvl="1"/>
            <a:r>
              <a:rPr lang="en-US" dirty="0" smtClean="0"/>
              <a:t>Minimum Order Quantity</a:t>
            </a:r>
          </a:p>
          <a:p>
            <a:pPr lvl="1"/>
            <a:r>
              <a:rPr lang="en-US" dirty="0" smtClean="0"/>
              <a:t>Quantity</a:t>
            </a:r>
          </a:p>
          <a:p>
            <a:pPr lvl="1"/>
            <a:r>
              <a:rPr lang="en-US" dirty="0" smtClean="0"/>
              <a:t>Unit Cost</a:t>
            </a:r>
          </a:p>
          <a:p>
            <a:pPr lvl="1"/>
            <a:r>
              <a:rPr lang="en-US" dirty="0" smtClean="0"/>
              <a:t>NIGP Class and Item</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212080" y="1931883"/>
            <a:ext cx="5943600" cy="4045585"/>
          </a:xfrm>
          <a:prstGeom prst="rect">
            <a:avLst/>
          </a:prstGeom>
          <a:ln>
            <a:solidFill>
              <a:schemeClr val="bg1">
                <a:lumMod val="65000"/>
              </a:schemeClr>
            </a:solidFill>
          </a:ln>
        </p:spPr>
      </p:pic>
    </p:spTree>
    <p:extLst>
      <p:ext uri="{BB962C8B-B14F-4D97-AF65-F5344CB8AC3E}">
        <p14:creationId xmlns:p14="http://schemas.microsoft.com/office/powerpoint/2010/main" val="157709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Tab</a:t>
            </a:r>
            <a:endParaRPr lang="en-US" dirty="0"/>
          </a:p>
        </p:txBody>
      </p:sp>
      <p:sp>
        <p:nvSpPr>
          <p:cNvPr id="3" name="Content Placeholder 2"/>
          <p:cNvSpPr>
            <a:spLocks noGrp="1"/>
          </p:cNvSpPr>
          <p:nvPr>
            <p:ph sz="half" idx="1"/>
          </p:nvPr>
        </p:nvSpPr>
        <p:spPr>
          <a:xfrm>
            <a:off x="1097279" y="1845734"/>
            <a:ext cx="3884024" cy="4023360"/>
          </a:xfrm>
        </p:spPr>
        <p:txBody>
          <a:bodyPr>
            <a:normAutofit/>
          </a:bodyPr>
          <a:lstStyle/>
          <a:p>
            <a:r>
              <a:rPr lang="en-US" dirty="0" smtClean="0"/>
              <a:t>Search Items</a:t>
            </a:r>
          </a:p>
          <a:p>
            <a:r>
              <a:rPr lang="en-US" dirty="0" smtClean="0"/>
              <a:t>Edit Items</a:t>
            </a:r>
          </a:p>
          <a:p>
            <a:r>
              <a:rPr lang="en-US" dirty="0" smtClean="0">
                <a:effectLst>
                  <a:outerShdw blurRad="38100" dist="38100" dir="2700000" algn="tl">
                    <a:srgbClr val="000000">
                      <a:alpha val="43137"/>
                    </a:srgbClr>
                  </a:outerShdw>
                </a:effectLst>
              </a:rPr>
              <a:t>Assign NIGP Codes to Master Blanket Items</a:t>
            </a:r>
          </a:p>
          <a:p>
            <a:r>
              <a:rPr lang="en-US" dirty="0" smtClean="0"/>
              <a:t>Freight Charges</a:t>
            </a:r>
          </a:p>
          <a:p>
            <a:pPr marL="0" indent="0">
              <a:buNone/>
            </a:pPr>
            <a:r>
              <a:rPr lang="en-US" dirty="0"/>
              <a:t>	</a:t>
            </a:r>
            <a:r>
              <a:rPr lang="en-US" dirty="0" smtClean="0"/>
              <a:t>962-86</a:t>
            </a:r>
          </a:p>
          <a:p>
            <a:r>
              <a:rPr lang="en-US" dirty="0" smtClean="0"/>
              <a:t>Special Items</a:t>
            </a:r>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212080" y="1780905"/>
            <a:ext cx="5943600" cy="4433570"/>
          </a:xfrm>
          <a:prstGeom prst="rect">
            <a:avLst/>
          </a:prstGeom>
          <a:ln>
            <a:solidFill>
              <a:schemeClr val="bg1">
                <a:lumMod val="65000"/>
              </a:schemeClr>
            </a:solidFill>
          </a:ln>
        </p:spPr>
      </p:pic>
    </p:spTree>
    <p:extLst>
      <p:ext uri="{BB962C8B-B14F-4D97-AF65-F5344CB8AC3E}">
        <p14:creationId xmlns:p14="http://schemas.microsoft.com/office/powerpoint/2010/main" val="66084259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1720</TotalTime>
  <Words>1493</Words>
  <Application>Microsoft Office PowerPoint</Application>
  <PresentationFormat>Custom</PresentationFormat>
  <Paragraphs>233</Paragraphs>
  <Slides>31</Slides>
  <Notes>29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Retrospect</vt:lpstr>
      <vt:lpstr>ProcureAZ</vt:lpstr>
      <vt:lpstr>Objectives</vt:lpstr>
      <vt:lpstr>Master Blanket Overview</vt:lpstr>
      <vt:lpstr>Create a Master Blanket PO</vt:lpstr>
      <vt:lpstr>Complete a Master Blanket PO</vt:lpstr>
      <vt:lpstr>General Tab</vt:lpstr>
      <vt:lpstr>General Tab</vt:lpstr>
      <vt:lpstr>Items Tab</vt:lpstr>
      <vt:lpstr>Items Tab</vt:lpstr>
      <vt:lpstr>Vendor Tab</vt:lpstr>
      <vt:lpstr>Control</vt:lpstr>
      <vt:lpstr>Attachments</vt:lpstr>
      <vt:lpstr>Notes</vt:lpstr>
      <vt:lpstr>Reminders</vt:lpstr>
      <vt:lpstr>Submit for Approval</vt:lpstr>
      <vt:lpstr>Activity</vt:lpstr>
      <vt:lpstr>Master Blanket Contract Management</vt:lpstr>
      <vt:lpstr>Locate a Master Blanket PO</vt:lpstr>
      <vt:lpstr>View Ordering Activity</vt:lpstr>
      <vt:lpstr>Amend a Master Blanket PO</vt:lpstr>
      <vt:lpstr>Complete a Change Order</vt:lpstr>
      <vt:lpstr>Change Orders to Line Items</vt:lpstr>
      <vt:lpstr>Create &amp; Edit Change Order</vt:lpstr>
      <vt:lpstr>Activity</vt:lpstr>
      <vt:lpstr>Summary</vt:lpstr>
      <vt:lpstr>Check Your Progress</vt:lpstr>
      <vt:lpstr>Check Your Progress</vt:lpstr>
      <vt:lpstr>Check Your Progress</vt:lpstr>
      <vt:lpstr>Check Your Progress</vt:lpstr>
      <vt:lpstr>Check Your Progress</vt:lpstr>
      <vt:lpstr>Check Your Progress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ProcureAZ</dc:title>
  <dc:creator>David Shaw</dc:creator>
  <cp:lastModifiedBy>Christina E Garza</cp:lastModifiedBy>
  <cp:revision>147</cp:revision>
  <cp:lastPrinted>2015-04-17T22:31:34Z</cp:lastPrinted>
  <dcterms:created xsi:type="dcterms:W3CDTF">2015-01-07T21:40:45Z</dcterms:created>
  <dcterms:modified xsi:type="dcterms:W3CDTF">2016-01-28T16:58:35Z</dcterms:modified>
</cp:coreProperties>
</file>