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749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42" autoAdjust="0"/>
    <p:restoredTop sz="70195" autoAdjust="0"/>
  </p:normalViewPr>
  <p:slideViewPr>
    <p:cSldViewPr snapToGrid="0">
      <p:cViewPr varScale="1">
        <p:scale>
          <a:sx n="79" d="100"/>
          <a:sy n="79" d="100"/>
        </p:scale>
        <p:origin x="1374" y="7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319" cy="46524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886" y="0"/>
            <a:ext cx="3038319" cy="465242"/>
          </a:xfrm>
          <a:prstGeom prst="rect">
            <a:avLst/>
          </a:prstGeom>
        </p:spPr>
        <p:txBody>
          <a:bodyPr vert="horz" lIns="91440" tIns="45720" rIns="91440" bIns="45720" rtlCol="0"/>
          <a:lstStyle>
            <a:lvl1pPr algn="r">
              <a:defRPr sz="1200"/>
            </a:lvl1pPr>
          </a:lstStyle>
          <a:p>
            <a:fld id="{92F01D56-C01E-4993-83E3-8AC4779E9AE7}" type="datetimeFigureOut">
              <a:rPr lang="en-US" smtClean="0"/>
              <a:t>7/20/2016</a:t>
            </a:fld>
            <a:endParaRPr lang="en-US"/>
          </a:p>
        </p:txBody>
      </p:sp>
      <p:sp>
        <p:nvSpPr>
          <p:cNvPr id="4" name="Footer Placeholder 3"/>
          <p:cNvSpPr>
            <a:spLocks noGrp="1"/>
          </p:cNvSpPr>
          <p:nvPr>
            <p:ph type="ftr" sz="quarter" idx="2"/>
          </p:nvPr>
        </p:nvSpPr>
        <p:spPr>
          <a:xfrm>
            <a:off x="1" y="8829054"/>
            <a:ext cx="3038319" cy="465242"/>
          </a:xfrm>
          <a:prstGeom prst="rect">
            <a:avLst/>
          </a:prstGeom>
        </p:spPr>
        <p:txBody>
          <a:bodyPr vert="horz" lIns="91440" tIns="45720" rIns="91440" bIns="45720" rtlCol="0" anchor="b"/>
          <a:lstStyle>
            <a:lvl1pPr algn="l">
              <a:defRPr sz="1200"/>
            </a:lvl1pPr>
          </a:lstStyle>
          <a:p>
            <a:r>
              <a:rPr lang="en-US" smtClean="0"/>
              <a:t>Rev. 2</a:t>
            </a:r>
            <a:endParaRPr lang="en-US"/>
          </a:p>
        </p:txBody>
      </p:sp>
      <p:sp>
        <p:nvSpPr>
          <p:cNvPr id="5" name="Slide Number Placeholder 4"/>
          <p:cNvSpPr>
            <a:spLocks noGrp="1"/>
          </p:cNvSpPr>
          <p:nvPr>
            <p:ph type="sldNum" sz="quarter" idx="3"/>
          </p:nvPr>
        </p:nvSpPr>
        <p:spPr>
          <a:xfrm>
            <a:off x="3970886" y="8829054"/>
            <a:ext cx="3038319" cy="465242"/>
          </a:xfrm>
          <a:prstGeom prst="rect">
            <a:avLst/>
          </a:prstGeom>
        </p:spPr>
        <p:txBody>
          <a:bodyPr vert="horz" lIns="91440" tIns="45720" rIns="91440" bIns="45720" rtlCol="0" anchor="b"/>
          <a:lstStyle>
            <a:lvl1pPr algn="r">
              <a:defRPr sz="1200"/>
            </a:lvl1pPr>
          </a:lstStyle>
          <a:p>
            <a:fld id="{E6485D38-BC52-4A71-9129-373A14BA1A66}" type="slidenum">
              <a:rPr lang="en-US" smtClean="0"/>
              <a:t>‹#›</a:t>
            </a:fld>
            <a:endParaRPr lang="en-US"/>
          </a:p>
        </p:txBody>
      </p:sp>
    </p:spTree>
    <p:extLst>
      <p:ext uri="{BB962C8B-B14F-4D97-AF65-F5344CB8AC3E}">
        <p14:creationId xmlns:p14="http://schemas.microsoft.com/office/powerpoint/2010/main" val="93805281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2"/>
            <a:ext cx="3037840" cy="466434"/>
          </a:xfrm>
          <a:prstGeom prst="rect">
            <a:avLst/>
          </a:prstGeom>
        </p:spPr>
        <p:txBody>
          <a:bodyPr vert="horz" lIns="93177" tIns="46589" rIns="93177" bIns="46589" rtlCol="0"/>
          <a:lstStyle>
            <a:lvl1pPr algn="r">
              <a:defRPr sz="1200"/>
            </a:lvl1pPr>
          </a:lstStyle>
          <a:p>
            <a:fld id="{AFD3C02F-55EF-4BD1-B24E-4B96B4722DA1}" type="datetimeFigureOut">
              <a:rPr lang="en-US" smtClean="0"/>
              <a:t>7/20/2016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smtClean="0"/>
              <a:t>Rev. 2</a:t>
            </a:r>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E7B5364-78D5-4631-B2E1-86BB1C83F699}" type="slidenum">
              <a:rPr lang="en-US" smtClean="0"/>
              <a:t>‹#›</a:t>
            </a:fld>
            <a:endParaRPr lang="en-US"/>
          </a:p>
        </p:txBody>
      </p:sp>
    </p:spTree>
    <p:extLst>
      <p:ext uri="{BB962C8B-B14F-4D97-AF65-F5344CB8AC3E}">
        <p14:creationId xmlns:p14="http://schemas.microsoft.com/office/powerpoint/2010/main" val="363779483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7B5364-78D5-4631-B2E1-86BB1C83F699}" type="slidenum">
              <a:rPr lang="en-US" smtClean="0">
                <a:solidFill>
                  <a:prstClr val="black"/>
                </a:solidFill>
              </a:rPr>
              <a:pPr/>
              <a:t>1</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t>Rev. 2</a:t>
            </a:r>
            <a:endParaRPr lang="en-US"/>
          </a:p>
        </p:txBody>
      </p:sp>
    </p:spTree>
    <p:extLst>
      <p:ext uri="{BB962C8B-B14F-4D97-AF65-F5344CB8AC3E}">
        <p14:creationId xmlns:p14="http://schemas.microsoft.com/office/powerpoint/2010/main" val="2709816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correct answer is d. None of the above. (Because the</a:t>
            </a:r>
            <a:r>
              <a:rPr lang="en-US" baseline="0" dirty="0" smtClean="0"/>
              <a:t> Req has not been converted to a PO)</a:t>
            </a:r>
            <a:endParaRPr lang="en-US" dirty="0"/>
          </a:p>
        </p:txBody>
      </p:sp>
      <p:sp>
        <p:nvSpPr>
          <p:cNvPr id="4" name="Slide Number Placeholder 3"/>
          <p:cNvSpPr>
            <a:spLocks noGrp="1"/>
          </p:cNvSpPr>
          <p:nvPr>
            <p:ph type="sldNum" sz="quarter" idx="10"/>
          </p:nvPr>
        </p:nvSpPr>
        <p:spPr/>
        <p:txBody>
          <a:bodyPr/>
          <a:lstStyle/>
          <a:p>
            <a:fld id="{6E7B5364-78D5-4631-B2E1-86BB1C83F699}" type="slidenum">
              <a:rPr lang="en-US" smtClean="0">
                <a:solidFill>
                  <a:prstClr val="black"/>
                </a:solidFill>
              </a:rPr>
              <a:pPr/>
              <a:t>10</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t>Rev. 2</a:t>
            </a:r>
            <a:endParaRPr lang="en-US"/>
          </a:p>
        </p:txBody>
      </p:sp>
    </p:spTree>
    <p:extLst>
      <p:ext uri="{BB962C8B-B14F-4D97-AF65-F5344CB8AC3E}">
        <p14:creationId xmlns:p14="http://schemas.microsoft.com/office/powerpoint/2010/main" val="1118862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correct answer is a. True.</a:t>
            </a:r>
            <a:endParaRPr lang="en-US" b="1" dirty="0"/>
          </a:p>
        </p:txBody>
      </p:sp>
      <p:sp>
        <p:nvSpPr>
          <p:cNvPr id="4" name="Slide Number Placeholder 3"/>
          <p:cNvSpPr>
            <a:spLocks noGrp="1"/>
          </p:cNvSpPr>
          <p:nvPr>
            <p:ph type="sldNum" sz="quarter" idx="10"/>
          </p:nvPr>
        </p:nvSpPr>
        <p:spPr/>
        <p:txBody>
          <a:bodyPr/>
          <a:lstStyle/>
          <a:p>
            <a:fld id="{6E7B5364-78D5-4631-B2E1-86BB1C83F699}" type="slidenum">
              <a:rPr lang="en-US" smtClean="0">
                <a:solidFill>
                  <a:prstClr val="black"/>
                </a:solidFill>
              </a:rPr>
              <a:pPr/>
              <a:t>11</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t>Rev. 2</a:t>
            </a:r>
            <a:endParaRPr lang="en-US"/>
          </a:p>
        </p:txBody>
      </p:sp>
    </p:spTree>
    <p:extLst>
      <p:ext uri="{BB962C8B-B14F-4D97-AF65-F5344CB8AC3E}">
        <p14:creationId xmlns:p14="http://schemas.microsoft.com/office/powerpoint/2010/main" val="3192228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correct answer is d. Both</a:t>
            </a:r>
            <a:r>
              <a:rPr lang="en-US" baseline="0" dirty="0" smtClean="0"/>
              <a:t> a and b. (Not Item Cost, Unit of Measure, or Receipt Method)</a:t>
            </a:r>
            <a:endParaRPr lang="en-US" b="1" dirty="0"/>
          </a:p>
        </p:txBody>
      </p:sp>
      <p:sp>
        <p:nvSpPr>
          <p:cNvPr id="4" name="Slide Number Placeholder 3"/>
          <p:cNvSpPr>
            <a:spLocks noGrp="1"/>
          </p:cNvSpPr>
          <p:nvPr>
            <p:ph type="sldNum" sz="quarter" idx="10"/>
          </p:nvPr>
        </p:nvSpPr>
        <p:spPr/>
        <p:txBody>
          <a:bodyPr/>
          <a:lstStyle/>
          <a:p>
            <a:fld id="{6E7B5364-78D5-4631-B2E1-86BB1C83F699}" type="slidenum">
              <a:rPr lang="en-US" smtClean="0">
                <a:solidFill>
                  <a:prstClr val="black"/>
                </a:solidFill>
              </a:rPr>
              <a:pPr/>
              <a:t>12</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t>Rev. 2</a:t>
            </a:r>
            <a:endParaRPr lang="en-US"/>
          </a:p>
        </p:txBody>
      </p:sp>
    </p:spTree>
    <p:extLst>
      <p:ext uri="{BB962C8B-B14F-4D97-AF65-F5344CB8AC3E}">
        <p14:creationId xmlns:p14="http://schemas.microsoft.com/office/powerpoint/2010/main" val="19256316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correct answer is c.</a:t>
            </a:r>
            <a:r>
              <a:rPr lang="en-US" baseline="0" dirty="0" smtClean="0"/>
              <a:t> Item receipt method.</a:t>
            </a:r>
            <a:endParaRPr lang="en-US" b="1" dirty="0"/>
          </a:p>
        </p:txBody>
      </p:sp>
      <p:sp>
        <p:nvSpPr>
          <p:cNvPr id="4" name="Slide Number Placeholder 3"/>
          <p:cNvSpPr>
            <a:spLocks noGrp="1"/>
          </p:cNvSpPr>
          <p:nvPr>
            <p:ph type="sldNum" sz="quarter" idx="10"/>
          </p:nvPr>
        </p:nvSpPr>
        <p:spPr/>
        <p:txBody>
          <a:bodyPr/>
          <a:lstStyle/>
          <a:p>
            <a:fld id="{6E7B5364-78D5-4631-B2E1-86BB1C83F699}" type="slidenum">
              <a:rPr lang="en-US" smtClean="0">
                <a:solidFill>
                  <a:prstClr val="black"/>
                </a:solidFill>
              </a:rPr>
              <a:pPr/>
              <a:t>13</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t>Rev. 2</a:t>
            </a:r>
            <a:endParaRPr lang="en-US"/>
          </a:p>
        </p:txBody>
      </p:sp>
    </p:spTree>
    <p:extLst>
      <p:ext uri="{BB962C8B-B14F-4D97-AF65-F5344CB8AC3E}">
        <p14:creationId xmlns:p14="http://schemas.microsoft.com/office/powerpoint/2010/main" val="1651813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correct answer is b. False. “Applying” the change</a:t>
            </a:r>
            <a:r>
              <a:rPr lang="en-US" baseline="0" dirty="0" smtClean="0"/>
              <a:t> order is what updates the </a:t>
            </a:r>
            <a:r>
              <a:rPr lang="en-US" baseline="0" smtClean="0"/>
              <a:t>Purchase Order.</a:t>
            </a:r>
            <a:endParaRPr lang="en-US" b="1" dirty="0"/>
          </a:p>
        </p:txBody>
      </p:sp>
      <p:sp>
        <p:nvSpPr>
          <p:cNvPr id="4" name="Slide Number Placeholder 3"/>
          <p:cNvSpPr>
            <a:spLocks noGrp="1"/>
          </p:cNvSpPr>
          <p:nvPr>
            <p:ph type="sldNum" sz="quarter" idx="10"/>
          </p:nvPr>
        </p:nvSpPr>
        <p:spPr/>
        <p:txBody>
          <a:bodyPr/>
          <a:lstStyle/>
          <a:p>
            <a:fld id="{6E7B5364-78D5-4631-B2E1-86BB1C83F699}" type="slidenum">
              <a:rPr lang="en-US" smtClean="0">
                <a:solidFill>
                  <a:prstClr val="black"/>
                </a:solidFill>
              </a:rPr>
              <a:pPr/>
              <a:t>14</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t>Rev. 2</a:t>
            </a:r>
            <a:endParaRPr lang="en-US"/>
          </a:p>
        </p:txBody>
      </p:sp>
    </p:spTree>
    <p:extLst>
      <p:ext uri="{BB962C8B-B14F-4D97-AF65-F5344CB8AC3E}">
        <p14:creationId xmlns:p14="http://schemas.microsoft.com/office/powerpoint/2010/main" val="1738105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Overview</a:t>
            </a:r>
          </a:p>
          <a:p>
            <a:r>
              <a:rPr lang="en-US" dirty="0"/>
              <a:t>A Change Order is a request to modify a Purchase Order. The guidelines that determine what can be changed on a Purchase Order are based on the type and status of the Purchase Order, as well as the Receipts and Invoices that are entered against the Purchase Order. A Change Order entered on an Invoice is automatically applied to the referenced Purchase Order. In this lesson, users will learn how to locate Purchase Order documents and to create, submit, and apply Change Orders to them.</a:t>
            </a:r>
          </a:p>
          <a:p>
            <a:endParaRPr lang="en-US" dirty="0" smtClean="0"/>
          </a:p>
        </p:txBody>
      </p:sp>
      <p:sp>
        <p:nvSpPr>
          <p:cNvPr id="4" name="Slide Number Placeholder 3"/>
          <p:cNvSpPr>
            <a:spLocks noGrp="1"/>
          </p:cNvSpPr>
          <p:nvPr>
            <p:ph type="sldNum" sz="quarter" idx="10"/>
          </p:nvPr>
        </p:nvSpPr>
        <p:spPr/>
        <p:txBody>
          <a:bodyPr/>
          <a:lstStyle/>
          <a:p>
            <a:fld id="{6E7B5364-78D5-4631-B2E1-86BB1C83F699}" type="slidenum">
              <a:rPr lang="en-US" smtClean="0">
                <a:solidFill>
                  <a:prstClr val="black"/>
                </a:solidFill>
              </a:rPr>
              <a:pPr/>
              <a:t>2</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t>Rev. 2</a:t>
            </a:r>
            <a:endParaRPr lang="en-US"/>
          </a:p>
        </p:txBody>
      </p:sp>
    </p:spTree>
    <p:extLst>
      <p:ext uri="{BB962C8B-B14F-4D97-AF65-F5344CB8AC3E}">
        <p14:creationId xmlns:p14="http://schemas.microsoft.com/office/powerpoint/2010/main" val="3122495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t>TIP</a:t>
            </a:r>
            <a:r>
              <a:rPr lang="en-US" dirty="0"/>
              <a:t>: If there is no PO number listed for an Item, the Requisition has not yet been converted into a PO. </a:t>
            </a:r>
          </a:p>
          <a:p>
            <a:endParaRPr lang="en-US" dirty="0"/>
          </a:p>
        </p:txBody>
      </p:sp>
      <p:sp>
        <p:nvSpPr>
          <p:cNvPr id="4" name="Slide Number Placeholder 3"/>
          <p:cNvSpPr>
            <a:spLocks noGrp="1"/>
          </p:cNvSpPr>
          <p:nvPr>
            <p:ph type="sldNum" sz="quarter" idx="10"/>
          </p:nvPr>
        </p:nvSpPr>
        <p:spPr/>
        <p:txBody>
          <a:bodyPr/>
          <a:lstStyle/>
          <a:p>
            <a:fld id="{6E7B5364-78D5-4631-B2E1-86BB1C83F699}" type="slidenum">
              <a:rPr lang="en-US" smtClean="0">
                <a:solidFill>
                  <a:prstClr val="black"/>
                </a:solidFill>
              </a:rPr>
              <a:pPr/>
              <a:t>3</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t>Rev. 2</a:t>
            </a:r>
            <a:endParaRPr lang="en-US"/>
          </a:p>
        </p:txBody>
      </p:sp>
    </p:spTree>
    <p:extLst>
      <p:ext uri="{BB962C8B-B14F-4D97-AF65-F5344CB8AC3E}">
        <p14:creationId xmlns:p14="http://schemas.microsoft.com/office/powerpoint/2010/main" val="3714395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Once the Purchase Order has been opened, the Change Orders tab will display any existing Change Orders for the PO. There can only be one Change Order in progress at any given time. If there is already a Change Order in progress, and the user is authorized to see it, the View Change Order button will open the Change Order to the Summary tab. If there are no Change Orders in progress, a Create Change Order button will be displayed instead. Clicking the Create Change Order button will open a new Change Order to the Items tab.</a:t>
            </a:r>
          </a:p>
          <a:p>
            <a:pPr defTabSz="931774">
              <a:defRPr/>
            </a:pPr>
            <a:r>
              <a:rPr lang="en-US" b="1" dirty="0"/>
              <a:t>TIP</a:t>
            </a:r>
            <a:r>
              <a:rPr lang="en-US" dirty="0"/>
              <a:t>: If a quantity of Items is canceled during the Receiving process, a Change Order is automatically created that cancels that amount of Items on the PO.</a:t>
            </a:r>
          </a:p>
          <a:p>
            <a:pPr defTabSz="931774">
              <a:defRPr/>
            </a:pPr>
            <a:r>
              <a:rPr lang="en-US" b="1" dirty="0"/>
              <a:t>TIP</a:t>
            </a:r>
            <a:r>
              <a:rPr lang="en-US" dirty="0"/>
              <a:t>: Do not attempt to change the Receipt Method on an Open Market PO after receiving Items.  This will  cause critical errors to occur on the document</a:t>
            </a:r>
            <a:r>
              <a:rPr lang="en-US" dirty="0" smtClean="0"/>
              <a:t>.</a:t>
            </a:r>
          </a:p>
          <a:p>
            <a:pPr defTabSz="931774">
              <a:defRPr/>
            </a:pPr>
            <a:endParaRPr lang="en-US" dirty="0" smtClean="0"/>
          </a:p>
          <a:p>
            <a:pPr marL="0" marR="0" indent="0" algn="l" defTabSz="931774"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TIP</a:t>
            </a:r>
            <a:r>
              <a:rPr lang="en-US" sz="1200" i="1" kern="1200" dirty="0" smtClean="0">
                <a:solidFill>
                  <a:schemeClr val="tx1"/>
                </a:solidFill>
                <a:effectLst/>
                <a:latin typeface="+mn-lt"/>
                <a:ea typeface="+mn-ea"/>
                <a:cs typeface="+mn-cs"/>
              </a:rPr>
              <a:t>: Only one change order can be in process at a time.</a:t>
            </a:r>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6E7B5364-78D5-4631-B2E1-86BB1C83F699}" type="slidenum">
              <a:rPr lang="en-US" smtClean="0">
                <a:solidFill>
                  <a:prstClr val="black"/>
                </a:solidFill>
              </a:rPr>
              <a:pPr/>
              <a:t>4</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t>Rev. 2</a:t>
            </a:r>
            <a:endParaRPr lang="en-US"/>
          </a:p>
        </p:txBody>
      </p:sp>
    </p:spTree>
    <p:extLst>
      <p:ext uri="{BB962C8B-B14F-4D97-AF65-F5344CB8AC3E}">
        <p14:creationId xmlns:p14="http://schemas.microsoft.com/office/powerpoint/2010/main" val="3058023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TIP</a:t>
            </a:r>
            <a:r>
              <a:rPr lang="en-US" dirty="0"/>
              <a:t>: The best practice for adding items is to create a new line item rather than edit the original.</a:t>
            </a:r>
          </a:p>
        </p:txBody>
      </p:sp>
      <p:sp>
        <p:nvSpPr>
          <p:cNvPr id="4" name="Slide Number Placeholder 3"/>
          <p:cNvSpPr>
            <a:spLocks noGrp="1"/>
          </p:cNvSpPr>
          <p:nvPr>
            <p:ph type="sldNum" sz="quarter" idx="10"/>
          </p:nvPr>
        </p:nvSpPr>
        <p:spPr/>
        <p:txBody>
          <a:bodyPr/>
          <a:lstStyle/>
          <a:p>
            <a:fld id="{6E7B5364-78D5-4631-B2E1-86BB1C83F699}" type="slidenum">
              <a:rPr lang="en-US" smtClean="0">
                <a:solidFill>
                  <a:prstClr val="black"/>
                </a:solidFill>
              </a:rPr>
              <a:pPr/>
              <a:t>5</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t>Rev. 2</a:t>
            </a:r>
            <a:endParaRPr lang="en-US"/>
          </a:p>
        </p:txBody>
      </p:sp>
    </p:spTree>
    <p:extLst>
      <p:ext uri="{BB962C8B-B14F-4D97-AF65-F5344CB8AC3E}">
        <p14:creationId xmlns:p14="http://schemas.microsoft.com/office/powerpoint/2010/main" val="2722557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i="1" dirty="0"/>
              <a:t>TIP</a:t>
            </a:r>
            <a:r>
              <a:rPr lang="en-US" i="1" dirty="0"/>
              <a:t>: WARNING: </a:t>
            </a:r>
            <a:r>
              <a:rPr lang="en-US" i="1"/>
              <a:t>Header </a:t>
            </a:r>
            <a:r>
              <a:rPr lang="en-US" i="1" smtClean="0"/>
              <a:t>Level </a:t>
            </a:r>
            <a:r>
              <a:rPr lang="en-US" i="1" dirty="0"/>
              <a:t>comments are shown to the vendor.</a:t>
            </a:r>
          </a:p>
          <a:p>
            <a:pPr defTabSz="931774">
              <a:defRPr/>
            </a:pPr>
            <a:endParaRPr lang="en-US" dirty="0"/>
          </a:p>
          <a:p>
            <a:pPr defTabSz="931774">
              <a:defRPr/>
            </a:pPr>
            <a:r>
              <a:rPr lang="en-US" dirty="0"/>
              <a:t>Once the Change Order is complete, it must be submitted and approved before the changes can be applied to the Purchase Order for which it was created. The Summary tab of the Change Order displays the modifications that have been made to the Header/Item levels and the Item accounting information.</a:t>
            </a:r>
          </a:p>
          <a:p>
            <a:pPr defTabSz="931774">
              <a:defRPr/>
            </a:pPr>
            <a:endParaRPr lang="en-US" dirty="0"/>
          </a:p>
          <a:p>
            <a:pPr defTabSz="931774">
              <a:defRPr/>
            </a:pPr>
            <a:r>
              <a:rPr lang="en-US" dirty="0"/>
              <a:t>Bilateral Change Order</a:t>
            </a:r>
          </a:p>
          <a:p>
            <a:pPr defTabSz="931774">
              <a:defRPr/>
            </a:pPr>
            <a:r>
              <a:rPr lang="en-US" dirty="0"/>
              <a:t>The Bilateral Change Order Enabled check box allows users to require the approval of the vendor before the Change Order can be applied to the Purchase Order. In order for a Change Order to be marked as a Bilateral Change Order, at least one change must be marked as Show to Vendor. If the Bilateral Change Order option is checked, users can select the vendor users from a list on the approval path screen as the final approvers.</a:t>
            </a:r>
          </a:p>
          <a:p>
            <a:pPr defTabSz="931774">
              <a:defRPr/>
            </a:pPr>
            <a:endParaRPr lang="en-US" dirty="0"/>
          </a:p>
          <a:p>
            <a:pPr defTabSz="931774">
              <a:defRPr/>
            </a:pPr>
            <a:r>
              <a:rPr lang="en-US" dirty="0"/>
              <a:t>Apply Change Order</a:t>
            </a:r>
          </a:p>
          <a:p>
            <a:pPr defTabSz="931774">
              <a:defRPr/>
            </a:pPr>
            <a:r>
              <a:rPr lang="en-US" dirty="0"/>
              <a:t>At the bottom of the Summary tab, the Apply Change Order button is used to update the Purchase Order with the changes. The Purchase Order will be displayed along with a pop up message dialog box when the Purchase Order data has been processed. When the Summary tab has refreshed, it will display all of the information on the updated Purchase Order. </a:t>
            </a:r>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6E7B5364-78D5-4631-B2E1-86BB1C83F699}" type="slidenum">
              <a:rPr lang="en-US" smtClean="0">
                <a:solidFill>
                  <a:prstClr val="black"/>
                </a:solidFill>
              </a:rPr>
              <a:pPr/>
              <a:t>6</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t>Rev. 2</a:t>
            </a:r>
            <a:endParaRPr lang="en-US"/>
          </a:p>
        </p:txBody>
      </p:sp>
    </p:spTree>
    <p:extLst>
      <p:ext uri="{BB962C8B-B14F-4D97-AF65-F5344CB8AC3E}">
        <p14:creationId xmlns:p14="http://schemas.microsoft.com/office/powerpoint/2010/main" val="2058911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After Step G:</a:t>
            </a:r>
          </a:p>
          <a:p>
            <a:pPr defTabSz="931774">
              <a:defRPr/>
            </a:pPr>
            <a:r>
              <a:rPr lang="en-US" b="1" dirty="0"/>
              <a:t>Note</a:t>
            </a:r>
            <a:r>
              <a:rPr lang="en-US" dirty="0"/>
              <a:t>: The instructor should now pause to make sure everyone has completed the activity up to this point. The next step requires that all of the Change Orders be approved by the instructor. </a:t>
            </a:r>
          </a:p>
          <a:p>
            <a:endParaRPr lang="en-US" dirty="0"/>
          </a:p>
        </p:txBody>
      </p:sp>
      <p:sp>
        <p:nvSpPr>
          <p:cNvPr id="4" name="Slide Number Placeholder 3"/>
          <p:cNvSpPr>
            <a:spLocks noGrp="1"/>
          </p:cNvSpPr>
          <p:nvPr>
            <p:ph type="sldNum" sz="quarter" idx="10"/>
          </p:nvPr>
        </p:nvSpPr>
        <p:spPr/>
        <p:txBody>
          <a:bodyPr/>
          <a:lstStyle/>
          <a:p>
            <a:fld id="{6E7B5364-78D5-4631-B2E1-86BB1C83F699}" type="slidenum">
              <a:rPr lang="en-US" smtClean="0">
                <a:solidFill>
                  <a:prstClr val="black"/>
                </a:solidFill>
              </a:rPr>
              <a:pPr/>
              <a:t>7</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t>Rev. 2</a:t>
            </a:r>
            <a:endParaRPr lang="en-US"/>
          </a:p>
        </p:txBody>
      </p:sp>
    </p:spTree>
    <p:extLst>
      <p:ext uri="{BB962C8B-B14F-4D97-AF65-F5344CB8AC3E}">
        <p14:creationId xmlns:p14="http://schemas.microsoft.com/office/powerpoint/2010/main" val="1395594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7B5364-78D5-4631-B2E1-86BB1C83F699}" type="slidenum">
              <a:rPr lang="en-US" smtClean="0">
                <a:solidFill>
                  <a:prstClr val="black"/>
                </a:solidFill>
              </a:rPr>
              <a:pPr/>
              <a:t>8</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t>Rev. 2</a:t>
            </a:r>
            <a:endParaRPr lang="en-US"/>
          </a:p>
        </p:txBody>
      </p:sp>
    </p:spTree>
    <p:extLst>
      <p:ext uri="{BB962C8B-B14F-4D97-AF65-F5344CB8AC3E}">
        <p14:creationId xmlns:p14="http://schemas.microsoft.com/office/powerpoint/2010/main" val="1333540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correct answer is b. False.</a:t>
            </a:r>
            <a:endParaRPr lang="en-US" b="1" dirty="0"/>
          </a:p>
        </p:txBody>
      </p:sp>
      <p:sp>
        <p:nvSpPr>
          <p:cNvPr id="4" name="Slide Number Placeholder 3"/>
          <p:cNvSpPr>
            <a:spLocks noGrp="1"/>
          </p:cNvSpPr>
          <p:nvPr>
            <p:ph type="sldNum" sz="quarter" idx="10"/>
          </p:nvPr>
        </p:nvSpPr>
        <p:spPr/>
        <p:txBody>
          <a:bodyPr/>
          <a:lstStyle/>
          <a:p>
            <a:fld id="{6E7B5364-78D5-4631-B2E1-86BB1C83F699}" type="slidenum">
              <a:rPr lang="en-US" smtClean="0">
                <a:solidFill>
                  <a:prstClr val="black"/>
                </a:solidFill>
              </a:rPr>
              <a:pPr/>
              <a:t>9</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t>Rev. 2</a:t>
            </a:r>
            <a:endParaRPr lang="en-US"/>
          </a:p>
        </p:txBody>
      </p:sp>
    </p:spTree>
    <p:extLst>
      <p:ext uri="{BB962C8B-B14F-4D97-AF65-F5344CB8AC3E}">
        <p14:creationId xmlns:p14="http://schemas.microsoft.com/office/powerpoint/2010/main" val="32683015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318422"/>
            <a:ext cx="12188825" cy="53957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254414"/>
            <a:ext cx="12188825" cy="6400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bg2">
                    <a:lumMod val="50000"/>
                  </a:schemeClr>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7/15/2016 Rev. 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140CB-6A47-4EC7-B4ED-277741DE7DE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3279" y="6371716"/>
            <a:ext cx="2345441" cy="459487"/>
          </a:xfrm>
          <a:prstGeom prst="rect">
            <a:avLst/>
          </a:prstGeom>
        </p:spPr>
      </p:pic>
    </p:spTree>
    <p:extLst>
      <p:ext uri="{BB962C8B-B14F-4D97-AF65-F5344CB8AC3E}">
        <p14:creationId xmlns:p14="http://schemas.microsoft.com/office/powerpoint/2010/main" val="626260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7/15/2016 Rev. 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140CB-6A47-4EC7-B4ED-277741DE7DEC}" type="slidenum">
              <a:rPr lang="en-US" smtClean="0"/>
              <a:t>‹#›</a:t>
            </a:fld>
            <a:endParaRPr lang="en-US"/>
          </a:p>
        </p:txBody>
      </p:sp>
    </p:spTree>
    <p:extLst>
      <p:ext uri="{BB962C8B-B14F-4D97-AF65-F5344CB8AC3E}">
        <p14:creationId xmlns:p14="http://schemas.microsoft.com/office/powerpoint/2010/main" val="3548540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p:cNvSpPr/>
          <p:nvPr userDrawn="1"/>
        </p:nvSpPr>
        <p:spPr>
          <a:xfrm>
            <a:off x="3175" y="6318422"/>
            <a:ext cx="12188825" cy="53957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15" y="6254414"/>
            <a:ext cx="12188825" cy="6400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7/15/2016 Rev. 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140CB-6A47-4EC7-B4ED-277741DE7DEC}"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3279" y="6371716"/>
            <a:ext cx="2345441" cy="459487"/>
          </a:xfrm>
          <a:prstGeom prst="rect">
            <a:avLst/>
          </a:prstGeom>
        </p:spPr>
      </p:pic>
    </p:spTree>
    <p:extLst>
      <p:ext uri="{BB962C8B-B14F-4D97-AF65-F5344CB8AC3E}">
        <p14:creationId xmlns:p14="http://schemas.microsoft.com/office/powerpoint/2010/main" val="4067620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lstStyle>
            <a:lvl1pPr marL="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457200" indent="-457200">
              <a:defRPr/>
            </a:lvl1pPr>
            <a:lvl2pPr marL="855663" indent="-406400">
              <a:defRPr/>
            </a:lvl2pPr>
            <a:lvl3pPr marL="1201738" indent="-338138">
              <a:defRPr/>
            </a:lvl3pPr>
            <a:lvl4pPr marL="1490663" indent="-288925">
              <a:defRPr/>
            </a:lvl4pPr>
            <a:lvl5pPr marL="1770063" indent="-284163">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7/15/2016 Rev. 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140CB-6A47-4EC7-B4ED-277741DE7DEC}" type="slidenum">
              <a:rPr lang="en-US" smtClean="0"/>
              <a:t>‹#›</a:t>
            </a:fld>
            <a:endParaRPr lang="en-US"/>
          </a:p>
        </p:txBody>
      </p:sp>
    </p:spTree>
    <p:extLst>
      <p:ext uri="{BB962C8B-B14F-4D97-AF65-F5344CB8AC3E}">
        <p14:creationId xmlns:p14="http://schemas.microsoft.com/office/powerpoint/2010/main" val="1739685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a:off x="3175" y="6318422"/>
            <a:ext cx="12188825" cy="53957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userDrawn="1"/>
        </p:nvSpPr>
        <p:spPr>
          <a:xfrm>
            <a:off x="15" y="6254414"/>
            <a:ext cx="12188825" cy="6400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bg2">
                    <a:lumMod val="50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r>
              <a:rPr lang="en-US" smtClean="0"/>
              <a:t>7/15/2016 Rev. 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140CB-6A47-4EC7-B4ED-277741DE7DE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3279" y="6371716"/>
            <a:ext cx="2345441" cy="459487"/>
          </a:xfrm>
          <a:prstGeom prst="rect">
            <a:avLst/>
          </a:prstGeom>
        </p:spPr>
      </p:pic>
    </p:spTree>
    <p:extLst>
      <p:ext uri="{BB962C8B-B14F-4D97-AF65-F5344CB8AC3E}">
        <p14:creationId xmlns:p14="http://schemas.microsoft.com/office/powerpoint/2010/main" val="1601622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lvl1pPr marL="457200" indent="-457200">
              <a:defRPr/>
            </a:lvl1pPr>
            <a:lvl2pPr marL="855663" indent="-406400">
              <a:defRPr/>
            </a:lvl2pPr>
            <a:lvl3pPr marL="1201738" indent="-338138">
              <a:defRPr/>
            </a:lvl3pPr>
            <a:lvl4pPr marL="1490663" indent="-288925">
              <a:defRPr/>
            </a:lvl4pPr>
            <a:lvl5pPr marL="1770063" indent="-284163">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lvl1pPr marL="457200" indent="-457200">
              <a:defRPr/>
            </a:lvl1pPr>
            <a:lvl3pPr marL="1201738" indent="-338138">
              <a:defRPr/>
            </a:lvl3pPr>
            <a:lvl4pPr marL="1490663" indent="-288925">
              <a:defRPr/>
            </a:lvl4pPr>
            <a:lvl5pPr marL="1770063" indent="-284163">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7/15/2016 Rev. 2</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140CB-6A47-4EC7-B4ED-277741DE7DEC}" type="slidenum">
              <a:rPr lang="en-US" smtClean="0"/>
              <a:t>‹#›</a:t>
            </a:fld>
            <a:endParaRPr lang="en-US"/>
          </a:p>
        </p:txBody>
      </p:sp>
    </p:spTree>
    <p:extLst>
      <p:ext uri="{BB962C8B-B14F-4D97-AF65-F5344CB8AC3E}">
        <p14:creationId xmlns:p14="http://schemas.microsoft.com/office/powerpoint/2010/main" val="89972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bg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bg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7/15/2016 Rev. 2</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2140CB-6A47-4EC7-B4ED-277741DE7DEC}" type="slidenum">
              <a:rPr lang="en-US" smtClean="0"/>
              <a:t>‹#›</a:t>
            </a:fld>
            <a:endParaRPr lang="en-US"/>
          </a:p>
        </p:txBody>
      </p:sp>
    </p:spTree>
    <p:extLst>
      <p:ext uri="{BB962C8B-B14F-4D97-AF65-F5344CB8AC3E}">
        <p14:creationId xmlns:p14="http://schemas.microsoft.com/office/powerpoint/2010/main" val="1533577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7/15/2016 Rev. 2</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2140CB-6A47-4EC7-B4ED-277741DE7DEC}" type="slidenum">
              <a:rPr lang="en-US" smtClean="0"/>
              <a:t>‹#›</a:t>
            </a:fld>
            <a:endParaRPr lang="en-US"/>
          </a:p>
        </p:txBody>
      </p:sp>
    </p:spTree>
    <p:extLst>
      <p:ext uri="{BB962C8B-B14F-4D97-AF65-F5344CB8AC3E}">
        <p14:creationId xmlns:p14="http://schemas.microsoft.com/office/powerpoint/2010/main" val="410598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1" name="Rectangle 10"/>
          <p:cNvSpPr/>
          <p:nvPr userDrawn="1"/>
        </p:nvSpPr>
        <p:spPr>
          <a:xfrm>
            <a:off x="3175" y="6318422"/>
            <a:ext cx="12188825" cy="53957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userDrawn="1"/>
        </p:nvSpPr>
        <p:spPr>
          <a:xfrm>
            <a:off x="15" y="6254414"/>
            <a:ext cx="12188825" cy="6400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smtClean="0"/>
              <a:t>7/15/2016 Rev. 2</a:t>
            </a:r>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92140CB-6A47-4EC7-B4ED-277741DE7DEC}"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3279" y="6371716"/>
            <a:ext cx="2345441" cy="459487"/>
          </a:xfrm>
          <a:prstGeom prst="rect">
            <a:avLst/>
          </a:prstGeom>
        </p:spPr>
      </p:pic>
    </p:spTree>
    <p:extLst>
      <p:ext uri="{BB962C8B-B14F-4D97-AF65-F5344CB8AC3E}">
        <p14:creationId xmlns:p14="http://schemas.microsoft.com/office/powerpoint/2010/main" val="523526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chemeClr val="tx1">
                    <a:lumMod val="75000"/>
                    <a:lumOff val="2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US" smtClean="0"/>
              <a:t>7/15/2016 Rev. 2</a:t>
            </a:r>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92140CB-6A47-4EC7-B4ED-277741DE7DEC}"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3279" y="6371716"/>
            <a:ext cx="2345441" cy="459487"/>
          </a:xfrm>
          <a:prstGeom prst="rect">
            <a:avLst/>
          </a:prstGeom>
        </p:spPr>
      </p:pic>
    </p:spTree>
    <p:extLst>
      <p:ext uri="{BB962C8B-B14F-4D97-AF65-F5344CB8AC3E}">
        <p14:creationId xmlns:p14="http://schemas.microsoft.com/office/powerpoint/2010/main" val="2386608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chemeClr val="tx1">
                    <a:lumMod val="75000"/>
                    <a:lumOff val="25000"/>
                  </a:schemeClr>
                </a:solidFill>
              </a:defRPr>
            </a:lvl1pPr>
          </a:lstStyle>
          <a:p>
            <a:r>
              <a:rPr lang="en-US" dirty="0"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r>
              <a:rPr lang="en-US" smtClean="0"/>
              <a:t>7/15/2016 Rev. 2</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140CB-6A47-4EC7-B4ED-277741DE7DEC}" type="slidenum">
              <a:rPr lang="en-US" smtClean="0"/>
              <a:t>‹#›</a:t>
            </a:fld>
            <a:endParaRPr lang="en-US"/>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23279" y="6371716"/>
            <a:ext cx="2345441" cy="459487"/>
          </a:xfrm>
          <a:prstGeom prst="rect">
            <a:avLst/>
          </a:prstGeom>
        </p:spPr>
      </p:pic>
    </p:spTree>
    <p:extLst>
      <p:ext uri="{BB962C8B-B14F-4D97-AF65-F5344CB8AC3E}">
        <p14:creationId xmlns:p14="http://schemas.microsoft.com/office/powerpoint/2010/main" val="1156642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3175" y="6318422"/>
            <a:ext cx="12188825" cy="53957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userDrawn="1"/>
        </p:nvSpPr>
        <p:spPr>
          <a:xfrm>
            <a:off x="15" y="6254414"/>
            <a:ext cx="12188825" cy="6400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US" smtClean="0"/>
              <a:t>7/15/2016 Rev. 2</a:t>
            </a:r>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92140CB-6A47-4EC7-B4ED-277741DE7DE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198864" y="185738"/>
            <a:ext cx="2846832" cy="1242254"/>
          </a:xfrm>
          <a:prstGeom prst="rect">
            <a:avLst/>
          </a:prstGeom>
        </p:spPr>
      </p:pic>
      <p:pic>
        <p:nvPicPr>
          <p:cNvPr id="12" name="Picture 1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923279" y="6371716"/>
            <a:ext cx="2345441" cy="459487"/>
          </a:xfrm>
          <a:prstGeom prst="rect">
            <a:avLst/>
          </a:prstGeom>
        </p:spPr>
      </p:pic>
    </p:spTree>
    <p:extLst>
      <p:ext uri="{BB962C8B-B14F-4D97-AF65-F5344CB8AC3E}">
        <p14:creationId xmlns:p14="http://schemas.microsoft.com/office/powerpoint/2010/main" val="288293509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457200" indent="-457200" algn="l" defTabSz="914400" rtl="0" eaLnBrk="1" latinLnBrk="0" hangingPunct="1">
        <a:lnSpc>
          <a:spcPct val="100000"/>
        </a:lnSpc>
        <a:spcBef>
          <a:spcPts val="600"/>
        </a:spcBef>
        <a:spcAft>
          <a:spcPts val="600"/>
        </a:spcAft>
        <a:buClr>
          <a:schemeClr val="bg2">
            <a:lumMod val="50000"/>
          </a:schemeClr>
        </a:buClr>
        <a:buSzPct val="100000"/>
        <a:buFont typeface="Wingdings" panose="05000000000000000000" pitchFamily="2" charset="2"/>
        <a:buChar char="v"/>
        <a:defRPr sz="2800" kern="1200">
          <a:solidFill>
            <a:schemeClr val="tx1">
              <a:lumMod val="75000"/>
              <a:lumOff val="25000"/>
            </a:schemeClr>
          </a:solidFill>
          <a:latin typeface="+mj-lt"/>
          <a:ea typeface="+mn-ea"/>
          <a:cs typeface="+mn-cs"/>
        </a:defRPr>
      </a:lvl1pPr>
      <a:lvl2pPr marL="855663" indent="-406400" algn="l" defTabSz="914400" rtl="0" eaLnBrk="1" latinLnBrk="0" hangingPunct="1">
        <a:lnSpc>
          <a:spcPct val="100000"/>
        </a:lnSpc>
        <a:spcBef>
          <a:spcPts val="600"/>
        </a:spcBef>
        <a:spcAft>
          <a:spcPts val="600"/>
        </a:spcAft>
        <a:buClr>
          <a:schemeClr val="bg2">
            <a:lumMod val="50000"/>
          </a:schemeClr>
        </a:buClr>
        <a:buFont typeface="Wingdings" panose="05000000000000000000" pitchFamily="2" charset="2"/>
        <a:buChar char="Ø"/>
        <a:defRPr sz="2400" kern="1200">
          <a:solidFill>
            <a:schemeClr val="tx1">
              <a:lumMod val="75000"/>
              <a:lumOff val="25000"/>
            </a:schemeClr>
          </a:solidFill>
          <a:latin typeface="+mj-lt"/>
          <a:ea typeface="+mn-ea"/>
          <a:cs typeface="+mn-cs"/>
        </a:defRPr>
      </a:lvl2pPr>
      <a:lvl3pPr marL="1201738" indent="-338138" algn="l" defTabSz="914400" rtl="0" eaLnBrk="1" latinLnBrk="0" hangingPunct="1">
        <a:lnSpc>
          <a:spcPct val="100000"/>
        </a:lnSpc>
        <a:spcBef>
          <a:spcPts val="600"/>
        </a:spcBef>
        <a:spcAft>
          <a:spcPts val="600"/>
        </a:spcAft>
        <a:buClr>
          <a:schemeClr val="bg2">
            <a:lumMod val="50000"/>
          </a:schemeClr>
        </a:buClr>
        <a:buFont typeface="Arial" panose="020B0604020202020204" pitchFamily="34" charset="0"/>
        <a:buChar char="•"/>
        <a:defRPr sz="2000" kern="1200">
          <a:solidFill>
            <a:schemeClr val="tx1">
              <a:lumMod val="75000"/>
              <a:lumOff val="25000"/>
            </a:schemeClr>
          </a:solidFill>
          <a:latin typeface="+mj-lt"/>
          <a:ea typeface="+mn-ea"/>
          <a:cs typeface="+mn-cs"/>
        </a:defRPr>
      </a:lvl3pPr>
      <a:lvl4pPr marL="1490663" indent="-288925" algn="l" defTabSz="914400" rtl="0" eaLnBrk="1" latinLnBrk="0" hangingPunct="1">
        <a:lnSpc>
          <a:spcPct val="100000"/>
        </a:lnSpc>
        <a:spcBef>
          <a:spcPts val="600"/>
        </a:spcBef>
        <a:spcAft>
          <a:spcPts val="600"/>
        </a:spcAft>
        <a:buClr>
          <a:schemeClr val="bg2">
            <a:lumMod val="50000"/>
          </a:schemeClr>
        </a:buClr>
        <a:buFont typeface="Wingdings" panose="05000000000000000000" pitchFamily="2" charset="2"/>
        <a:buChar char="§"/>
        <a:defRPr sz="1800" kern="1200">
          <a:solidFill>
            <a:schemeClr val="tx1">
              <a:lumMod val="75000"/>
              <a:lumOff val="25000"/>
            </a:schemeClr>
          </a:solidFill>
          <a:latin typeface="+mj-lt"/>
          <a:ea typeface="+mn-ea"/>
          <a:cs typeface="+mn-cs"/>
        </a:defRPr>
      </a:lvl4pPr>
      <a:lvl5pPr marL="1770063" indent="-284163" algn="l" defTabSz="914400" rtl="0" eaLnBrk="1" latinLnBrk="0" hangingPunct="1">
        <a:lnSpc>
          <a:spcPct val="100000"/>
        </a:lnSpc>
        <a:spcBef>
          <a:spcPts val="600"/>
        </a:spcBef>
        <a:spcAft>
          <a:spcPts val="600"/>
        </a:spcAft>
        <a:buClr>
          <a:schemeClr val="bg2">
            <a:lumMod val="50000"/>
          </a:schemeClr>
        </a:buClr>
        <a:buFont typeface="Courier New" panose="02070309020205020404" pitchFamily="49" charset="0"/>
        <a:buChar char="o"/>
        <a:defRPr sz="1600" kern="1200">
          <a:solidFill>
            <a:schemeClr val="tx1">
              <a:lumMod val="75000"/>
              <a:lumOff val="25000"/>
            </a:schemeClr>
          </a:solidFill>
          <a:latin typeface="+mj-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ProcureAZ</a:t>
            </a:r>
            <a:endParaRPr lang="en-US" dirty="0"/>
          </a:p>
        </p:txBody>
      </p:sp>
      <p:sp>
        <p:nvSpPr>
          <p:cNvPr id="3" name="Subtitle 2"/>
          <p:cNvSpPr>
            <a:spLocks noGrp="1"/>
          </p:cNvSpPr>
          <p:nvPr>
            <p:ph type="subTitle" idx="1"/>
          </p:nvPr>
        </p:nvSpPr>
        <p:spPr/>
        <p:txBody>
          <a:bodyPr>
            <a:normAutofit/>
          </a:bodyPr>
          <a:lstStyle/>
          <a:p>
            <a:r>
              <a:rPr lang="en-US" sz="4400" b="1" dirty="0" smtClean="0"/>
              <a:t>8</a:t>
            </a:r>
            <a:r>
              <a:rPr lang="en-US" sz="4400" dirty="0" smtClean="0"/>
              <a:t> Change Orders</a:t>
            </a:r>
          </a:p>
          <a:p>
            <a:endParaRPr lang="en-US" sz="4400" dirty="0"/>
          </a:p>
        </p:txBody>
      </p:sp>
    </p:spTree>
    <p:extLst>
      <p:ext uri="{BB962C8B-B14F-4D97-AF65-F5344CB8AC3E}">
        <p14:creationId xmlns:p14="http://schemas.microsoft.com/office/powerpoint/2010/main" val="2140132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Progress</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dirty="0"/>
              <a:t>Where can a user find a link to </a:t>
            </a:r>
            <a:r>
              <a:rPr lang="en-US" dirty="0" smtClean="0"/>
              <a:t>a Purchase </a:t>
            </a:r>
            <a:r>
              <a:rPr lang="en-US" dirty="0"/>
              <a:t>Order if </a:t>
            </a:r>
            <a:r>
              <a:rPr lang="en-US" dirty="0" smtClean="0"/>
              <a:t>one </a:t>
            </a:r>
            <a:r>
              <a:rPr lang="en-US" dirty="0"/>
              <a:t>is not </a:t>
            </a:r>
            <a:r>
              <a:rPr lang="en-US" dirty="0" smtClean="0"/>
              <a:t>listed on the Summary tab of </a:t>
            </a:r>
            <a:r>
              <a:rPr lang="en-US" dirty="0"/>
              <a:t>the Requisition</a:t>
            </a:r>
            <a:r>
              <a:rPr lang="en-US" dirty="0" smtClean="0"/>
              <a:t>?</a:t>
            </a:r>
          </a:p>
          <a:p>
            <a:pPr marL="0" indent="0">
              <a:buNone/>
            </a:pPr>
            <a:r>
              <a:rPr lang="en-US" dirty="0" smtClean="0"/>
              <a:t>	a. Advanced Search</a:t>
            </a:r>
          </a:p>
          <a:p>
            <a:pPr marL="0" indent="0">
              <a:buNone/>
            </a:pPr>
            <a:r>
              <a:rPr lang="en-US" dirty="0"/>
              <a:t>	</a:t>
            </a:r>
            <a:r>
              <a:rPr lang="en-US" dirty="0" smtClean="0"/>
              <a:t>b. The Documents menu</a:t>
            </a:r>
          </a:p>
          <a:p>
            <a:pPr marL="0" indent="0">
              <a:buNone/>
            </a:pPr>
            <a:r>
              <a:rPr lang="en-US" dirty="0"/>
              <a:t>	</a:t>
            </a:r>
            <a:r>
              <a:rPr lang="en-US" dirty="0" smtClean="0"/>
              <a:t>c. The Notifications tab</a:t>
            </a:r>
          </a:p>
          <a:p>
            <a:pPr marL="0" indent="0">
              <a:buNone/>
            </a:pPr>
            <a:r>
              <a:rPr lang="en-US" dirty="0"/>
              <a:t>	</a:t>
            </a:r>
            <a:r>
              <a:rPr lang="en-US" dirty="0" smtClean="0"/>
              <a:t>d. None of the above</a:t>
            </a:r>
          </a:p>
        </p:txBody>
      </p:sp>
      <p:sp>
        <p:nvSpPr>
          <p:cNvPr id="5" name="Slide Number Placeholder 4"/>
          <p:cNvSpPr>
            <a:spLocks noGrp="1"/>
          </p:cNvSpPr>
          <p:nvPr>
            <p:ph type="sldNum" sz="quarter" idx="12"/>
          </p:nvPr>
        </p:nvSpPr>
        <p:spPr/>
        <p:txBody>
          <a:bodyPr/>
          <a:lstStyle/>
          <a:p>
            <a:fld id="{792140CB-6A47-4EC7-B4ED-277741DE7DEC}" type="slidenum">
              <a:rPr lang="en-US" smtClean="0"/>
              <a:pPr/>
              <a:t>10</a:t>
            </a:fld>
            <a:endParaRPr lang="en-US"/>
          </a:p>
        </p:txBody>
      </p:sp>
    </p:spTree>
    <p:extLst>
      <p:ext uri="{BB962C8B-B14F-4D97-AF65-F5344CB8AC3E}">
        <p14:creationId xmlns:p14="http://schemas.microsoft.com/office/powerpoint/2010/main" val="1874960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Progress</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3"/>
            </a:pPr>
            <a:r>
              <a:rPr lang="en-US" dirty="0"/>
              <a:t>Change Orders can be </a:t>
            </a:r>
            <a:r>
              <a:rPr lang="en-US" dirty="0" smtClean="0"/>
              <a:t>manually created on a </a:t>
            </a:r>
            <a:r>
              <a:rPr lang="en-US" dirty="0"/>
              <a:t>Purchase Order </a:t>
            </a:r>
            <a:r>
              <a:rPr lang="en-US" dirty="0" smtClean="0"/>
              <a:t>and are automatically created by </a:t>
            </a:r>
            <a:r>
              <a:rPr lang="en-US" dirty="0"/>
              <a:t>processing a </a:t>
            </a:r>
            <a:r>
              <a:rPr lang="en-US" dirty="0" smtClean="0"/>
              <a:t>cancellation </a:t>
            </a:r>
            <a:r>
              <a:rPr lang="en-US" dirty="0"/>
              <a:t>of Items on a </a:t>
            </a:r>
            <a:r>
              <a:rPr lang="en-US" dirty="0" smtClean="0"/>
              <a:t>Receipt.</a:t>
            </a:r>
          </a:p>
          <a:p>
            <a:pPr marL="0" indent="0">
              <a:buNone/>
            </a:pPr>
            <a:r>
              <a:rPr lang="en-US" dirty="0" smtClean="0"/>
              <a:t>	a. True</a:t>
            </a:r>
          </a:p>
          <a:p>
            <a:pPr marL="0" indent="0">
              <a:buNone/>
            </a:pPr>
            <a:r>
              <a:rPr lang="en-US" dirty="0"/>
              <a:t>	</a:t>
            </a:r>
            <a:r>
              <a:rPr lang="en-US" dirty="0" smtClean="0"/>
              <a:t>b. False</a:t>
            </a:r>
          </a:p>
        </p:txBody>
      </p:sp>
      <p:sp>
        <p:nvSpPr>
          <p:cNvPr id="5" name="Slide Number Placeholder 4"/>
          <p:cNvSpPr>
            <a:spLocks noGrp="1"/>
          </p:cNvSpPr>
          <p:nvPr>
            <p:ph type="sldNum" sz="quarter" idx="12"/>
          </p:nvPr>
        </p:nvSpPr>
        <p:spPr/>
        <p:txBody>
          <a:bodyPr/>
          <a:lstStyle/>
          <a:p>
            <a:fld id="{792140CB-6A47-4EC7-B4ED-277741DE7DEC}" type="slidenum">
              <a:rPr lang="en-US" smtClean="0"/>
              <a:pPr/>
              <a:t>11</a:t>
            </a:fld>
            <a:endParaRPr lang="en-US"/>
          </a:p>
        </p:txBody>
      </p:sp>
    </p:spTree>
    <p:extLst>
      <p:ext uri="{BB962C8B-B14F-4D97-AF65-F5344CB8AC3E}">
        <p14:creationId xmlns:p14="http://schemas.microsoft.com/office/powerpoint/2010/main" val="1569938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Progress</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4"/>
            </a:pPr>
            <a:r>
              <a:rPr lang="en-US" dirty="0"/>
              <a:t>The following information can be changed on a Release Purchase Order in Sent </a:t>
            </a:r>
            <a:r>
              <a:rPr lang="en-US" dirty="0" smtClean="0"/>
              <a:t>status:</a:t>
            </a:r>
          </a:p>
          <a:p>
            <a:pPr marL="0" indent="0">
              <a:buNone/>
            </a:pPr>
            <a:r>
              <a:rPr lang="en-US" dirty="0" smtClean="0"/>
              <a:t>	a. The Item accounting information</a:t>
            </a:r>
          </a:p>
          <a:p>
            <a:pPr marL="0" indent="0">
              <a:buNone/>
            </a:pPr>
            <a:r>
              <a:rPr lang="en-US" dirty="0"/>
              <a:t>	</a:t>
            </a:r>
            <a:r>
              <a:rPr lang="en-US" dirty="0" smtClean="0"/>
              <a:t>b. The Item quantity</a:t>
            </a:r>
          </a:p>
          <a:p>
            <a:pPr marL="0" indent="0">
              <a:buNone/>
            </a:pPr>
            <a:r>
              <a:rPr lang="en-US" dirty="0"/>
              <a:t>	</a:t>
            </a:r>
            <a:r>
              <a:rPr lang="en-US" dirty="0" smtClean="0"/>
              <a:t>c. The Item cost</a:t>
            </a:r>
          </a:p>
          <a:p>
            <a:pPr marL="0" indent="0">
              <a:buNone/>
            </a:pPr>
            <a:r>
              <a:rPr lang="en-US" dirty="0"/>
              <a:t>	</a:t>
            </a:r>
            <a:r>
              <a:rPr lang="en-US" dirty="0" smtClean="0"/>
              <a:t>d. Both a and b</a:t>
            </a:r>
          </a:p>
        </p:txBody>
      </p:sp>
      <p:sp>
        <p:nvSpPr>
          <p:cNvPr id="5" name="Slide Number Placeholder 4"/>
          <p:cNvSpPr>
            <a:spLocks noGrp="1"/>
          </p:cNvSpPr>
          <p:nvPr>
            <p:ph type="sldNum" sz="quarter" idx="12"/>
          </p:nvPr>
        </p:nvSpPr>
        <p:spPr/>
        <p:txBody>
          <a:bodyPr/>
          <a:lstStyle/>
          <a:p>
            <a:fld id="{792140CB-6A47-4EC7-B4ED-277741DE7DEC}" type="slidenum">
              <a:rPr lang="en-US" smtClean="0"/>
              <a:pPr/>
              <a:t>12</a:t>
            </a:fld>
            <a:endParaRPr lang="en-US"/>
          </a:p>
        </p:txBody>
      </p:sp>
    </p:spTree>
    <p:extLst>
      <p:ext uri="{BB962C8B-B14F-4D97-AF65-F5344CB8AC3E}">
        <p14:creationId xmlns:p14="http://schemas.microsoft.com/office/powerpoint/2010/main" val="2883143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Progress</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5"/>
            </a:pPr>
            <a:r>
              <a:rPr lang="en-US" dirty="0"/>
              <a:t>Which of the following is </a:t>
            </a:r>
            <a:r>
              <a:rPr lang="en-US" b="1" dirty="0"/>
              <a:t>not</a:t>
            </a:r>
            <a:r>
              <a:rPr lang="en-US" dirty="0"/>
              <a:t> a factor that affects the types of changes that can be processed through a Change </a:t>
            </a:r>
            <a:r>
              <a:rPr lang="en-US" dirty="0" smtClean="0"/>
              <a:t>Order?</a:t>
            </a:r>
          </a:p>
          <a:p>
            <a:pPr marL="0" indent="0">
              <a:buNone/>
            </a:pPr>
            <a:r>
              <a:rPr lang="en-US" dirty="0" smtClean="0"/>
              <a:t>	a. Item partial receipt status</a:t>
            </a:r>
          </a:p>
          <a:p>
            <a:pPr marL="0" indent="0">
              <a:buNone/>
            </a:pPr>
            <a:r>
              <a:rPr lang="en-US" dirty="0"/>
              <a:t>	</a:t>
            </a:r>
            <a:r>
              <a:rPr lang="en-US" dirty="0" smtClean="0"/>
              <a:t>b. Invoice paid status</a:t>
            </a:r>
          </a:p>
          <a:p>
            <a:pPr marL="0" indent="0">
              <a:buNone/>
            </a:pPr>
            <a:r>
              <a:rPr lang="en-US" dirty="0"/>
              <a:t>	</a:t>
            </a:r>
            <a:r>
              <a:rPr lang="en-US" dirty="0" smtClean="0"/>
              <a:t>c. Item receipt method</a:t>
            </a:r>
          </a:p>
          <a:p>
            <a:pPr marL="0" indent="0">
              <a:buNone/>
            </a:pPr>
            <a:r>
              <a:rPr lang="en-US" dirty="0"/>
              <a:t>	</a:t>
            </a:r>
            <a:r>
              <a:rPr lang="en-US" dirty="0" smtClean="0"/>
              <a:t>d. Invoice approved status</a:t>
            </a:r>
          </a:p>
        </p:txBody>
      </p:sp>
      <p:sp>
        <p:nvSpPr>
          <p:cNvPr id="5" name="Slide Number Placeholder 4"/>
          <p:cNvSpPr>
            <a:spLocks noGrp="1"/>
          </p:cNvSpPr>
          <p:nvPr>
            <p:ph type="sldNum" sz="quarter" idx="12"/>
          </p:nvPr>
        </p:nvSpPr>
        <p:spPr/>
        <p:txBody>
          <a:bodyPr/>
          <a:lstStyle/>
          <a:p>
            <a:fld id="{792140CB-6A47-4EC7-B4ED-277741DE7DEC}" type="slidenum">
              <a:rPr lang="en-US" smtClean="0"/>
              <a:pPr/>
              <a:t>13</a:t>
            </a:fld>
            <a:endParaRPr lang="en-US"/>
          </a:p>
        </p:txBody>
      </p:sp>
    </p:spTree>
    <p:extLst>
      <p:ext uri="{BB962C8B-B14F-4D97-AF65-F5344CB8AC3E}">
        <p14:creationId xmlns:p14="http://schemas.microsoft.com/office/powerpoint/2010/main" val="1521434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Progress</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6"/>
            </a:pPr>
            <a:r>
              <a:rPr lang="en-US" dirty="0" smtClean="0"/>
              <a:t>Approving a Change Order updates the Purchase Order.</a:t>
            </a:r>
            <a:br>
              <a:rPr lang="en-US" dirty="0" smtClean="0"/>
            </a:br>
            <a:endParaRPr lang="en-US" dirty="0" smtClean="0"/>
          </a:p>
          <a:p>
            <a:pPr marL="0" indent="0">
              <a:buNone/>
            </a:pPr>
            <a:r>
              <a:rPr lang="en-US" dirty="0" smtClean="0"/>
              <a:t>	a. True</a:t>
            </a:r>
          </a:p>
          <a:p>
            <a:pPr marL="0" indent="0">
              <a:buNone/>
            </a:pPr>
            <a:r>
              <a:rPr lang="en-US" dirty="0"/>
              <a:t>	</a:t>
            </a:r>
            <a:r>
              <a:rPr lang="en-US" dirty="0" smtClean="0"/>
              <a:t>b. False</a:t>
            </a:r>
          </a:p>
        </p:txBody>
      </p:sp>
      <p:sp>
        <p:nvSpPr>
          <p:cNvPr id="5" name="Slide Number Placeholder 4"/>
          <p:cNvSpPr>
            <a:spLocks noGrp="1"/>
          </p:cNvSpPr>
          <p:nvPr>
            <p:ph type="sldNum" sz="quarter" idx="12"/>
          </p:nvPr>
        </p:nvSpPr>
        <p:spPr/>
        <p:txBody>
          <a:bodyPr/>
          <a:lstStyle/>
          <a:p>
            <a:fld id="{792140CB-6A47-4EC7-B4ED-277741DE7DEC}" type="slidenum">
              <a:rPr lang="en-US" smtClean="0"/>
              <a:pPr/>
              <a:t>14</a:t>
            </a:fld>
            <a:endParaRPr lang="en-US"/>
          </a:p>
        </p:txBody>
      </p:sp>
    </p:spTree>
    <p:extLst>
      <p:ext uri="{BB962C8B-B14F-4D97-AF65-F5344CB8AC3E}">
        <p14:creationId xmlns:p14="http://schemas.microsoft.com/office/powerpoint/2010/main" val="2120075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a:t>
            </a:r>
            <a:endParaRPr lang="en-US" dirty="0"/>
          </a:p>
        </p:txBody>
      </p:sp>
      <p:sp>
        <p:nvSpPr>
          <p:cNvPr id="3" name="Content Placeholder 2"/>
          <p:cNvSpPr>
            <a:spLocks noGrp="1"/>
          </p:cNvSpPr>
          <p:nvPr>
            <p:ph idx="1"/>
          </p:nvPr>
        </p:nvSpPr>
        <p:spPr/>
        <p:txBody>
          <a:bodyPr/>
          <a:lstStyle/>
          <a:p>
            <a:pPr marL="457200" indent="-457200">
              <a:lnSpc>
                <a:spcPct val="100000"/>
              </a:lnSpc>
              <a:buFont typeface="Wingdings" panose="05000000000000000000" pitchFamily="2" charset="2"/>
              <a:buChar char="v"/>
            </a:pPr>
            <a:r>
              <a:rPr lang="en-US" dirty="0" smtClean="0">
                <a:latin typeface="+mj-lt"/>
              </a:rPr>
              <a:t>Review the methods available for locating Purchase Orders</a:t>
            </a:r>
          </a:p>
          <a:p>
            <a:pPr marL="457200" indent="-457200">
              <a:lnSpc>
                <a:spcPct val="100000"/>
              </a:lnSpc>
              <a:buFont typeface="Wingdings" panose="05000000000000000000" pitchFamily="2" charset="2"/>
              <a:buChar char="v"/>
            </a:pPr>
            <a:r>
              <a:rPr lang="en-US" dirty="0" smtClean="0"/>
              <a:t>Examine the process of creating Change Orders for a variety of scenarios</a:t>
            </a:r>
          </a:p>
          <a:p>
            <a:pPr marL="457200" indent="-457200">
              <a:lnSpc>
                <a:spcPct val="100000"/>
              </a:lnSpc>
              <a:buFont typeface="Wingdings" panose="05000000000000000000" pitchFamily="2" charset="2"/>
              <a:buChar char="v"/>
            </a:pPr>
            <a:r>
              <a:rPr lang="en-US" dirty="0" smtClean="0">
                <a:latin typeface="+mj-lt"/>
              </a:rPr>
              <a:t>Identify the submission, approval, and application process for Change Orders</a:t>
            </a:r>
            <a:endParaRPr lang="en-US" dirty="0">
              <a:latin typeface="+mj-lt"/>
            </a:endParaRPr>
          </a:p>
        </p:txBody>
      </p:sp>
      <p:sp>
        <p:nvSpPr>
          <p:cNvPr id="5" name="Slide Number Placeholder 4"/>
          <p:cNvSpPr>
            <a:spLocks noGrp="1"/>
          </p:cNvSpPr>
          <p:nvPr>
            <p:ph type="sldNum" sz="quarter" idx="12"/>
          </p:nvPr>
        </p:nvSpPr>
        <p:spPr/>
        <p:txBody>
          <a:bodyPr/>
          <a:lstStyle/>
          <a:p>
            <a:fld id="{792140CB-6A47-4EC7-B4ED-277741DE7DEC}" type="slidenum">
              <a:rPr lang="en-US" smtClean="0"/>
              <a:pPr/>
              <a:t>2</a:t>
            </a:fld>
            <a:endParaRPr lang="en-US"/>
          </a:p>
        </p:txBody>
      </p:sp>
    </p:spTree>
    <p:extLst>
      <p:ext uri="{BB962C8B-B14F-4D97-AF65-F5344CB8AC3E}">
        <p14:creationId xmlns:p14="http://schemas.microsoft.com/office/powerpoint/2010/main" val="2896090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Locate a Purchase Order</a:t>
            </a:r>
            <a:endParaRPr lang="en-US" dirty="0"/>
          </a:p>
        </p:txBody>
      </p:sp>
      <p:sp>
        <p:nvSpPr>
          <p:cNvPr id="3" name="Content Placeholder 2"/>
          <p:cNvSpPr>
            <a:spLocks noGrp="1"/>
          </p:cNvSpPr>
          <p:nvPr>
            <p:ph sz="half" idx="1"/>
          </p:nvPr>
        </p:nvSpPr>
        <p:spPr/>
        <p:txBody>
          <a:bodyPr/>
          <a:lstStyle/>
          <a:p>
            <a:r>
              <a:rPr lang="en-US" dirty="0" smtClean="0"/>
              <a:t>Home Page </a:t>
            </a:r>
          </a:p>
          <a:p>
            <a:pPr lvl="1"/>
            <a:r>
              <a:rPr lang="en-US" dirty="0" smtClean="0"/>
              <a:t>Reqs tab</a:t>
            </a:r>
          </a:p>
          <a:p>
            <a:pPr lvl="1"/>
            <a:r>
              <a:rPr lang="en-US" dirty="0" smtClean="0"/>
              <a:t>Gone to PO</a:t>
            </a:r>
          </a:p>
          <a:p>
            <a:pPr lvl="1"/>
            <a:r>
              <a:rPr lang="en-US" dirty="0" smtClean="0"/>
              <a:t>Requisition Summary tab</a:t>
            </a:r>
          </a:p>
          <a:p>
            <a:pPr lvl="1"/>
            <a:r>
              <a:rPr lang="en-US" dirty="0" smtClean="0"/>
              <a:t>PO Number link</a:t>
            </a:r>
          </a:p>
        </p:txBody>
      </p:sp>
      <p:sp>
        <p:nvSpPr>
          <p:cNvPr id="4" name="Content Placeholder 3"/>
          <p:cNvSpPr>
            <a:spLocks noGrp="1"/>
          </p:cNvSpPr>
          <p:nvPr>
            <p:ph sz="half" idx="2"/>
          </p:nvPr>
        </p:nvSpPr>
        <p:spPr/>
        <p:txBody>
          <a:bodyPr/>
          <a:lstStyle/>
          <a:p>
            <a:r>
              <a:rPr lang="en-US" dirty="0" smtClean="0"/>
              <a:t>Advanced Search</a:t>
            </a:r>
          </a:p>
          <a:p>
            <a:pPr lvl="1"/>
            <a:r>
              <a:rPr lang="en-US" dirty="0" smtClean="0"/>
              <a:t>Purchase Orders</a:t>
            </a:r>
          </a:p>
          <a:p>
            <a:pPr lvl="1"/>
            <a:r>
              <a:rPr lang="en-US" dirty="0" smtClean="0"/>
              <a:t>Enter search criteria</a:t>
            </a:r>
          </a:p>
          <a:p>
            <a:pPr lvl="1"/>
            <a:r>
              <a:rPr lang="en-US" dirty="0" smtClean="0"/>
              <a:t>Find It</a:t>
            </a:r>
          </a:p>
          <a:p>
            <a:pPr lvl="1"/>
            <a:r>
              <a:rPr lang="en-US" dirty="0" smtClean="0"/>
              <a:t>Purchase Order document number</a:t>
            </a:r>
          </a:p>
        </p:txBody>
      </p:sp>
      <p:sp>
        <p:nvSpPr>
          <p:cNvPr id="6" name="Slide Number Placeholder 5"/>
          <p:cNvSpPr>
            <a:spLocks noGrp="1"/>
          </p:cNvSpPr>
          <p:nvPr>
            <p:ph type="sldNum" sz="quarter" idx="12"/>
          </p:nvPr>
        </p:nvSpPr>
        <p:spPr/>
        <p:txBody>
          <a:bodyPr/>
          <a:lstStyle/>
          <a:p>
            <a:fld id="{792140CB-6A47-4EC7-B4ED-277741DE7DEC}" type="slidenum">
              <a:rPr lang="en-US" smtClean="0"/>
              <a:pPr/>
              <a:t>3</a:t>
            </a:fld>
            <a:endParaRPr lang="en-US"/>
          </a:p>
        </p:txBody>
      </p:sp>
    </p:spTree>
    <p:extLst>
      <p:ext uri="{BB962C8B-B14F-4D97-AF65-F5344CB8AC3E}">
        <p14:creationId xmlns:p14="http://schemas.microsoft.com/office/powerpoint/2010/main" val="4145017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PO Change Order</a:t>
            </a:r>
            <a:endParaRPr lang="en-US" dirty="0"/>
          </a:p>
        </p:txBody>
      </p:sp>
      <p:sp>
        <p:nvSpPr>
          <p:cNvPr id="3" name="Content Placeholder 2"/>
          <p:cNvSpPr>
            <a:spLocks noGrp="1"/>
          </p:cNvSpPr>
          <p:nvPr>
            <p:ph sz="half" idx="1"/>
          </p:nvPr>
        </p:nvSpPr>
        <p:spPr/>
        <p:txBody>
          <a:bodyPr>
            <a:normAutofit/>
          </a:bodyPr>
          <a:lstStyle/>
          <a:p>
            <a:r>
              <a:rPr lang="en-US" dirty="0" smtClean="0"/>
              <a:t>Changes allowed depend on:</a:t>
            </a:r>
          </a:p>
          <a:p>
            <a:pPr lvl="1"/>
            <a:r>
              <a:rPr lang="en-US" dirty="0" smtClean="0"/>
              <a:t>PO Header Status</a:t>
            </a:r>
          </a:p>
          <a:p>
            <a:pPr lvl="1"/>
            <a:r>
              <a:rPr lang="en-US" dirty="0" smtClean="0"/>
              <a:t>PO Item Receipt Status</a:t>
            </a:r>
          </a:p>
          <a:p>
            <a:pPr lvl="1"/>
            <a:r>
              <a:rPr lang="en-US" dirty="0" smtClean="0"/>
              <a:t>Invoice Status</a:t>
            </a:r>
          </a:p>
          <a:p>
            <a:pPr lvl="1"/>
            <a:r>
              <a:rPr lang="en-US" dirty="0" smtClean="0"/>
              <a:t>Change Order already in progress</a:t>
            </a:r>
          </a:p>
        </p:txBody>
      </p:sp>
      <p:sp>
        <p:nvSpPr>
          <p:cNvPr id="4" name="Content Placeholder 3"/>
          <p:cNvSpPr>
            <a:spLocks noGrp="1"/>
          </p:cNvSpPr>
          <p:nvPr>
            <p:ph sz="half" idx="2"/>
          </p:nvPr>
        </p:nvSpPr>
        <p:spPr>
          <a:xfrm>
            <a:off x="6217920" y="1845735"/>
            <a:ext cx="4937760" cy="4308880"/>
          </a:xfrm>
        </p:spPr>
        <p:txBody>
          <a:bodyPr>
            <a:normAutofit/>
          </a:bodyPr>
          <a:lstStyle/>
          <a:p>
            <a:r>
              <a:rPr lang="en-US" dirty="0" smtClean="0"/>
              <a:t>Types of changes</a:t>
            </a:r>
          </a:p>
          <a:p>
            <a:pPr lvl="1"/>
            <a:r>
              <a:rPr lang="en-US" dirty="0" smtClean="0"/>
              <a:t>Add a New PO Line Item</a:t>
            </a:r>
          </a:p>
          <a:p>
            <a:pPr lvl="1"/>
            <a:r>
              <a:rPr lang="en-US" dirty="0" smtClean="0"/>
              <a:t>Change Accounting</a:t>
            </a:r>
          </a:p>
          <a:p>
            <a:pPr lvl="1"/>
            <a:r>
              <a:rPr lang="en-US" dirty="0"/>
              <a:t>Add </a:t>
            </a:r>
            <a:r>
              <a:rPr lang="en-US" dirty="0" smtClean="0"/>
              <a:t>Attachments</a:t>
            </a:r>
          </a:p>
          <a:p>
            <a:pPr lvl="1"/>
            <a:r>
              <a:rPr lang="en-US" dirty="0" smtClean="0"/>
              <a:t>Direct/Open Market Only</a:t>
            </a:r>
            <a:endParaRPr lang="en-US" dirty="0"/>
          </a:p>
          <a:p>
            <a:pPr lvl="2"/>
            <a:r>
              <a:rPr lang="en-US" sz="2200" dirty="0" smtClean="0"/>
              <a:t>Change Item Pricing, Quantity, Unit of Measure</a:t>
            </a:r>
          </a:p>
          <a:p>
            <a:pPr lvl="2"/>
            <a:r>
              <a:rPr lang="en-US" sz="2200" dirty="0" smtClean="0"/>
              <a:t>Change Item Receipt Method</a:t>
            </a:r>
          </a:p>
        </p:txBody>
      </p:sp>
      <p:sp>
        <p:nvSpPr>
          <p:cNvPr id="6" name="TextBox 5"/>
          <p:cNvSpPr txBox="1"/>
          <p:nvPr/>
        </p:nvSpPr>
        <p:spPr>
          <a:xfrm>
            <a:off x="570023" y="5746635"/>
            <a:ext cx="11112914" cy="461665"/>
          </a:xfrm>
          <a:prstGeom prst="rect">
            <a:avLst/>
          </a:prstGeom>
          <a:noFill/>
        </p:spPr>
        <p:txBody>
          <a:bodyPr wrap="none" rtlCol="0">
            <a:spAutoFit/>
          </a:bodyPr>
          <a:lstStyle/>
          <a:p>
            <a:r>
              <a:rPr lang="en-US" sz="2400" b="1" dirty="0" smtClean="0">
                <a:solidFill>
                  <a:srgbClr val="0000FF"/>
                </a:solidFill>
              </a:rPr>
              <a:t>NOTE: No Change Orders of any kind are allowed in ProcureAZ on Maximo documents</a:t>
            </a:r>
            <a:endParaRPr lang="en-US" sz="2400" b="1" dirty="0">
              <a:solidFill>
                <a:srgbClr val="0000FF"/>
              </a:solidFill>
            </a:endParaRPr>
          </a:p>
        </p:txBody>
      </p:sp>
      <p:sp>
        <p:nvSpPr>
          <p:cNvPr id="7" name="Slide Number Placeholder 6"/>
          <p:cNvSpPr>
            <a:spLocks noGrp="1"/>
          </p:cNvSpPr>
          <p:nvPr>
            <p:ph type="sldNum" sz="quarter" idx="12"/>
          </p:nvPr>
        </p:nvSpPr>
        <p:spPr/>
        <p:txBody>
          <a:bodyPr/>
          <a:lstStyle/>
          <a:p>
            <a:fld id="{792140CB-6A47-4EC7-B4ED-277741DE7DEC}" type="slidenum">
              <a:rPr lang="en-US" smtClean="0"/>
              <a:pPr/>
              <a:t>4</a:t>
            </a:fld>
            <a:endParaRPr lang="en-US"/>
          </a:p>
        </p:txBody>
      </p:sp>
    </p:spTree>
    <p:extLst>
      <p:ext uri="{BB962C8B-B14F-4D97-AF65-F5344CB8AC3E}">
        <p14:creationId xmlns:p14="http://schemas.microsoft.com/office/powerpoint/2010/main" val="2977740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Order Matrix</a:t>
            </a:r>
            <a:endParaRPr lang="en-US" dirty="0"/>
          </a:p>
        </p:txBody>
      </p:sp>
      <p:pic>
        <p:nvPicPr>
          <p:cNvPr id="8" name="Picture 7"/>
          <p:cNvPicPr>
            <a:picLocks noChangeAspect="1"/>
          </p:cNvPicPr>
          <p:nvPr/>
        </p:nvPicPr>
        <p:blipFill>
          <a:blip r:embed="rId3"/>
          <a:stretch>
            <a:fillRect/>
          </a:stretch>
        </p:blipFill>
        <p:spPr>
          <a:xfrm>
            <a:off x="1097279" y="1837644"/>
            <a:ext cx="10063577" cy="4337525"/>
          </a:xfrm>
          <a:prstGeom prst="rect">
            <a:avLst/>
          </a:prstGeom>
        </p:spPr>
      </p:pic>
      <p:sp>
        <p:nvSpPr>
          <p:cNvPr id="4" name="Slide Number Placeholder 3"/>
          <p:cNvSpPr>
            <a:spLocks noGrp="1"/>
          </p:cNvSpPr>
          <p:nvPr>
            <p:ph type="sldNum" sz="quarter" idx="12"/>
          </p:nvPr>
        </p:nvSpPr>
        <p:spPr/>
        <p:txBody>
          <a:bodyPr/>
          <a:lstStyle/>
          <a:p>
            <a:fld id="{792140CB-6A47-4EC7-B4ED-277741DE7DEC}" type="slidenum">
              <a:rPr lang="en-US" smtClean="0"/>
              <a:pPr/>
              <a:t>5</a:t>
            </a:fld>
            <a:endParaRPr lang="en-US"/>
          </a:p>
        </p:txBody>
      </p:sp>
    </p:spTree>
    <p:extLst>
      <p:ext uri="{BB962C8B-B14F-4D97-AF65-F5344CB8AC3E}">
        <p14:creationId xmlns:p14="http://schemas.microsoft.com/office/powerpoint/2010/main" val="3229268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Order </a:t>
            </a:r>
            <a:br>
              <a:rPr lang="en-US" dirty="0" smtClean="0"/>
            </a:br>
            <a:r>
              <a:rPr lang="en-US" dirty="0" smtClean="0"/>
              <a:t>Approval and Application</a:t>
            </a:r>
            <a:endParaRPr lang="en-US" dirty="0"/>
          </a:p>
        </p:txBody>
      </p:sp>
      <p:sp>
        <p:nvSpPr>
          <p:cNvPr id="3" name="Content Placeholder 2"/>
          <p:cNvSpPr>
            <a:spLocks noGrp="1"/>
          </p:cNvSpPr>
          <p:nvPr>
            <p:ph sz="half" idx="1"/>
          </p:nvPr>
        </p:nvSpPr>
        <p:spPr/>
        <p:txBody>
          <a:bodyPr/>
          <a:lstStyle/>
          <a:p>
            <a:r>
              <a:rPr lang="en-US" dirty="0" smtClean="0"/>
              <a:t>Summary Tab</a:t>
            </a:r>
          </a:p>
          <a:p>
            <a:pPr lvl="1"/>
            <a:r>
              <a:rPr lang="en-US" dirty="0" smtClean="0"/>
              <a:t>Comments</a:t>
            </a:r>
          </a:p>
          <a:p>
            <a:pPr lvl="1"/>
            <a:r>
              <a:rPr lang="en-US" dirty="0" smtClean="0"/>
              <a:t>Description</a:t>
            </a:r>
          </a:p>
          <a:p>
            <a:pPr lvl="1"/>
            <a:r>
              <a:rPr lang="en-US" dirty="0" smtClean="0"/>
              <a:t>Bilateral Change Order</a:t>
            </a:r>
          </a:p>
          <a:p>
            <a:r>
              <a:rPr lang="en-US" dirty="0" smtClean="0"/>
              <a:t>Submit for Approval</a:t>
            </a:r>
          </a:p>
        </p:txBody>
      </p:sp>
      <p:sp>
        <p:nvSpPr>
          <p:cNvPr id="4" name="Content Placeholder 3"/>
          <p:cNvSpPr>
            <a:spLocks noGrp="1"/>
          </p:cNvSpPr>
          <p:nvPr>
            <p:ph sz="half" idx="2"/>
          </p:nvPr>
        </p:nvSpPr>
        <p:spPr/>
        <p:txBody>
          <a:bodyPr/>
          <a:lstStyle/>
          <a:p>
            <a:r>
              <a:rPr lang="en-US" dirty="0" smtClean="0"/>
              <a:t>Approval Path</a:t>
            </a:r>
          </a:p>
          <a:p>
            <a:r>
              <a:rPr lang="en-US" dirty="0" smtClean="0"/>
              <a:t>Final Approval</a:t>
            </a:r>
          </a:p>
          <a:p>
            <a:pPr lvl="1"/>
            <a:r>
              <a:rPr lang="en-US" dirty="0" smtClean="0"/>
              <a:t>Apply Change Order</a:t>
            </a:r>
          </a:p>
          <a:p>
            <a:pPr lvl="1"/>
            <a:r>
              <a:rPr lang="en-US" dirty="0" smtClean="0"/>
              <a:t>Delete Change Order</a:t>
            </a:r>
            <a:endParaRPr lang="en-US" dirty="0"/>
          </a:p>
        </p:txBody>
      </p:sp>
      <p:sp>
        <p:nvSpPr>
          <p:cNvPr id="6" name="Slide Number Placeholder 5"/>
          <p:cNvSpPr>
            <a:spLocks noGrp="1"/>
          </p:cNvSpPr>
          <p:nvPr>
            <p:ph type="sldNum" sz="quarter" idx="12"/>
          </p:nvPr>
        </p:nvSpPr>
        <p:spPr/>
        <p:txBody>
          <a:bodyPr/>
          <a:lstStyle/>
          <a:p>
            <a:fld id="{792140CB-6A47-4EC7-B4ED-277741DE7DEC}" type="slidenum">
              <a:rPr lang="en-US" smtClean="0"/>
              <a:pPr/>
              <a:t>6</a:t>
            </a:fld>
            <a:endParaRPr lang="en-US"/>
          </a:p>
        </p:txBody>
      </p:sp>
    </p:spTree>
    <p:extLst>
      <p:ext uri="{BB962C8B-B14F-4D97-AF65-F5344CB8AC3E}">
        <p14:creationId xmlns:p14="http://schemas.microsoft.com/office/powerpoint/2010/main" val="3370848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8.1</a:t>
            </a:r>
            <a:endParaRPr lang="en-US" dirty="0"/>
          </a:p>
        </p:txBody>
      </p:sp>
      <p:sp>
        <p:nvSpPr>
          <p:cNvPr id="3" name="Content Placeholder 2"/>
          <p:cNvSpPr>
            <a:spLocks noGrp="1"/>
          </p:cNvSpPr>
          <p:nvPr>
            <p:ph idx="1"/>
          </p:nvPr>
        </p:nvSpPr>
        <p:spPr/>
        <p:txBody>
          <a:bodyPr/>
          <a:lstStyle/>
          <a:p>
            <a:pPr marL="0" indent="0">
              <a:buNone/>
            </a:pPr>
            <a:r>
              <a:rPr lang="en-US" b="1" dirty="0" smtClean="0">
                <a:latin typeface="+mj-lt"/>
              </a:rPr>
              <a:t>Create a Change Order</a:t>
            </a:r>
          </a:p>
          <a:p>
            <a:pPr marL="0" indent="0">
              <a:buNone/>
            </a:pPr>
            <a:r>
              <a:rPr lang="en-US" b="1" i="1" dirty="0" smtClean="0">
                <a:solidFill>
                  <a:srgbClr val="0070C0"/>
                </a:solidFill>
                <a:latin typeface="+mj-lt"/>
              </a:rPr>
              <a:t>Scenario</a:t>
            </a:r>
          </a:p>
          <a:p>
            <a:pPr marL="0" indent="0">
              <a:buNone/>
            </a:pPr>
            <a:r>
              <a:rPr lang="en-US" dirty="0"/>
              <a:t>You created </a:t>
            </a:r>
            <a:r>
              <a:rPr lang="en-US" dirty="0" smtClean="0"/>
              <a:t>an </a:t>
            </a:r>
            <a:r>
              <a:rPr lang="en-US" dirty="0"/>
              <a:t>O</a:t>
            </a:r>
            <a:r>
              <a:rPr lang="en-US" dirty="0" smtClean="0"/>
              <a:t>pen Market Purchase Order </a:t>
            </a:r>
            <a:r>
              <a:rPr lang="en-US" dirty="0"/>
              <a:t>from a Requisition </a:t>
            </a:r>
            <a:r>
              <a:rPr lang="en-US" dirty="0" smtClean="0"/>
              <a:t>for a fishing boat and one oar. You need an additional oar and a case for the oars.  You </a:t>
            </a:r>
            <a:r>
              <a:rPr lang="en-US" dirty="0"/>
              <a:t>will locate the Purchase Order and create a Change Order to update the PO with the additional </a:t>
            </a:r>
            <a:r>
              <a:rPr lang="en-US" dirty="0" smtClean="0"/>
              <a:t>oar. </a:t>
            </a:r>
            <a:r>
              <a:rPr lang="en-US" dirty="0"/>
              <a:t>Then you will submit the Change Order for approval and apply the changes to the Purchase Order.</a:t>
            </a:r>
          </a:p>
        </p:txBody>
      </p:sp>
      <p:sp>
        <p:nvSpPr>
          <p:cNvPr id="5" name="Slide Number Placeholder 4"/>
          <p:cNvSpPr>
            <a:spLocks noGrp="1"/>
          </p:cNvSpPr>
          <p:nvPr>
            <p:ph type="sldNum" sz="quarter" idx="12"/>
          </p:nvPr>
        </p:nvSpPr>
        <p:spPr/>
        <p:txBody>
          <a:bodyPr/>
          <a:lstStyle/>
          <a:p>
            <a:fld id="{792140CB-6A47-4EC7-B4ED-277741DE7DEC}" type="slidenum">
              <a:rPr lang="en-US" smtClean="0"/>
              <a:pPr/>
              <a:t>7</a:t>
            </a:fld>
            <a:endParaRPr lang="en-US"/>
          </a:p>
        </p:txBody>
      </p:sp>
    </p:spTree>
    <p:extLst>
      <p:ext uri="{BB962C8B-B14F-4D97-AF65-F5344CB8AC3E}">
        <p14:creationId xmlns:p14="http://schemas.microsoft.com/office/powerpoint/2010/main" val="3722094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Reviewed </a:t>
            </a:r>
            <a:r>
              <a:rPr lang="en-US" dirty="0"/>
              <a:t>the methods available for locating Purchase Orders</a:t>
            </a:r>
          </a:p>
          <a:p>
            <a:r>
              <a:rPr lang="en-US" dirty="0" smtClean="0"/>
              <a:t>Examined </a:t>
            </a:r>
            <a:r>
              <a:rPr lang="en-US" dirty="0"/>
              <a:t>the process of creating Change Orders for a variety of scenarios</a:t>
            </a:r>
          </a:p>
          <a:p>
            <a:r>
              <a:rPr lang="en-US" dirty="0" smtClean="0"/>
              <a:t>Identified </a:t>
            </a:r>
            <a:r>
              <a:rPr lang="en-US" dirty="0"/>
              <a:t>the submission, approval, and application process for Change Orders</a:t>
            </a:r>
          </a:p>
        </p:txBody>
      </p:sp>
      <p:sp>
        <p:nvSpPr>
          <p:cNvPr id="5" name="Slide Number Placeholder 4"/>
          <p:cNvSpPr>
            <a:spLocks noGrp="1"/>
          </p:cNvSpPr>
          <p:nvPr>
            <p:ph type="sldNum" sz="quarter" idx="12"/>
          </p:nvPr>
        </p:nvSpPr>
        <p:spPr/>
        <p:txBody>
          <a:bodyPr/>
          <a:lstStyle/>
          <a:p>
            <a:fld id="{792140CB-6A47-4EC7-B4ED-277741DE7DEC}" type="slidenum">
              <a:rPr lang="en-US" smtClean="0"/>
              <a:pPr/>
              <a:t>8</a:t>
            </a:fld>
            <a:endParaRPr lang="en-US"/>
          </a:p>
        </p:txBody>
      </p:sp>
    </p:spTree>
    <p:extLst>
      <p:ext uri="{BB962C8B-B14F-4D97-AF65-F5344CB8AC3E}">
        <p14:creationId xmlns:p14="http://schemas.microsoft.com/office/powerpoint/2010/main" val="2782588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Progress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a:t>There can be more than one Change Order in progress for a single Purchase Order</a:t>
            </a:r>
            <a:r>
              <a:rPr lang="en-US" dirty="0" smtClean="0"/>
              <a:t>.</a:t>
            </a:r>
          </a:p>
          <a:p>
            <a:pPr marL="0" indent="0">
              <a:buNone/>
            </a:pPr>
            <a:r>
              <a:rPr lang="en-US" dirty="0" smtClean="0"/>
              <a:t>	a. True</a:t>
            </a:r>
          </a:p>
          <a:p>
            <a:pPr marL="0" indent="0">
              <a:buNone/>
            </a:pPr>
            <a:r>
              <a:rPr lang="en-US" dirty="0"/>
              <a:t>	</a:t>
            </a:r>
            <a:r>
              <a:rPr lang="en-US" dirty="0" smtClean="0"/>
              <a:t>b. False</a:t>
            </a:r>
          </a:p>
        </p:txBody>
      </p:sp>
      <p:sp>
        <p:nvSpPr>
          <p:cNvPr id="5" name="Slide Number Placeholder 4"/>
          <p:cNvSpPr>
            <a:spLocks noGrp="1"/>
          </p:cNvSpPr>
          <p:nvPr>
            <p:ph type="sldNum" sz="quarter" idx="12"/>
          </p:nvPr>
        </p:nvSpPr>
        <p:spPr/>
        <p:txBody>
          <a:bodyPr/>
          <a:lstStyle/>
          <a:p>
            <a:fld id="{792140CB-6A47-4EC7-B4ED-277741DE7DEC}" type="slidenum">
              <a:rPr lang="en-US" smtClean="0"/>
              <a:pPr/>
              <a:t>9</a:t>
            </a:fld>
            <a:endParaRPr lang="en-US"/>
          </a:p>
        </p:txBody>
      </p:sp>
    </p:spTree>
    <p:extLst>
      <p:ext uri="{BB962C8B-B14F-4D97-AF65-F5344CB8AC3E}">
        <p14:creationId xmlns:p14="http://schemas.microsoft.com/office/powerpoint/2010/main" val="3681665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844</TotalTime>
  <Words>1141</Words>
  <Application>Microsoft Office PowerPoint</Application>
  <PresentationFormat>Widescreen</PresentationFormat>
  <Paragraphs>147</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Courier New</vt:lpstr>
      <vt:lpstr>Wingdings</vt:lpstr>
      <vt:lpstr>Retrospect</vt:lpstr>
      <vt:lpstr>ProcureAZ</vt:lpstr>
      <vt:lpstr>Objectives</vt:lpstr>
      <vt:lpstr>Locate a Purchase Order</vt:lpstr>
      <vt:lpstr>Create a PO Change Order</vt:lpstr>
      <vt:lpstr>Change Order Matrix</vt:lpstr>
      <vt:lpstr>Change Order  Approval and Application</vt:lpstr>
      <vt:lpstr>Activity 8.1</vt:lpstr>
      <vt:lpstr>Summary</vt:lpstr>
      <vt:lpstr>Check Your Progress</vt:lpstr>
      <vt:lpstr>Check Your Progress</vt:lpstr>
      <vt:lpstr>Check Your Progress</vt:lpstr>
      <vt:lpstr>Check Your Progress</vt:lpstr>
      <vt:lpstr>Check Your Progress</vt:lpstr>
      <vt:lpstr>Check Your Progress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ProcureAZ</dc:title>
  <dc:creator>David Shaw</dc:creator>
  <cp:lastModifiedBy>Ralph Gomez</cp:lastModifiedBy>
  <cp:revision>108</cp:revision>
  <cp:lastPrinted>2016-07-20T15:08:20Z</cp:lastPrinted>
  <dcterms:created xsi:type="dcterms:W3CDTF">2015-01-07T21:40:45Z</dcterms:created>
  <dcterms:modified xsi:type="dcterms:W3CDTF">2016-07-20T15:13:08Z</dcterms:modified>
</cp:coreProperties>
</file>