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A50021"/>
    <a:srgbClr val="C78E55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8" autoAdjust="0"/>
    <p:restoredTop sz="94601" autoAdjust="0"/>
  </p:normalViewPr>
  <p:slideViewPr>
    <p:cSldViewPr>
      <p:cViewPr>
        <p:scale>
          <a:sx n="80" d="100"/>
          <a:sy n="80" d="100"/>
        </p:scale>
        <p:origin x="-1842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29D407C-C85C-4D61-BD0D-36DE4D64FE4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05C18D9-890F-4562-A73C-BAF2D4DD3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C18D9-890F-4562-A73C-BAF2D4DD3D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7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731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86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1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5778574"/>
            <a:ext cx="1083733" cy="986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70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21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698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86400"/>
            <a:ext cx="1339619" cy="1219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722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0558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9948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198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026" y="5334000"/>
            <a:ext cx="1590774" cy="14479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806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1D4BD-454F-4FBD-868D-59BF19658AF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9FAB-0473-425C-8316-226F60045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0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Book Antiqua" pitchFamily="18" charset="0"/>
              </a:rPr>
              <a:t>Procurement Reform</a:t>
            </a:r>
            <a:endParaRPr lang="en-US" sz="5400" b="1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8600"/>
            <a:ext cx="6781800" cy="6400800"/>
          </a:xfrm>
          <a:prstGeom prst="rect">
            <a:avLst/>
          </a:prstGeom>
          <a:blipFill dpi="0" rotWithShape="1">
            <a:blip r:embed="rId3">
              <a:alphaModFix amt="2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133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Ensured value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for the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State of Arizona</a:t>
            </a:r>
            <a:endParaRPr lang="en-US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1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A50021"/>
                </a:solidFill>
                <a:latin typeface="Book Antiqua" pitchFamily="18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Several states have embarked upon procurement reform over the past 10 years</a:t>
            </a:r>
          </a:p>
          <a:p>
            <a:r>
              <a:rPr lang="en-US" sz="2800" dirty="0" smtClean="0">
                <a:latin typeface="Book Antiqua" pitchFamily="18" charset="0"/>
              </a:rPr>
              <a:t>Arizona has conducted similar initiatives at the agency/administrative level, but without a comprehensive legislative and organizational focus</a:t>
            </a:r>
          </a:p>
          <a:p>
            <a:r>
              <a:rPr lang="en-US" sz="2800" dirty="0" smtClean="0">
                <a:latin typeface="Book Antiqua" pitchFamily="18" charset="0"/>
              </a:rPr>
              <a:t>Arizona is ready for a reform initiative to gain greater value, efficiency, quality, consistency, and cost savings for our taxpayers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Lobbying Regulations and Registration limited to legislative actions with no provisions for procurement lobbying activities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 definition for lobbying to include attempting to influence the procurement of materials, services, and construction</a:t>
            </a:r>
          </a:p>
          <a:p>
            <a:r>
              <a:rPr lang="en-US" dirty="0" smtClean="0"/>
              <a:t>Prohibit vendors from soliciting state employees </a:t>
            </a:r>
            <a:r>
              <a:rPr lang="en-US" dirty="0"/>
              <a:t>for </a:t>
            </a:r>
            <a:r>
              <a:rPr lang="en-US" dirty="0" smtClean="0"/>
              <a:t>employment during defined procurement period</a:t>
            </a:r>
          </a:p>
          <a:p>
            <a:r>
              <a:rPr lang="en-US" dirty="0" smtClean="0"/>
              <a:t>Prohibit specific actions for state employees, even if employing agency is exempt from APC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9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29 whole </a:t>
            </a:r>
            <a:r>
              <a:rPr lang="en-US" dirty="0"/>
              <a:t>or partial APC exemptions for 24 different agencies </a:t>
            </a:r>
          </a:p>
          <a:p>
            <a:endParaRPr lang="en-US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 exemptions to include products/services where competition is not available or feasible:</a:t>
            </a:r>
            <a:endParaRPr lang="en-US" dirty="0"/>
          </a:p>
          <a:p>
            <a:pPr lvl="1"/>
            <a:r>
              <a:rPr lang="en-US" sz="1600" dirty="0"/>
              <a:t>Textbooks (School for Deaf and Blind)</a:t>
            </a:r>
          </a:p>
          <a:p>
            <a:pPr lvl="1"/>
            <a:r>
              <a:rPr lang="en-US" sz="1600" dirty="0"/>
              <a:t>Entertainment (State Fair)</a:t>
            </a:r>
          </a:p>
          <a:p>
            <a:pPr lvl="1"/>
            <a:r>
              <a:rPr lang="en-US" sz="1600" dirty="0"/>
              <a:t>Utilities (all agencies)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Certifications, professional memberships, conference registrations (all agencies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09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Limited authority at ADOA for procurement management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 smtClean="0"/>
              <a:t>Newspaper advertising required for service procurements</a:t>
            </a:r>
          </a:p>
          <a:p>
            <a:endParaRPr lang="en-US" sz="22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/>
              <a:t>Expand authority to:</a:t>
            </a:r>
          </a:p>
          <a:p>
            <a:pPr lvl="1"/>
            <a:r>
              <a:rPr lang="en-US" sz="5600" dirty="0"/>
              <a:t>Establish compliance program</a:t>
            </a:r>
          </a:p>
          <a:p>
            <a:pPr lvl="1"/>
            <a:r>
              <a:rPr lang="en-US" sz="5600" dirty="0"/>
              <a:t>Establish mandatory procurement training/ certification program</a:t>
            </a:r>
          </a:p>
          <a:p>
            <a:pPr lvl="1"/>
            <a:r>
              <a:rPr lang="en-US" sz="5600" dirty="0"/>
              <a:t>Transfer agency Chief Procurement Officer (CPO) positions to ADOA for administrative control; CPOs physically remain at agencies (similar to Personnel Reform)</a:t>
            </a:r>
          </a:p>
          <a:p>
            <a:pPr lvl="1">
              <a:spcAft>
                <a:spcPts val="600"/>
              </a:spcAft>
            </a:pPr>
            <a:r>
              <a:rPr lang="en-US" sz="5600" dirty="0"/>
              <a:t>Establish centralized Procurement Attorney unit</a:t>
            </a:r>
          </a:p>
          <a:p>
            <a:pPr>
              <a:spcAft>
                <a:spcPts val="600"/>
              </a:spcAft>
            </a:pPr>
            <a:r>
              <a:rPr lang="en-US" sz="8000" dirty="0" smtClean="0"/>
              <a:t>Newspaper advertisement requirement removed; continue posting solicitations on ProcureAZ and notifying registered vendors (27,758 active vendors)</a:t>
            </a:r>
          </a:p>
        </p:txBody>
      </p:sp>
    </p:spTree>
    <p:extLst>
      <p:ext uri="{BB962C8B-B14F-4D97-AF65-F5344CB8AC3E}">
        <p14:creationId xmlns:p14="http://schemas.microsoft.com/office/powerpoint/2010/main" val="27952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3159125"/>
          </a:xfrm>
        </p:spPr>
        <p:txBody>
          <a:bodyPr>
            <a:normAutofit/>
          </a:bodyPr>
          <a:lstStyle/>
          <a:p>
            <a:r>
              <a:rPr lang="en-US" dirty="0"/>
              <a:t>Excessive written determinations* required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Low bid procurements required for all purchases unless otherwise justified (written determination)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9375" cy="3463925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Establish flexible approach </a:t>
            </a:r>
            <a:r>
              <a:rPr lang="en-US" sz="2200" dirty="0" smtClean="0"/>
              <a:t>regarding </a:t>
            </a:r>
            <a:r>
              <a:rPr lang="en-US" sz="2200" dirty="0"/>
              <a:t>determinations including: </a:t>
            </a:r>
          </a:p>
          <a:p>
            <a:pPr lvl="1"/>
            <a:r>
              <a:rPr lang="en-US" sz="1700" dirty="0" smtClean="0"/>
              <a:t>Change to Pre-Offer </a:t>
            </a:r>
            <a:r>
              <a:rPr lang="en-US" sz="1700" dirty="0"/>
              <a:t>Conference </a:t>
            </a:r>
            <a:r>
              <a:rPr lang="en-US" sz="1700" dirty="0" smtClean="0"/>
              <a:t>Schedule</a:t>
            </a:r>
            <a:endParaRPr lang="en-US" sz="1700" dirty="0"/>
          </a:p>
          <a:p>
            <a:pPr lvl="1"/>
            <a:r>
              <a:rPr lang="en-US" sz="1700" dirty="0" smtClean="0"/>
              <a:t>Adapt contract clauses to solicitations</a:t>
            </a:r>
          </a:p>
          <a:p>
            <a:pPr lvl="1"/>
            <a:r>
              <a:rPr lang="en-US" sz="1700" dirty="0" smtClean="0"/>
              <a:t>Refine use of cost-reimbursable contracts</a:t>
            </a:r>
          </a:p>
          <a:p>
            <a:r>
              <a:rPr lang="en-US" sz="2200" dirty="0" smtClean="0"/>
              <a:t>Remove need for written  determinations to use other procurement methods, i.e. Request for Proposals and Alternative Delivery Methods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6301026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A determination is a written justification stating the basis for a particular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Informal </a:t>
            </a:r>
            <a:r>
              <a:rPr lang="en-US" i="1" dirty="0"/>
              <a:t>bid </a:t>
            </a:r>
            <a:r>
              <a:rPr lang="en-US" i="1" dirty="0" smtClean="0"/>
              <a:t>limit</a:t>
            </a:r>
            <a:r>
              <a:rPr lang="en-US" dirty="0" smtClean="0"/>
              <a:t>* </a:t>
            </a:r>
            <a:r>
              <a:rPr lang="en-US" dirty="0"/>
              <a:t>of $50,000 for all </a:t>
            </a:r>
            <a:r>
              <a:rPr lang="en-US" dirty="0" smtClean="0"/>
              <a:t>procurements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Business set-aside requirement for all procurements less than $</a:t>
            </a:r>
            <a:r>
              <a:rPr lang="en-US" dirty="0" smtClean="0"/>
              <a:t>50,000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</a:t>
            </a:r>
            <a:r>
              <a:rPr lang="en-US" i="1" dirty="0"/>
              <a:t> informal bid </a:t>
            </a:r>
            <a:r>
              <a:rPr lang="en-US" i="1" dirty="0" smtClean="0"/>
              <a:t>limit* </a:t>
            </a:r>
            <a:r>
              <a:rPr lang="en-US" dirty="0"/>
              <a:t>to $100,000 for all procurements</a:t>
            </a:r>
          </a:p>
          <a:p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Small Business set-aside requirement for all procurements up to $</a:t>
            </a:r>
            <a:r>
              <a:rPr lang="en-US" dirty="0" smtClean="0"/>
              <a:t>100,000</a:t>
            </a:r>
            <a:r>
              <a:rPr lang="en-US" sz="2200" dirty="0" smtClean="0"/>
              <a:t>             </a:t>
            </a:r>
            <a:endParaRPr lang="en-US" sz="2200" dirty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6301026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*A small dollar procurement that is solicited electronically or by phone to three vendors. </a:t>
            </a:r>
          </a:p>
        </p:txBody>
      </p:sp>
    </p:spTree>
    <p:extLst>
      <p:ext uri="{BB962C8B-B14F-4D97-AF65-F5344CB8AC3E}">
        <p14:creationId xmlns:p14="http://schemas.microsoft.com/office/powerpoint/2010/main" val="18977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Procurement Reform</a:t>
            </a:r>
            <a:br>
              <a:rPr lang="en-US" b="1" dirty="0">
                <a:solidFill>
                  <a:srgbClr val="A50021"/>
                </a:solidFill>
                <a:latin typeface="Book Antiqua" pitchFamily="18" charset="0"/>
              </a:rPr>
            </a:br>
            <a:r>
              <a:rPr lang="en-US" b="1" dirty="0">
                <a:solidFill>
                  <a:srgbClr val="A50021"/>
                </a:solidFill>
                <a:latin typeface="Book Antiqua" pitchFamily="18" charset="0"/>
              </a:rPr>
              <a:t>Arizona Procurement Code (APC)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/>
              <a:t>Extensive </a:t>
            </a:r>
            <a:r>
              <a:rPr lang="en-US" sz="2200" dirty="0" smtClean="0"/>
              <a:t>information </a:t>
            </a:r>
            <a:r>
              <a:rPr lang="en-US" sz="2200" dirty="0"/>
              <a:t>systems and telecommunications procurement evaluation requirements</a:t>
            </a:r>
          </a:p>
          <a:p>
            <a:r>
              <a:rPr lang="en-US" sz="2200" dirty="0" smtClean="0"/>
              <a:t>Lack </a:t>
            </a:r>
            <a:r>
              <a:rPr lang="en-US" sz="2200" dirty="0"/>
              <a:t>of clear authority to consider vendor performance </a:t>
            </a:r>
          </a:p>
          <a:p>
            <a:endParaRPr lang="en-US" sz="2200" dirty="0" smtClean="0"/>
          </a:p>
          <a:p>
            <a:r>
              <a:rPr lang="en-US" sz="2200" dirty="0" smtClean="0"/>
              <a:t>Cooperative </a:t>
            </a:r>
            <a:r>
              <a:rPr lang="en-US" sz="2200" dirty="0"/>
              <a:t>Purchases</a:t>
            </a:r>
          </a:p>
          <a:p>
            <a:pPr lvl="1"/>
            <a:r>
              <a:rPr lang="en-US" sz="1700" dirty="0"/>
              <a:t>Lack authority to “piggyback” – purchase off other contracts</a:t>
            </a:r>
          </a:p>
          <a:p>
            <a:pPr lvl="1"/>
            <a:r>
              <a:rPr lang="en-US" sz="1700" dirty="0"/>
              <a:t>Participation in cooperative purchases limited to political subdivisions, educational and health institutions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/>
              <a:t>Eliminate actions duplicated by other processes, i.e. Project Investment Justification (PIJ)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Establish </a:t>
            </a:r>
            <a:r>
              <a:rPr lang="en-US" dirty="0"/>
              <a:t>vendor performance standards to use in procurement evaluations</a:t>
            </a:r>
          </a:p>
          <a:p>
            <a:r>
              <a:rPr lang="en-US" dirty="0" smtClean="0"/>
              <a:t>Expand </a:t>
            </a:r>
            <a:r>
              <a:rPr lang="en-US" dirty="0"/>
              <a:t>cooperative program: </a:t>
            </a:r>
          </a:p>
          <a:p>
            <a:pPr lvl="1"/>
            <a:r>
              <a:rPr lang="en-US" sz="1600" dirty="0"/>
              <a:t>Allow limited “piggyback” purchases from other political entities and cooperatives</a:t>
            </a:r>
          </a:p>
          <a:p>
            <a:pPr lvl="1"/>
            <a:r>
              <a:rPr lang="en-US" sz="1600" dirty="0"/>
              <a:t>Allow all 501(c)(3) </a:t>
            </a:r>
            <a:r>
              <a:rPr lang="en-US" sz="1600" dirty="0" smtClean="0"/>
              <a:t>companies                     </a:t>
            </a:r>
            <a:r>
              <a:rPr lang="en-US" sz="1600" dirty="0"/>
              <a:t>to utilize </a:t>
            </a:r>
            <a:r>
              <a:rPr lang="en-US" sz="1600" dirty="0" smtClean="0"/>
              <a:t>statewide                  </a:t>
            </a:r>
            <a:r>
              <a:rPr lang="en-US" sz="1600" dirty="0"/>
              <a:t>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7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514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Procurement Reform</vt:lpstr>
      <vt:lpstr>Background</vt:lpstr>
      <vt:lpstr>Procurement Reform Arizona Procurement Code (APC)</vt:lpstr>
      <vt:lpstr>Procurement Reform Arizona Procurement Code (APC)</vt:lpstr>
      <vt:lpstr>Procurement Reform Arizona Procurement Code (APC)</vt:lpstr>
      <vt:lpstr>Procurement Reform Arizona Procurement Code (APC)</vt:lpstr>
      <vt:lpstr>Procurement Reform Arizona Procurement Code (APC)</vt:lpstr>
      <vt:lpstr>Procurement Reform Arizona Procurement Code (APC)</vt:lpstr>
    </vt:vector>
  </TitlesOfParts>
  <Company>AZDOA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Reform</dc:title>
  <dc:creator>Jean Clark</dc:creator>
  <cp:lastModifiedBy>Jennifer D Wenger</cp:lastModifiedBy>
  <cp:revision>166</cp:revision>
  <cp:lastPrinted>2013-01-18T19:48:45Z</cp:lastPrinted>
  <dcterms:created xsi:type="dcterms:W3CDTF">2012-08-21T20:14:46Z</dcterms:created>
  <dcterms:modified xsi:type="dcterms:W3CDTF">2013-02-07T17:39:34Z</dcterms:modified>
</cp:coreProperties>
</file>